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9" r:id="rId1"/>
  </p:sldMasterIdLst>
  <p:sldIdLst>
    <p:sldId id="256" r:id="rId2"/>
    <p:sldId id="264" r:id="rId3"/>
    <p:sldId id="265" r:id="rId4"/>
    <p:sldId id="266" r:id="rId5"/>
    <p:sldId id="267" r:id="rId6"/>
    <p:sldId id="268" r:id="rId7"/>
    <p:sldId id="273" r:id="rId8"/>
    <p:sldId id="262" r:id="rId9"/>
    <p:sldId id="27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1" d="100"/>
          <a:sy n="91" d="100"/>
        </p:scale>
        <p:origin x="-104" y="-3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6C06386-6845-44F2-8209-E12BCF258F88}" type="datetimeFigureOut">
              <a:rPr lang="en-US" smtClean="0"/>
              <a:pPr/>
              <a:t>11/01/15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C06386-6845-44F2-8209-E12BCF258F88}" type="datetimeFigureOut">
              <a:rPr lang="en-US" smtClean="0"/>
              <a:pPr/>
              <a:t>11/01/15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C06386-6845-44F2-8209-E12BCF258F88}" type="datetimeFigureOut">
              <a:rPr lang="en-US" smtClean="0"/>
              <a:pPr/>
              <a:t>11/01/15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C06386-6845-44F2-8209-E12BCF258F88}" type="datetimeFigureOut">
              <a:rPr lang="en-US" smtClean="0"/>
              <a:pPr/>
              <a:t>11/01/15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C06386-6845-44F2-8209-E12BCF258F88}" type="datetimeFigureOut">
              <a:rPr lang="en-US" smtClean="0"/>
              <a:pPr/>
              <a:t>11/01/15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C06386-6845-44F2-8209-E12BCF258F88}" type="datetimeFigureOut">
              <a:rPr lang="en-US" smtClean="0"/>
              <a:pPr/>
              <a:t>11/01/15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6C06386-6845-44F2-8209-E12BCF258F88}" type="datetimeFigureOut">
              <a:rPr lang="en-US" smtClean="0"/>
              <a:pPr/>
              <a:t>11/01/15</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C06386-6845-44F2-8209-E12BCF258F88}" type="datetimeFigureOut">
              <a:rPr lang="en-US" smtClean="0"/>
              <a:pPr/>
              <a:t>11/01/15</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C06386-6845-44F2-8209-E12BCF258F88}" type="datetimeFigureOut">
              <a:rPr lang="en-US" smtClean="0"/>
              <a:pPr/>
              <a:t>11/01/15</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C06386-6845-44F2-8209-E12BCF258F88}" type="datetimeFigureOut">
              <a:rPr lang="en-US" smtClean="0"/>
              <a:pPr/>
              <a:t>11/01/15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96C06386-6845-44F2-8209-E12BCF258F88}" type="datetimeFigureOut">
              <a:rPr lang="en-US" smtClean="0"/>
              <a:pPr/>
              <a:t>11/01/15</a:t>
            </a:fld>
            <a:endParaRPr lang="en-IN"/>
          </a:p>
        </p:txBody>
      </p:sp>
      <p:sp>
        <p:nvSpPr>
          <p:cNvPr id="9" name="Slide Number Placeholder 8"/>
          <p:cNvSpPr>
            <a:spLocks noGrp="1"/>
          </p:cNvSpPr>
          <p:nvPr>
            <p:ph type="sldNum" sz="quarter" idx="11"/>
          </p:nvPr>
        </p:nvSpPr>
        <p:spPr/>
        <p:txBody>
          <a:bodyPr/>
          <a:lstStyle/>
          <a:p>
            <a:fld id="{84CE2C05-FA8C-4219-A7CB-0B94D078EB64}" type="slidenum">
              <a:rPr lang="en-IN" smtClean="0"/>
              <a:pPr/>
              <a:t>‹#›</a:t>
            </a:fld>
            <a:endParaRPr lang="en-IN"/>
          </a:p>
        </p:txBody>
      </p:sp>
      <p:sp>
        <p:nvSpPr>
          <p:cNvPr id="10" name="Footer Placeholder 9"/>
          <p:cNvSpPr>
            <a:spLocks noGrp="1"/>
          </p:cNvSpPr>
          <p:nvPr>
            <p:ph type="ftr" sz="quarter" idx="12"/>
          </p:nvPr>
        </p:nvSpPr>
        <p:spPr/>
        <p:txBody>
          <a:bodyPr/>
          <a:lstStyle/>
          <a:p>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84CE2C05-FA8C-4219-A7CB-0B94D078EB64}" type="slidenum">
              <a:rPr lang="en-IN" smtClean="0"/>
              <a:pPr/>
              <a:t>‹#›</a:t>
            </a:fld>
            <a:endParaRPr lang="en-IN"/>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IN"/>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96C06386-6845-44F2-8209-E12BCF258F88}" type="datetimeFigureOut">
              <a:rPr lang="en-US" smtClean="0"/>
              <a:pPr/>
              <a:t>11/01/15</a:t>
            </a:fld>
            <a:endParaRPr lang="en-IN"/>
          </a:p>
        </p:txBody>
      </p:sp>
    </p:spTree>
  </p:cSld>
  <p:clrMap bg1="lt1" tx1="dk1" bg2="lt2" tx2="dk2" accent1="accent1" accent2="accent2" accent3="accent3" accent4="accent4" accent5="accent5" accent6="accent6" hlink="hlink" folHlink="folHlink"/>
  <p:sldLayoutIdLst>
    <p:sldLayoutId id="2147483910" r:id="rId1"/>
    <p:sldLayoutId id="2147483911" r:id="rId2"/>
    <p:sldLayoutId id="2147483912" r:id="rId3"/>
    <p:sldLayoutId id="2147483913" r:id="rId4"/>
    <p:sldLayoutId id="2147483914" r:id="rId5"/>
    <p:sldLayoutId id="2147483915" r:id="rId6"/>
    <p:sldLayoutId id="2147483916" r:id="rId7"/>
    <p:sldLayoutId id="2147483917" r:id="rId8"/>
    <p:sldLayoutId id="2147483918" r:id="rId9"/>
    <p:sldLayoutId id="2147483919" r:id="rId10"/>
    <p:sldLayoutId id="2147483920"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www.drugbank.ca/drugs/DB00055" TargetMode="External"/><Relationship Id="rId4" Type="http://schemas.openxmlformats.org/officeDocument/2006/relationships/hyperlink" Target="http://www.drugbank.ca/drugs/DB01381" TargetMode="External"/><Relationship Id="rId5" Type="http://schemas.openxmlformats.org/officeDocument/2006/relationships/hyperlink" Target="http://www.drugbank.ca/drugs/DB01404" TargetMode="External"/><Relationship Id="rId6" Type="http://schemas.openxmlformats.org/officeDocument/2006/relationships/hyperlink" Target="http://www.drugbank.ca/drugs/DB00208" TargetMode="External"/><Relationship Id="rId1" Type="http://schemas.openxmlformats.org/officeDocument/2006/relationships/slideLayout" Target="../slideLayouts/slideLayout3.xml"/><Relationship Id="rId2" Type="http://schemas.openxmlformats.org/officeDocument/2006/relationships/hyperlink" Target="http://www.drugbank.ca/drugs/DB06692"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980728"/>
            <a:ext cx="7772400" cy="1470025"/>
          </a:xfrm>
        </p:spPr>
        <p:txBody>
          <a:bodyPr/>
          <a:lstStyle/>
          <a:p>
            <a:pPr algn="ctr"/>
            <a:r>
              <a:rPr lang="en-IN" dirty="0" err="1" smtClean="0">
                <a:solidFill>
                  <a:schemeClr val="tx1"/>
                </a:solidFill>
                <a:latin typeface="Times New Roman" pitchFamily="18" charset="0"/>
                <a:cs typeface="Times New Roman" pitchFamily="18" charset="0"/>
              </a:rPr>
              <a:t>Tenecteplase</a:t>
            </a:r>
            <a:r>
              <a:rPr lang="en-IN" dirty="0" smtClean="0">
                <a:solidFill>
                  <a:schemeClr val="tx1"/>
                </a:solidFill>
                <a:latin typeface="Times New Roman" pitchFamily="18" charset="0"/>
                <a:cs typeface="Times New Roman" pitchFamily="18" charset="0"/>
              </a:rPr>
              <a:t> </a:t>
            </a:r>
            <a:endParaRPr lang="en-IN" b="1" dirty="0">
              <a:solidFill>
                <a:schemeClr val="tx1"/>
              </a:solidFill>
              <a:latin typeface="Times New Roman" pitchFamily="18" charset="0"/>
              <a:cs typeface="Times New Roman" pitchFamily="18" charset="0"/>
            </a:endParaRPr>
          </a:p>
        </p:txBody>
      </p:sp>
      <p:sp>
        <p:nvSpPr>
          <p:cNvPr id="3" name="Subtitle 2"/>
          <p:cNvSpPr>
            <a:spLocks noGrp="1"/>
          </p:cNvSpPr>
          <p:nvPr>
            <p:ph type="subTitle" idx="1"/>
          </p:nvPr>
        </p:nvSpPr>
        <p:spPr>
          <a:xfrm>
            <a:off x="539552" y="2924944"/>
            <a:ext cx="7004224" cy="3024336"/>
          </a:xfrm>
        </p:spPr>
        <p:txBody>
          <a:bodyPr>
            <a:normAutofit/>
          </a:bodyPr>
          <a:lstStyle/>
          <a:p>
            <a:pPr algn="l"/>
            <a:r>
              <a:rPr lang="en-US" b="1" dirty="0" err="1" smtClean="0">
                <a:solidFill>
                  <a:schemeClr val="tx1"/>
                </a:solidFill>
                <a:latin typeface="Times New Roman" pitchFamily="18" charset="0"/>
                <a:cs typeface="Times New Roman" pitchFamily="18" charset="0"/>
              </a:rPr>
              <a:t>Drugbank</a:t>
            </a:r>
            <a:r>
              <a:rPr lang="en-US" b="1" dirty="0" smtClean="0">
                <a:solidFill>
                  <a:schemeClr val="tx1"/>
                </a:solidFill>
                <a:latin typeface="Times New Roman" pitchFamily="18" charset="0"/>
                <a:cs typeface="Times New Roman" pitchFamily="18" charset="0"/>
              </a:rPr>
              <a:t> ID </a:t>
            </a:r>
            <a:r>
              <a:rPr lang="en-US" dirty="0" smtClean="0">
                <a:solidFill>
                  <a:schemeClr val="tx1"/>
                </a:solidFill>
                <a:latin typeface="Times New Roman" pitchFamily="18" charset="0"/>
                <a:cs typeface="Times New Roman" pitchFamily="18" charset="0"/>
              </a:rPr>
              <a:t>: </a:t>
            </a:r>
            <a:r>
              <a:rPr lang="en-IN" dirty="0" smtClean="0">
                <a:solidFill>
                  <a:schemeClr val="tx1"/>
                </a:solidFill>
                <a:latin typeface="Times New Roman" pitchFamily="18" charset="0"/>
                <a:cs typeface="Times New Roman" pitchFamily="18" charset="0"/>
              </a:rPr>
              <a:t>DB00031 </a:t>
            </a:r>
            <a:endParaRPr lang="en-IN" dirty="0" smtClean="0">
              <a:solidFill>
                <a:schemeClr val="tx1"/>
              </a:solidFill>
              <a:latin typeface="Times New Roman" pitchFamily="18" charset="0"/>
              <a:cs typeface="Times New Roman" pitchFamily="18" charset="0"/>
            </a:endParaRPr>
          </a:p>
          <a:p>
            <a:r>
              <a:rPr lang="en-IN" b="1" dirty="0">
                <a:solidFill>
                  <a:srgbClr val="2F2B20"/>
                </a:solidFill>
              </a:rPr>
              <a:t>Protein chemical </a:t>
            </a:r>
            <a:r>
              <a:rPr lang="en-IN" b="1" dirty="0" smtClean="0">
                <a:solidFill>
                  <a:srgbClr val="2F2B20"/>
                </a:solidFill>
              </a:rPr>
              <a:t>formula </a:t>
            </a:r>
            <a:r>
              <a:rPr lang="en-IN" dirty="0" smtClean="0">
                <a:solidFill>
                  <a:srgbClr val="2F2B20"/>
                </a:solidFill>
              </a:rPr>
              <a:t>: C</a:t>
            </a:r>
            <a:r>
              <a:rPr lang="en-IN" baseline="-25000" dirty="0" smtClean="0">
                <a:solidFill>
                  <a:srgbClr val="2F2B20"/>
                </a:solidFill>
              </a:rPr>
              <a:t>2561</a:t>
            </a:r>
            <a:r>
              <a:rPr lang="en-IN" dirty="0" smtClean="0">
                <a:solidFill>
                  <a:srgbClr val="2F2B20"/>
                </a:solidFill>
              </a:rPr>
              <a:t>H</a:t>
            </a:r>
            <a:r>
              <a:rPr lang="en-IN" baseline="-25000" dirty="0" smtClean="0">
                <a:solidFill>
                  <a:srgbClr val="2F2B20"/>
                </a:solidFill>
              </a:rPr>
              <a:t>3919</a:t>
            </a:r>
            <a:r>
              <a:rPr lang="en-IN" dirty="0" smtClean="0">
                <a:solidFill>
                  <a:srgbClr val="2F2B20"/>
                </a:solidFill>
              </a:rPr>
              <a:t>N</a:t>
            </a:r>
            <a:r>
              <a:rPr lang="en-IN" baseline="-25000" dirty="0" smtClean="0">
                <a:solidFill>
                  <a:srgbClr val="2F2B20"/>
                </a:solidFill>
              </a:rPr>
              <a:t>747</a:t>
            </a:r>
            <a:r>
              <a:rPr lang="en-IN" dirty="0" smtClean="0">
                <a:solidFill>
                  <a:srgbClr val="2F2B20"/>
                </a:solidFill>
              </a:rPr>
              <a:t>O</a:t>
            </a:r>
            <a:r>
              <a:rPr lang="en-IN" baseline="-25000" dirty="0" smtClean="0">
                <a:solidFill>
                  <a:srgbClr val="2F2B20"/>
                </a:solidFill>
              </a:rPr>
              <a:t>781</a:t>
            </a:r>
            <a:r>
              <a:rPr lang="en-IN" dirty="0" smtClean="0">
                <a:solidFill>
                  <a:srgbClr val="2F2B20"/>
                </a:solidFill>
              </a:rPr>
              <a:t>S</a:t>
            </a:r>
            <a:r>
              <a:rPr lang="en-IN" baseline="-25000" dirty="0" smtClean="0">
                <a:solidFill>
                  <a:srgbClr val="2F2B20"/>
                </a:solidFill>
              </a:rPr>
              <a:t>40</a:t>
            </a:r>
          </a:p>
          <a:p>
            <a:r>
              <a:rPr lang="en-IN" b="1" dirty="0" smtClean="0">
                <a:solidFill>
                  <a:srgbClr val="2F2B20"/>
                </a:solidFill>
              </a:rPr>
              <a:t>Protein </a:t>
            </a:r>
            <a:r>
              <a:rPr lang="en-IN" b="1" dirty="0">
                <a:solidFill>
                  <a:srgbClr val="2F2B20"/>
                </a:solidFill>
              </a:rPr>
              <a:t>average </a:t>
            </a:r>
            <a:r>
              <a:rPr lang="en-IN" b="1" dirty="0" smtClean="0">
                <a:solidFill>
                  <a:srgbClr val="2F2B20"/>
                </a:solidFill>
              </a:rPr>
              <a:t>weight : </a:t>
            </a:r>
            <a:r>
              <a:rPr lang="en-IN" dirty="0" smtClean="0">
                <a:solidFill>
                  <a:srgbClr val="2F2B20"/>
                </a:solidFill>
              </a:rPr>
              <a:t>58951.2000</a:t>
            </a:r>
            <a:endParaRPr lang="en-US" dirty="0" smtClean="0">
              <a:solidFill>
                <a:srgbClr val="2F2B20"/>
              </a:solidFill>
              <a:latin typeface="Times New Roman" pitchFamily="18" charset="0"/>
              <a:cs typeface="Times New Roman" pitchFamily="18" charset="0"/>
            </a:endParaRPr>
          </a:p>
          <a:p>
            <a:r>
              <a:rPr lang="en-US" b="1" dirty="0" smtClean="0">
                <a:solidFill>
                  <a:schemeClr val="tx1"/>
                </a:solidFill>
                <a:latin typeface="Times New Roman" pitchFamily="18" charset="0"/>
                <a:cs typeface="Times New Roman" pitchFamily="18" charset="0"/>
              </a:rPr>
              <a:t>Half life : </a:t>
            </a:r>
            <a:r>
              <a:rPr lang="en-IN" dirty="0" smtClean="0">
                <a:solidFill>
                  <a:schemeClr val="tx1"/>
                </a:solidFill>
                <a:latin typeface="Times New Roman" pitchFamily="18" charset="0"/>
                <a:cs typeface="Times New Roman" pitchFamily="18" charset="0"/>
              </a:rPr>
              <a:t>1.9 hours (mammalian reticulocytes, in </a:t>
            </a:r>
            <a:r>
              <a:rPr lang="en-IN" dirty="0" smtClean="0">
                <a:solidFill>
                  <a:schemeClr val="tx1"/>
                </a:solidFill>
                <a:latin typeface="Times New Roman" pitchFamily="18" charset="0"/>
                <a:cs typeface="Times New Roman" pitchFamily="18" charset="0"/>
              </a:rPr>
              <a:t>vitro</a:t>
            </a:r>
            <a:r>
              <a:rPr lang="en-IN" dirty="0">
                <a:solidFill>
                  <a:schemeClr val="tx1"/>
                </a:solidFill>
                <a:latin typeface="Times New Roman" pitchFamily="18" charset="0"/>
                <a:cs typeface="Times New Roman" pitchFamily="18" charset="0"/>
              </a:rPr>
              <a:t>)</a:t>
            </a:r>
            <a:endParaRPr lang="en-IN" dirty="0" smtClean="0">
              <a:solidFill>
                <a:schemeClr val="tx1"/>
              </a:solidFill>
              <a:latin typeface="Times New Roman" pitchFamily="18" charset="0"/>
              <a:cs typeface="Times New Roman" pitchFamily="18" charset="0"/>
            </a:endParaRPr>
          </a:p>
          <a:p>
            <a:pPr algn="l"/>
            <a:endParaRPr lang="en-IN" dirty="0">
              <a:solidFill>
                <a:schemeClr val="tx1"/>
              </a:solidFill>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95536" y="836712"/>
            <a:ext cx="7854696" cy="5184576"/>
          </a:xfrm>
        </p:spPr>
        <p:txBody>
          <a:bodyPr>
            <a:normAutofit lnSpcReduction="10000"/>
          </a:bodyPr>
          <a:lstStyle/>
          <a:p>
            <a:pPr algn="l"/>
            <a:r>
              <a:rPr lang="en-US" sz="2400" b="1" dirty="0" smtClean="0">
                <a:solidFill>
                  <a:schemeClr val="tx1"/>
                </a:solidFill>
                <a:latin typeface="Times New Roman" pitchFamily="18" charset="0"/>
                <a:cs typeface="Times New Roman" pitchFamily="18" charset="0"/>
              </a:rPr>
              <a:t>Description</a:t>
            </a:r>
            <a:r>
              <a:rPr lang="en-US" sz="2400" dirty="0" smtClean="0">
                <a:solidFill>
                  <a:schemeClr val="tx1"/>
                </a:solidFill>
                <a:latin typeface="Times New Roman" pitchFamily="18" charset="0"/>
                <a:cs typeface="Times New Roman" pitchFamily="18" charset="0"/>
              </a:rPr>
              <a:t> </a:t>
            </a:r>
            <a:r>
              <a:rPr lang="en-US" sz="2800" dirty="0" smtClean="0">
                <a:solidFill>
                  <a:schemeClr val="tx1"/>
                </a:solidFill>
                <a:latin typeface="Times New Roman" pitchFamily="18" charset="0"/>
                <a:cs typeface="Times New Roman" pitchFamily="18" charset="0"/>
              </a:rPr>
              <a:t>:</a:t>
            </a:r>
          </a:p>
          <a:p>
            <a:r>
              <a:rPr lang="en-US" dirty="0" smtClean="0">
                <a:solidFill>
                  <a:schemeClr val="tx1"/>
                </a:solidFill>
                <a:latin typeface="Times New Roman" pitchFamily="18" charset="0"/>
                <a:cs typeface="Times New Roman" pitchFamily="18" charset="0"/>
              </a:rPr>
              <a:t> </a:t>
            </a:r>
            <a:r>
              <a:rPr lang="en-IN" sz="1800" dirty="0" smtClean="0">
                <a:solidFill>
                  <a:schemeClr val="tx1"/>
                </a:solidFill>
                <a:latin typeface="Times New Roman" pitchFamily="18" charset="0"/>
                <a:cs typeface="Times New Roman" pitchFamily="18" charset="0"/>
              </a:rPr>
              <a:t>Tissue </a:t>
            </a:r>
            <a:r>
              <a:rPr lang="en-IN" sz="1800" dirty="0" err="1" smtClean="0">
                <a:solidFill>
                  <a:schemeClr val="tx1"/>
                </a:solidFill>
                <a:latin typeface="Times New Roman" pitchFamily="18" charset="0"/>
                <a:cs typeface="Times New Roman" pitchFamily="18" charset="0"/>
              </a:rPr>
              <a:t>plasminogen</a:t>
            </a:r>
            <a:r>
              <a:rPr lang="en-IN" sz="1800" dirty="0" smtClean="0">
                <a:solidFill>
                  <a:schemeClr val="tx1"/>
                </a:solidFill>
                <a:latin typeface="Times New Roman" pitchFamily="18" charset="0"/>
                <a:cs typeface="Times New Roman" pitchFamily="18" charset="0"/>
              </a:rPr>
              <a:t> activator (</a:t>
            </a:r>
            <a:r>
              <a:rPr lang="en-IN" sz="1800" dirty="0" err="1" smtClean="0">
                <a:solidFill>
                  <a:schemeClr val="tx1"/>
                </a:solidFill>
                <a:latin typeface="Times New Roman" pitchFamily="18" charset="0"/>
                <a:cs typeface="Times New Roman" pitchFamily="18" charset="0"/>
              </a:rPr>
              <a:t>tPA</a:t>
            </a:r>
            <a:r>
              <a:rPr lang="en-IN" sz="1800" dirty="0" smtClean="0">
                <a:solidFill>
                  <a:schemeClr val="tx1"/>
                </a:solidFill>
                <a:latin typeface="Times New Roman" pitchFamily="18" charset="0"/>
                <a:cs typeface="Times New Roman" pitchFamily="18" charset="0"/>
              </a:rPr>
              <a:t>). </a:t>
            </a:r>
            <a:r>
              <a:rPr lang="en-IN" sz="1800" dirty="0" err="1" smtClean="0">
                <a:solidFill>
                  <a:schemeClr val="tx1"/>
                </a:solidFill>
                <a:latin typeface="Times New Roman" pitchFamily="18" charset="0"/>
                <a:cs typeface="Times New Roman" pitchFamily="18" charset="0"/>
              </a:rPr>
              <a:t>Tenecteplase</a:t>
            </a:r>
            <a:r>
              <a:rPr lang="en-IN" sz="1800" dirty="0" smtClean="0">
                <a:solidFill>
                  <a:schemeClr val="tx1"/>
                </a:solidFill>
                <a:latin typeface="Times New Roman" pitchFamily="18" charset="0"/>
                <a:cs typeface="Times New Roman" pitchFamily="18" charset="0"/>
              </a:rPr>
              <a:t> is a 527 amino acid glycoprotein developed by introducing the following modifications to the complementary DNA (</a:t>
            </a:r>
            <a:r>
              <a:rPr lang="en-IN" sz="1800" dirty="0" err="1" smtClean="0">
                <a:solidFill>
                  <a:schemeClr val="tx1"/>
                </a:solidFill>
                <a:latin typeface="Times New Roman" pitchFamily="18" charset="0"/>
                <a:cs typeface="Times New Roman" pitchFamily="18" charset="0"/>
              </a:rPr>
              <a:t>cDNA</a:t>
            </a:r>
            <a:r>
              <a:rPr lang="en-IN" sz="1800" dirty="0" smtClean="0">
                <a:solidFill>
                  <a:schemeClr val="tx1"/>
                </a:solidFill>
                <a:latin typeface="Times New Roman" pitchFamily="18" charset="0"/>
                <a:cs typeface="Times New Roman" pitchFamily="18" charset="0"/>
              </a:rPr>
              <a:t>) for natural human </a:t>
            </a:r>
            <a:r>
              <a:rPr lang="en-IN" sz="1800" dirty="0" err="1" smtClean="0">
                <a:solidFill>
                  <a:schemeClr val="tx1"/>
                </a:solidFill>
                <a:latin typeface="Times New Roman" pitchFamily="18" charset="0"/>
                <a:cs typeface="Times New Roman" pitchFamily="18" charset="0"/>
              </a:rPr>
              <a:t>tPA</a:t>
            </a:r>
            <a:r>
              <a:rPr lang="en-IN" sz="1800" dirty="0" smtClean="0">
                <a:solidFill>
                  <a:schemeClr val="tx1"/>
                </a:solidFill>
                <a:latin typeface="Times New Roman" pitchFamily="18" charset="0"/>
                <a:cs typeface="Times New Roman" pitchFamily="18" charset="0"/>
              </a:rPr>
              <a:t>: a substitution of </a:t>
            </a:r>
            <a:r>
              <a:rPr lang="en-IN" sz="1800" dirty="0" err="1" smtClean="0">
                <a:solidFill>
                  <a:schemeClr val="tx1"/>
                </a:solidFill>
                <a:latin typeface="Times New Roman" pitchFamily="18" charset="0"/>
                <a:cs typeface="Times New Roman" pitchFamily="18" charset="0"/>
              </a:rPr>
              <a:t>threonine</a:t>
            </a:r>
            <a:r>
              <a:rPr lang="en-IN" sz="1800" dirty="0" smtClean="0">
                <a:solidFill>
                  <a:schemeClr val="tx1"/>
                </a:solidFill>
                <a:latin typeface="Times New Roman" pitchFamily="18" charset="0"/>
                <a:cs typeface="Times New Roman" pitchFamily="18" charset="0"/>
              </a:rPr>
              <a:t> 103 with </a:t>
            </a:r>
            <a:r>
              <a:rPr lang="en-IN" sz="1800" dirty="0" err="1" smtClean="0">
                <a:solidFill>
                  <a:schemeClr val="tx1"/>
                </a:solidFill>
                <a:latin typeface="Times New Roman" pitchFamily="18" charset="0"/>
                <a:cs typeface="Times New Roman" pitchFamily="18" charset="0"/>
              </a:rPr>
              <a:t>asparagine</a:t>
            </a:r>
            <a:r>
              <a:rPr lang="en-IN" sz="1800" dirty="0" smtClean="0">
                <a:solidFill>
                  <a:schemeClr val="tx1"/>
                </a:solidFill>
                <a:latin typeface="Times New Roman" pitchFamily="18" charset="0"/>
                <a:cs typeface="Times New Roman" pitchFamily="18" charset="0"/>
              </a:rPr>
              <a:t>, and a substitution of </a:t>
            </a:r>
            <a:r>
              <a:rPr lang="en-IN" sz="1800" dirty="0" err="1" smtClean="0">
                <a:solidFill>
                  <a:schemeClr val="tx1"/>
                </a:solidFill>
                <a:latin typeface="Times New Roman" pitchFamily="18" charset="0"/>
                <a:cs typeface="Times New Roman" pitchFamily="18" charset="0"/>
              </a:rPr>
              <a:t>asparagine</a:t>
            </a:r>
            <a:r>
              <a:rPr lang="en-IN" sz="1800" dirty="0" smtClean="0">
                <a:solidFill>
                  <a:schemeClr val="tx1"/>
                </a:solidFill>
                <a:latin typeface="Times New Roman" pitchFamily="18" charset="0"/>
                <a:cs typeface="Times New Roman" pitchFamily="18" charset="0"/>
              </a:rPr>
              <a:t> 117 with glutamine, both within the </a:t>
            </a:r>
            <a:r>
              <a:rPr lang="en-IN" sz="1800" dirty="0" err="1" smtClean="0">
                <a:solidFill>
                  <a:schemeClr val="tx1"/>
                </a:solidFill>
                <a:latin typeface="Times New Roman" pitchFamily="18" charset="0"/>
                <a:cs typeface="Times New Roman" pitchFamily="18" charset="0"/>
              </a:rPr>
              <a:t>kringle</a:t>
            </a:r>
            <a:r>
              <a:rPr lang="en-IN" sz="1800" dirty="0" smtClean="0">
                <a:solidFill>
                  <a:schemeClr val="tx1"/>
                </a:solidFill>
                <a:latin typeface="Times New Roman" pitchFamily="18" charset="0"/>
                <a:cs typeface="Times New Roman" pitchFamily="18" charset="0"/>
              </a:rPr>
              <a:t> 1 domain, and a tetra-</a:t>
            </a:r>
            <a:r>
              <a:rPr lang="en-IN" sz="1800" dirty="0" err="1" smtClean="0">
                <a:solidFill>
                  <a:schemeClr val="tx1"/>
                </a:solidFill>
                <a:latin typeface="Times New Roman" pitchFamily="18" charset="0"/>
                <a:cs typeface="Times New Roman" pitchFamily="18" charset="0"/>
              </a:rPr>
              <a:t>alanine</a:t>
            </a:r>
            <a:r>
              <a:rPr lang="en-IN" sz="1800" dirty="0" smtClean="0">
                <a:solidFill>
                  <a:schemeClr val="tx1"/>
                </a:solidFill>
                <a:latin typeface="Times New Roman" pitchFamily="18" charset="0"/>
                <a:cs typeface="Times New Roman" pitchFamily="18" charset="0"/>
              </a:rPr>
              <a:t> substitution at amino acids 296-299 in the protease domain.</a:t>
            </a:r>
          </a:p>
          <a:p>
            <a:pPr algn="l"/>
            <a:endParaRPr lang="en-US" sz="1800" dirty="0" smtClean="0">
              <a:solidFill>
                <a:schemeClr val="tx1"/>
              </a:solidFill>
              <a:latin typeface="Times New Roman" pitchFamily="18" charset="0"/>
              <a:cs typeface="Times New Roman" pitchFamily="18" charset="0"/>
            </a:endParaRPr>
          </a:p>
          <a:p>
            <a:pPr algn="l"/>
            <a:r>
              <a:rPr lang="en-US" sz="2400" b="1" dirty="0" smtClean="0">
                <a:solidFill>
                  <a:schemeClr val="tx1"/>
                </a:solidFill>
                <a:latin typeface="Times New Roman" pitchFamily="18" charset="0"/>
                <a:cs typeface="Times New Roman" pitchFamily="18" charset="0"/>
              </a:rPr>
              <a:t>Indication</a:t>
            </a:r>
            <a:r>
              <a:rPr lang="en-US" sz="2400" dirty="0" smtClean="0">
                <a:solidFill>
                  <a:schemeClr val="tx1"/>
                </a:solidFill>
                <a:latin typeface="Times New Roman" pitchFamily="18" charset="0"/>
                <a:cs typeface="Times New Roman" pitchFamily="18" charset="0"/>
              </a:rPr>
              <a:t> :</a:t>
            </a:r>
          </a:p>
          <a:p>
            <a:r>
              <a:rPr lang="en-IN" sz="1800" dirty="0" smtClean="0">
                <a:solidFill>
                  <a:schemeClr val="tx1"/>
                </a:solidFill>
                <a:latin typeface="Times New Roman" pitchFamily="18" charset="0"/>
                <a:cs typeface="Times New Roman" pitchFamily="18" charset="0"/>
              </a:rPr>
              <a:t>For treatment of myocardial infarction and </a:t>
            </a:r>
            <a:r>
              <a:rPr lang="en-IN" sz="1800" dirty="0" err="1" smtClean="0">
                <a:solidFill>
                  <a:schemeClr val="tx1"/>
                </a:solidFill>
                <a:latin typeface="Times New Roman" pitchFamily="18" charset="0"/>
                <a:cs typeface="Times New Roman" pitchFamily="18" charset="0"/>
              </a:rPr>
              <a:t>lysis</a:t>
            </a:r>
            <a:r>
              <a:rPr lang="en-IN" sz="1800" dirty="0" smtClean="0">
                <a:solidFill>
                  <a:schemeClr val="tx1"/>
                </a:solidFill>
                <a:latin typeface="Times New Roman" pitchFamily="18" charset="0"/>
                <a:cs typeface="Times New Roman" pitchFamily="18" charset="0"/>
              </a:rPr>
              <a:t> of intracoronary emboli </a:t>
            </a:r>
          </a:p>
          <a:p>
            <a:endParaRPr lang="en-US" sz="1800" dirty="0" smtClean="0">
              <a:solidFill>
                <a:schemeClr val="tx1"/>
              </a:solidFill>
              <a:latin typeface="Times New Roman" pitchFamily="18" charset="0"/>
              <a:cs typeface="Times New Roman" pitchFamily="18" charset="0"/>
            </a:endParaRPr>
          </a:p>
          <a:p>
            <a:pPr algn="l"/>
            <a:r>
              <a:rPr lang="en-US" sz="2400" b="1" dirty="0" err="1" smtClean="0">
                <a:solidFill>
                  <a:schemeClr val="tx1"/>
                </a:solidFill>
                <a:latin typeface="Times New Roman" pitchFamily="18" charset="0"/>
                <a:cs typeface="Times New Roman" pitchFamily="18" charset="0"/>
              </a:rPr>
              <a:t>Pharmacodynamics</a:t>
            </a:r>
            <a:r>
              <a:rPr lang="en-US" sz="2400" b="1" dirty="0" smtClean="0">
                <a:solidFill>
                  <a:schemeClr val="tx1"/>
                </a:solidFill>
                <a:latin typeface="Times New Roman" pitchFamily="18" charset="0"/>
                <a:cs typeface="Times New Roman" pitchFamily="18" charset="0"/>
              </a:rPr>
              <a:t> </a:t>
            </a:r>
            <a:r>
              <a:rPr lang="en-US" sz="2400" dirty="0" smtClean="0">
                <a:solidFill>
                  <a:schemeClr val="tx1"/>
                </a:solidFill>
                <a:latin typeface="Times New Roman" pitchFamily="18" charset="0"/>
                <a:cs typeface="Times New Roman" pitchFamily="18" charset="0"/>
              </a:rPr>
              <a:t>: </a:t>
            </a:r>
          </a:p>
          <a:p>
            <a:r>
              <a:rPr lang="en-IN" sz="1900" dirty="0" err="1" smtClean="0">
                <a:solidFill>
                  <a:schemeClr val="tx1"/>
                </a:solidFill>
                <a:latin typeface="Times New Roman" pitchFamily="18" charset="0"/>
                <a:cs typeface="Times New Roman" pitchFamily="18" charset="0"/>
              </a:rPr>
              <a:t>Tenecteplase</a:t>
            </a:r>
            <a:r>
              <a:rPr lang="en-IN" sz="1900" dirty="0" smtClean="0">
                <a:solidFill>
                  <a:schemeClr val="tx1"/>
                </a:solidFill>
                <a:latin typeface="Times New Roman" pitchFamily="18" charset="0"/>
                <a:cs typeface="Times New Roman" pitchFamily="18" charset="0"/>
              </a:rPr>
              <a:t> is a fibrin-specific tissue-</a:t>
            </a:r>
            <a:r>
              <a:rPr lang="en-IN" sz="1900" dirty="0" err="1" smtClean="0">
                <a:solidFill>
                  <a:schemeClr val="tx1"/>
                </a:solidFill>
                <a:latin typeface="Times New Roman" pitchFamily="18" charset="0"/>
                <a:cs typeface="Times New Roman" pitchFamily="18" charset="0"/>
              </a:rPr>
              <a:t>plasminogen</a:t>
            </a:r>
            <a:r>
              <a:rPr lang="en-IN" sz="1900" dirty="0" smtClean="0">
                <a:solidFill>
                  <a:schemeClr val="tx1"/>
                </a:solidFill>
                <a:latin typeface="Times New Roman" pitchFamily="18" charset="0"/>
                <a:cs typeface="Times New Roman" pitchFamily="18" charset="0"/>
              </a:rPr>
              <a:t> activator. It binds to fibrin rich clots and cleaves the </a:t>
            </a:r>
            <a:r>
              <a:rPr lang="en-IN" sz="1900" dirty="0" err="1" smtClean="0">
                <a:solidFill>
                  <a:schemeClr val="tx1"/>
                </a:solidFill>
                <a:latin typeface="Times New Roman" pitchFamily="18" charset="0"/>
                <a:cs typeface="Times New Roman" pitchFamily="18" charset="0"/>
              </a:rPr>
              <a:t>Arg</a:t>
            </a:r>
            <a:r>
              <a:rPr lang="en-IN" sz="1900" dirty="0" smtClean="0">
                <a:solidFill>
                  <a:schemeClr val="tx1"/>
                </a:solidFill>
                <a:latin typeface="Times New Roman" pitchFamily="18" charset="0"/>
                <a:cs typeface="Times New Roman" pitchFamily="18" charset="0"/>
              </a:rPr>
              <a:t>/Val bond in </a:t>
            </a:r>
            <a:r>
              <a:rPr lang="en-IN" sz="1900" dirty="0" err="1" smtClean="0">
                <a:solidFill>
                  <a:schemeClr val="tx1"/>
                </a:solidFill>
                <a:latin typeface="Times New Roman" pitchFamily="18" charset="0"/>
                <a:cs typeface="Times New Roman" pitchFamily="18" charset="0"/>
              </a:rPr>
              <a:t>plasminogen</a:t>
            </a:r>
            <a:r>
              <a:rPr lang="en-IN" sz="1900" dirty="0" smtClean="0">
                <a:solidFill>
                  <a:schemeClr val="tx1"/>
                </a:solidFill>
                <a:latin typeface="Times New Roman" pitchFamily="18" charset="0"/>
                <a:cs typeface="Times New Roman" pitchFamily="18" charset="0"/>
              </a:rPr>
              <a:t> to form </a:t>
            </a:r>
            <a:r>
              <a:rPr lang="en-IN" sz="1900" dirty="0" err="1" smtClean="0">
                <a:solidFill>
                  <a:schemeClr val="tx1"/>
                </a:solidFill>
                <a:latin typeface="Times New Roman" pitchFamily="18" charset="0"/>
                <a:cs typeface="Times New Roman" pitchFamily="18" charset="0"/>
              </a:rPr>
              <a:t>plasmin</a:t>
            </a:r>
            <a:r>
              <a:rPr lang="en-IN" sz="1900" dirty="0" smtClean="0">
                <a:solidFill>
                  <a:schemeClr val="tx1"/>
                </a:solidFill>
                <a:latin typeface="Times New Roman" pitchFamily="18" charset="0"/>
                <a:cs typeface="Times New Roman" pitchFamily="18" charset="0"/>
              </a:rPr>
              <a:t>. </a:t>
            </a:r>
            <a:r>
              <a:rPr lang="en-IN" sz="1900" dirty="0" err="1" smtClean="0">
                <a:solidFill>
                  <a:schemeClr val="tx1"/>
                </a:solidFill>
                <a:latin typeface="Times New Roman" pitchFamily="18" charset="0"/>
                <a:cs typeface="Times New Roman" pitchFamily="18" charset="0"/>
              </a:rPr>
              <a:t>Plasmin</a:t>
            </a:r>
            <a:r>
              <a:rPr lang="en-IN" sz="1900" dirty="0" smtClean="0">
                <a:solidFill>
                  <a:schemeClr val="tx1"/>
                </a:solidFill>
                <a:latin typeface="Times New Roman" pitchFamily="18" charset="0"/>
                <a:cs typeface="Times New Roman" pitchFamily="18" charset="0"/>
              </a:rPr>
              <a:t> in turn degrades the fibrin matrix of the thrombus, thereby exerting its thrombolytic action. This helps eliminate blood clots or arterial blockages that cause myocardial infarction</a:t>
            </a:r>
            <a:r>
              <a:rPr lang="en-IN" sz="1900" dirty="0" smtClean="0"/>
              <a:t>. </a:t>
            </a:r>
            <a:endParaRPr lang="en-US" sz="1900" dirty="0" smtClean="0">
              <a:solidFill>
                <a:schemeClr val="tx1"/>
              </a:solidFill>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7504" y="692696"/>
            <a:ext cx="8020344" cy="5040560"/>
          </a:xfrm>
        </p:spPr>
        <p:txBody>
          <a:bodyPr>
            <a:noAutofit/>
          </a:bodyPr>
          <a:lstStyle/>
          <a:p>
            <a:pPr>
              <a:lnSpc>
                <a:spcPct val="160000"/>
              </a:lnSpc>
            </a:pPr>
            <a:r>
              <a:rPr lang="en-US" sz="2400" b="1" dirty="0" smtClean="0">
                <a:solidFill>
                  <a:schemeClr val="tx1"/>
                </a:solidFill>
                <a:latin typeface="Times New Roman" pitchFamily="18" charset="0"/>
                <a:cs typeface="Times New Roman" pitchFamily="18" charset="0"/>
              </a:rPr>
              <a:t>Mechanism of action </a:t>
            </a:r>
            <a:r>
              <a:rPr lang="en-US" sz="1800" dirty="0" smtClean="0">
                <a:solidFill>
                  <a:schemeClr val="tx1"/>
                </a:solidFill>
                <a:latin typeface="Times New Roman" pitchFamily="18" charset="0"/>
                <a:cs typeface="Times New Roman" pitchFamily="18" charset="0"/>
              </a:rPr>
              <a:t>: </a:t>
            </a:r>
          </a:p>
          <a:p>
            <a:pPr>
              <a:lnSpc>
                <a:spcPct val="160000"/>
              </a:lnSpc>
            </a:pPr>
            <a:r>
              <a:rPr lang="en-IN" sz="1800" dirty="0" err="1" smtClean="0">
                <a:solidFill>
                  <a:schemeClr val="tx1"/>
                </a:solidFill>
                <a:latin typeface="Times New Roman" pitchFamily="18" charset="0"/>
                <a:cs typeface="Times New Roman" pitchFamily="18" charset="0"/>
              </a:rPr>
              <a:t>Tenecteplase</a:t>
            </a:r>
            <a:r>
              <a:rPr lang="en-IN" sz="1800" dirty="0" smtClean="0">
                <a:solidFill>
                  <a:schemeClr val="tx1"/>
                </a:solidFill>
                <a:latin typeface="Times New Roman" pitchFamily="18" charset="0"/>
                <a:cs typeface="Times New Roman" pitchFamily="18" charset="0"/>
              </a:rPr>
              <a:t> binds to fibrin rich clots via the </a:t>
            </a:r>
            <a:r>
              <a:rPr lang="en-IN" sz="1800" dirty="0" err="1" smtClean="0">
                <a:solidFill>
                  <a:schemeClr val="tx1"/>
                </a:solidFill>
                <a:latin typeface="Times New Roman" pitchFamily="18" charset="0"/>
                <a:cs typeface="Times New Roman" pitchFamily="18" charset="0"/>
              </a:rPr>
              <a:t>fibronectin</a:t>
            </a:r>
            <a:r>
              <a:rPr lang="en-IN" sz="1800" dirty="0" smtClean="0">
                <a:solidFill>
                  <a:schemeClr val="tx1"/>
                </a:solidFill>
                <a:latin typeface="Times New Roman" pitchFamily="18" charset="0"/>
                <a:cs typeface="Times New Roman" pitchFamily="18" charset="0"/>
              </a:rPr>
              <a:t> finger-like domain and the </a:t>
            </a:r>
            <a:r>
              <a:rPr lang="en-IN" sz="1800" dirty="0" err="1" smtClean="0">
                <a:solidFill>
                  <a:schemeClr val="tx1"/>
                </a:solidFill>
                <a:latin typeface="Times New Roman" pitchFamily="18" charset="0"/>
                <a:cs typeface="Times New Roman" pitchFamily="18" charset="0"/>
              </a:rPr>
              <a:t>Kringle</a:t>
            </a:r>
            <a:r>
              <a:rPr lang="en-IN" sz="1800" dirty="0" smtClean="0">
                <a:solidFill>
                  <a:schemeClr val="tx1"/>
                </a:solidFill>
                <a:latin typeface="Times New Roman" pitchFamily="18" charset="0"/>
                <a:cs typeface="Times New Roman" pitchFamily="18" charset="0"/>
              </a:rPr>
              <a:t> 2 domain. The protease domain then cleaves the </a:t>
            </a:r>
            <a:r>
              <a:rPr lang="en-IN" sz="1800" dirty="0" err="1" smtClean="0">
                <a:solidFill>
                  <a:schemeClr val="tx1"/>
                </a:solidFill>
                <a:latin typeface="Times New Roman" pitchFamily="18" charset="0"/>
                <a:cs typeface="Times New Roman" pitchFamily="18" charset="0"/>
              </a:rPr>
              <a:t>Arg</a:t>
            </a:r>
            <a:r>
              <a:rPr lang="en-IN" sz="1800" dirty="0" smtClean="0">
                <a:solidFill>
                  <a:schemeClr val="tx1"/>
                </a:solidFill>
                <a:latin typeface="Times New Roman" pitchFamily="18" charset="0"/>
                <a:cs typeface="Times New Roman" pitchFamily="18" charset="0"/>
              </a:rPr>
              <a:t>/Val bond in </a:t>
            </a:r>
            <a:r>
              <a:rPr lang="en-IN" sz="1800" dirty="0" err="1" smtClean="0">
                <a:solidFill>
                  <a:schemeClr val="tx1"/>
                </a:solidFill>
                <a:latin typeface="Times New Roman" pitchFamily="18" charset="0"/>
                <a:cs typeface="Times New Roman" pitchFamily="18" charset="0"/>
              </a:rPr>
              <a:t>plasminogen</a:t>
            </a:r>
            <a:r>
              <a:rPr lang="en-IN" sz="1800" dirty="0" smtClean="0">
                <a:solidFill>
                  <a:schemeClr val="tx1"/>
                </a:solidFill>
                <a:latin typeface="Times New Roman" pitchFamily="18" charset="0"/>
                <a:cs typeface="Times New Roman" pitchFamily="18" charset="0"/>
              </a:rPr>
              <a:t> to form </a:t>
            </a:r>
            <a:r>
              <a:rPr lang="en-IN" sz="1800" dirty="0" err="1" smtClean="0">
                <a:solidFill>
                  <a:schemeClr val="tx1"/>
                </a:solidFill>
                <a:latin typeface="Times New Roman" pitchFamily="18" charset="0"/>
                <a:cs typeface="Times New Roman" pitchFamily="18" charset="0"/>
              </a:rPr>
              <a:t>plasmin</a:t>
            </a:r>
            <a:r>
              <a:rPr lang="en-IN" sz="1800" dirty="0" smtClean="0">
                <a:solidFill>
                  <a:schemeClr val="tx1"/>
                </a:solidFill>
                <a:latin typeface="Times New Roman" pitchFamily="18" charset="0"/>
                <a:cs typeface="Times New Roman" pitchFamily="18" charset="0"/>
              </a:rPr>
              <a:t>. </a:t>
            </a:r>
            <a:r>
              <a:rPr lang="en-IN" sz="1800" dirty="0" err="1" smtClean="0">
                <a:solidFill>
                  <a:schemeClr val="tx1"/>
                </a:solidFill>
                <a:latin typeface="Times New Roman" pitchFamily="18" charset="0"/>
                <a:cs typeface="Times New Roman" pitchFamily="18" charset="0"/>
              </a:rPr>
              <a:t>Plasmin</a:t>
            </a:r>
            <a:r>
              <a:rPr lang="en-IN" sz="1800" dirty="0" smtClean="0">
                <a:solidFill>
                  <a:schemeClr val="tx1"/>
                </a:solidFill>
                <a:latin typeface="Times New Roman" pitchFamily="18" charset="0"/>
                <a:cs typeface="Times New Roman" pitchFamily="18" charset="0"/>
              </a:rPr>
              <a:t> in turn degrades the fibrin matrix of the thrombus, thereby exerting its thrombolytic action. </a:t>
            </a:r>
          </a:p>
          <a:p>
            <a:pPr>
              <a:lnSpc>
                <a:spcPct val="160000"/>
              </a:lnSpc>
            </a:pPr>
            <a:endParaRPr lang="en-US" sz="1800" dirty="0" smtClean="0">
              <a:solidFill>
                <a:schemeClr val="tx1"/>
              </a:solidFill>
              <a:latin typeface="Times New Roman" pitchFamily="18" charset="0"/>
              <a:cs typeface="Times New Roman" pitchFamily="18" charset="0"/>
            </a:endParaRPr>
          </a:p>
          <a:p>
            <a:pPr>
              <a:lnSpc>
                <a:spcPct val="160000"/>
              </a:lnSpc>
            </a:pPr>
            <a:r>
              <a:rPr lang="en-US" sz="2400" b="1" dirty="0" smtClean="0">
                <a:solidFill>
                  <a:schemeClr val="tx1"/>
                </a:solidFill>
                <a:latin typeface="Times New Roman" pitchFamily="18" charset="0"/>
                <a:cs typeface="Times New Roman" pitchFamily="18" charset="0"/>
              </a:rPr>
              <a:t>Clearance :</a:t>
            </a:r>
          </a:p>
          <a:p>
            <a:pPr>
              <a:lnSpc>
                <a:spcPct val="160000"/>
              </a:lnSpc>
            </a:pPr>
            <a:r>
              <a:rPr lang="en-IN" sz="1800" dirty="0" smtClean="0">
                <a:solidFill>
                  <a:schemeClr val="tx1"/>
                </a:solidFill>
                <a:latin typeface="Times New Roman" pitchFamily="18" charset="0"/>
                <a:cs typeface="Times New Roman" pitchFamily="18" charset="0"/>
              </a:rPr>
              <a:t>* 99 - 119 </a:t>
            </a:r>
            <a:r>
              <a:rPr lang="en-IN" sz="1800" dirty="0" err="1" smtClean="0">
                <a:solidFill>
                  <a:schemeClr val="tx1"/>
                </a:solidFill>
                <a:latin typeface="Times New Roman" pitchFamily="18" charset="0"/>
                <a:cs typeface="Times New Roman" pitchFamily="18" charset="0"/>
              </a:rPr>
              <a:t>mL</a:t>
            </a:r>
            <a:r>
              <a:rPr lang="en-IN" sz="1800" dirty="0" smtClean="0">
                <a:solidFill>
                  <a:schemeClr val="tx1"/>
                </a:solidFill>
                <a:latin typeface="Times New Roman" pitchFamily="18" charset="0"/>
                <a:cs typeface="Times New Roman" pitchFamily="18" charset="0"/>
              </a:rPr>
              <a:t>/min [acute myocardial infarction patients] </a:t>
            </a:r>
            <a:endParaRPr lang="en-US" sz="1800" b="1" dirty="0" smtClean="0">
              <a:solidFill>
                <a:schemeClr val="tx1"/>
              </a:solidFill>
              <a:latin typeface="Times New Roman" pitchFamily="18" charset="0"/>
              <a:cs typeface="Times New Roman" pitchFamily="18" charset="0"/>
            </a:endParaRPr>
          </a:p>
          <a:p>
            <a:pPr>
              <a:lnSpc>
                <a:spcPct val="160000"/>
              </a:lnSpc>
            </a:pPr>
            <a:endParaRPr lang="en-US" sz="1800" dirty="0" smtClean="0">
              <a:solidFill>
                <a:schemeClr val="tx1"/>
              </a:solidFill>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28596" y="0"/>
            <a:ext cx="7772400" cy="6286520"/>
          </a:xfrm>
        </p:spPr>
        <p:txBody>
          <a:bodyPr>
            <a:normAutofit/>
          </a:bodyPr>
          <a:lstStyle/>
          <a:p>
            <a:pPr>
              <a:buFont typeface="Arial" pitchFamily="34" charset="0"/>
              <a:buChar char="•"/>
            </a:pPr>
            <a:endParaRPr lang="en-US" dirty="0" smtClean="0"/>
          </a:p>
          <a:p>
            <a:pPr>
              <a:buClrTx/>
            </a:pPr>
            <a:r>
              <a:rPr lang="en-US" sz="2800" b="1" dirty="0" smtClean="0">
                <a:solidFill>
                  <a:schemeClr val="tx1"/>
                </a:solidFill>
                <a:latin typeface="Times New Roman" pitchFamily="18" charset="0"/>
                <a:cs typeface="Times New Roman" pitchFamily="18" charset="0"/>
              </a:rPr>
              <a:t>Drug Interaction</a:t>
            </a:r>
            <a:r>
              <a:rPr lang="en-US" sz="2800" dirty="0" smtClean="0">
                <a:solidFill>
                  <a:schemeClr val="tx1"/>
                </a:solidFill>
                <a:latin typeface="Times New Roman" pitchFamily="18" charset="0"/>
                <a:cs typeface="Times New Roman" pitchFamily="18" charset="0"/>
              </a:rPr>
              <a:t>:</a:t>
            </a:r>
          </a:p>
          <a:p>
            <a:pPr>
              <a:buClrTx/>
            </a:pPr>
            <a:r>
              <a:rPr lang="en-US" sz="1800" dirty="0" smtClean="0">
                <a:solidFill>
                  <a:srgbClr val="2F2B20"/>
                </a:solidFill>
                <a:hlinkClick r:id="rId2"/>
              </a:rPr>
              <a:t>Aprotinin</a:t>
            </a:r>
            <a:r>
              <a:rPr lang="en-US" sz="1800" dirty="0" smtClean="0">
                <a:solidFill>
                  <a:srgbClr val="2F2B20"/>
                </a:solidFill>
              </a:rPr>
              <a:t> : </a:t>
            </a:r>
            <a:r>
              <a:rPr lang="en-US" sz="1800" dirty="0" err="1" smtClean="0">
                <a:solidFill>
                  <a:srgbClr val="2F2B20"/>
                </a:solidFill>
              </a:rPr>
              <a:t>Aprotonin</a:t>
            </a:r>
            <a:r>
              <a:rPr lang="en-US" sz="1800" dirty="0" smtClean="0">
                <a:solidFill>
                  <a:srgbClr val="2F2B20"/>
                </a:solidFill>
              </a:rPr>
              <a:t> </a:t>
            </a:r>
            <a:r>
              <a:rPr lang="en-US" sz="1800" dirty="0">
                <a:solidFill>
                  <a:srgbClr val="2F2B20"/>
                </a:solidFill>
              </a:rPr>
              <a:t>may antagonize the effect of </a:t>
            </a:r>
            <a:r>
              <a:rPr lang="en-US" sz="1800" dirty="0" err="1">
                <a:solidFill>
                  <a:srgbClr val="2F2B20"/>
                </a:solidFill>
              </a:rPr>
              <a:t>Tenecteplase</a:t>
            </a:r>
            <a:r>
              <a:rPr lang="en-US" sz="1800" dirty="0">
                <a:solidFill>
                  <a:srgbClr val="2F2B20"/>
                </a:solidFill>
              </a:rPr>
              <a:t>. Monitor for decreased effects of </a:t>
            </a:r>
            <a:r>
              <a:rPr lang="en-US" sz="1800" dirty="0" err="1">
                <a:solidFill>
                  <a:srgbClr val="2F2B20"/>
                </a:solidFill>
              </a:rPr>
              <a:t>Tenecteplase</a:t>
            </a:r>
            <a:r>
              <a:rPr lang="en-US" sz="1800" dirty="0">
                <a:solidFill>
                  <a:srgbClr val="2F2B20"/>
                </a:solidFill>
              </a:rPr>
              <a:t>. </a:t>
            </a:r>
            <a:endParaRPr lang="en-US" sz="1800" dirty="0" smtClean="0">
              <a:solidFill>
                <a:srgbClr val="2F2B20"/>
              </a:solidFill>
            </a:endParaRPr>
          </a:p>
          <a:p>
            <a:pPr>
              <a:buClrTx/>
            </a:pPr>
            <a:r>
              <a:rPr lang="en-US" sz="1800" dirty="0" smtClean="0">
                <a:solidFill>
                  <a:srgbClr val="2F2B20"/>
                </a:solidFill>
                <a:hlinkClick r:id="rId3"/>
              </a:rPr>
              <a:t>Drotrecogin alfa</a:t>
            </a:r>
            <a:r>
              <a:rPr lang="en-US" sz="1800" dirty="0" smtClean="0">
                <a:solidFill>
                  <a:srgbClr val="2F2B20"/>
                </a:solidFill>
              </a:rPr>
              <a:t> : Increased </a:t>
            </a:r>
            <a:r>
              <a:rPr lang="en-US" sz="1800" dirty="0">
                <a:solidFill>
                  <a:srgbClr val="2F2B20"/>
                </a:solidFill>
              </a:rPr>
              <a:t>risk of bleeding. </a:t>
            </a:r>
            <a:endParaRPr lang="en-US" sz="1800" dirty="0" smtClean="0">
              <a:solidFill>
                <a:srgbClr val="2F2B20"/>
              </a:solidFill>
            </a:endParaRPr>
          </a:p>
          <a:p>
            <a:pPr>
              <a:buClrTx/>
            </a:pPr>
            <a:r>
              <a:rPr lang="en-US" sz="1800" dirty="0" smtClean="0">
                <a:solidFill>
                  <a:srgbClr val="2F2B20"/>
                </a:solidFill>
                <a:hlinkClick r:id="rId4"/>
              </a:rPr>
              <a:t>Ginkgo biloba</a:t>
            </a:r>
            <a:r>
              <a:rPr lang="en-US" sz="1800" dirty="0" smtClean="0">
                <a:solidFill>
                  <a:srgbClr val="2F2B20"/>
                </a:solidFill>
              </a:rPr>
              <a:t> : Additive </a:t>
            </a:r>
            <a:r>
              <a:rPr lang="en-US" sz="1800" dirty="0">
                <a:solidFill>
                  <a:srgbClr val="2F2B20"/>
                </a:solidFill>
              </a:rPr>
              <a:t>anticoagulant/antiplatelet effects may increase bleed risk. Concomitant therapy should be avoided</a:t>
            </a:r>
            <a:r>
              <a:rPr lang="en-US" sz="1800" dirty="0" smtClean="0">
                <a:solidFill>
                  <a:srgbClr val="2F2B20"/>
                </a:solidFill>
              </a:rPr>
              <a:t>. </a:t>
            </a:r>
          </a:p>
          <a:p>
            <a:pPr>
              <a:buClrTx/>
            </a:pPr>
            <a:r>
              <a:rPr lang="en-US" sz="1800" dirty="0" smtClean="0">
                <a:solidFill>
                  <a:srgbClr val="2F2B20"/>
                </a:solidFill>
                <a:hlinkClick r:id="rId5"/>
              </a:rPr>
              <a:t>Ginseng</a:t>
            </a:r>
            <a:r>
              <a:rPr lang="en-US" sz="1800" dirty="0" smtClean="0">
                <a:solidFill>
                  <a:srgbClr val="2F2B20"/>
                </a:solidFill>
              </a:rPr>
              <a:t> : Increased </a:t>
            </a:r>
            <a:r>
              <a:rPr lang="en-US" sz="1800" dirty="0">
                <a:solidFill>
                  <a:srgbClr val="2F2B20"/>
                </a:solidFill>
              </a:rPr>
              <a:t>risk of bleeding. </a:t>
            </a:r>
            <a:endParaRPr lang="en-US" sz="1800" dirty="0" smtClean="0">
              <a:solidFill>
                <a:srgbClr val="2F2B20"/>
              </a:solidFill>
            </a:endParaRPr>
          </a:p>
          <a:p>
            <a:pPr>
              <a:buClrTx/>
            </a:pPr>
            <a:r>
              <a:rPr lang="en-US" sz="1800" dirty="0" smtClean="0">
                <a:solidFill>
                  <a:srgbClr val="2F2B20"/>
                </a:solidFill>
                <a:hlinkClick r:id="rId6"/>
              </a:rPr>
              <a:t>Ticlopidine</a:t>
            </a:r>
            <a:r>
              <a:rPr lang="en-US" sz="1800" dirty="0" smtClean="0">
                <a:solidFill>
                  <a:srgbClr val="2F2B20"/>
                </a:solidFill>
              </a:rPr>
              <a:t> : Increased </a:t>
            </a:r>
            <a:r>
              <a:rPr lang="en-US" sz="1800" dirty="0">
                <a:solidFill>
                  <a:srgbClr val="2F2B20"/>
                </a:solidFill>
              </a:rPr>
              <a:t>bleeding risk. Monitor for signs of bleeding.</a:t>
            </a:r>
            <a:endParaRPr lang="en-US" sz="1800" dirty="0" smtClean="0">
              <a:solidFill>
                <a:srgbClr val="2F2B20"/>
              </a:solidFill>
              <a:latin typeface="Times New Roman" pitchFamily="18" charset="0"/>
              <a:cs typeface="Times New Roman" pitchFamily="18" charset="0"/>
            </a:endParaRPr>
          </a:p>
          <a:p>
            <a:pPr marL="457200" indent="-457200">
              <a:buClrTx/>
            </a:pPr>
            <a:r>
              <a:rPr lang="en-US" sz="2800" b="1" dirty="0" smtClean="0">
                <a:solidFill>
                  <a:schemeClr val="tx1"/>
                </a:solidFill>
                <a:latin typeface="Times New Roman" pitchFamily="18" charset="0"/>
                <a:cs typeface="Times New Roman" pitchFamily="18" charset="0"/>
              </a:rPr>
              <a:t>Targets </a:t>
            </a:r>
            <a:r>
              <a:rPr lang="en-US" sz="2800" dirty="0" smtClean="0">
                <a:solidFill>
                  <a:schemeClr val="tx1"/>
                </a:solidFill>
                <a:latin typeface="Times New Roman" pitchFamily="18" charset="0"/>
                <a:cs typeface="Times New Roman" pitchFamily="18" charset="0"/>
              </a:rPr>
              <a:t>:</a:t>
            </a:r>
          </a:p>
          <a:p>
            <a:pPr>
              <a:buClrTx/>
            </a:pPr>
            <a:r>
              <a:rPr lang="en-IN" sz="1800" dirty="0" err="1" smtClean="0">
                <a:solidFill>
                  <a:schemeClr val="tx1"/>
                </a:solidFill>
                <a:latin typeface="Times New Roman" pitchFamily="18" charset="0"/>
                <a:cs typeface="Times New Roman" pitchFamily="18" charset="0"/>
              </a:rPr>
              <a:t>Plasminogen,Fibrinogen</a:t>
            </a:r>
            <a:r>
              <a:rPr lang="en-IN" sz="1800" dirty="0" smtClean="0">
                <a:solidFill>
                  <a:schemeClr val="tx1"/>
                </a:solidFill>
                <a:latin typeface="Times New Roman" pitchFamily="18" charset="0"/>
                <a:cs typeface="Times New Roman" pitchFamily="18" charset="0"/>
              </a:rPr>
              <a:t> alpha </a:t>
            </a:r>
            <a:r>
              <a:rPr lang="en-IN" sz="1800" dirty="0" err="1" smtClean="0">
                <a:solidFill>
                  <a:schemeClr val="tx1"/>
                </a:solidFill>
                <a:latin typeface="Times New Roman" pitchFamily="18" charset="0"/>
                <a:cs typeface="Times New Roman" pitchFamily="18" charset="0"/>
              </a:rPr>
              <a:t>chain,Urokinase</a:t>
            </a:r>
            <a:r>
              <a:rPr lang="en-IN" sz="1800" dirty="0" smtClean="0">
                <a:solidFill>
                  <a:schemeClr val="tx1"/>
                </a:solidFill>
                <a:latin typeface="Times New Roman" pitchFamily="18" charset="0"/>
                <a:cs typeface="Times New Roman" pitchFamily="18" charset="0"/>
              </a:rPr>
              <a:t> </a:t>
            </a:r>
            <a:r>
              <a:rPr lang="en-IN" sz="1800" dirty="0" err="1" smtClean="0">
                <a:solidFill>
                  <a:schemeClr val="tx1"/>
                </a:solidFill>
                <a:latin typeface="Times New Roman" pitchFamily="18" charset="0"/>
                <a:cs typeface="Times New Roman" pitchFamily="18" charset="0"/>
              </a:rPr>
              <a:t>plasminogen</a:t>
            </a:r>
            <a:r>
              <a:rPr lang="en-IN" sz="1800" dirty="0" smtClean="0">
                <a:solidFill>
                  <a:schemeClr val="tx1"/>
                </a:solidFill>
                <a:latin typeface="Times New Roman" pitchFamily="18" charset="0"/>
                <a:cs typeface="Times New Roman" pitchFamily="18" charset="0"/>
              </a:rPr>
              <a:t> activator surface </a:t>
            </a:r>
            <a:r>
              <a:rPr lang="en-IN" sz="1800" dirty="0" err="1" smtClean="0">
                <a:solidFill>
                  <a:schemeClr val="tx1"/>
                </a:solidFill>
                <a:latin typeface="Times New Roman" pitchFamily="18" charset="0"/>
                <a:cs typeface="Times New Roman" pitchFamily="18" charset="0"/>
              </a:rPr>
              <a:t>receptor,Plasminogen</a:t>
            </a:r>
            <a:r>
              <a:rPr lang="en-IN" sz="1800" dirty="0" smtClean="0">
                <a:solidFill>
                  <a:schemeClr val="tx1"/>
                </a:solidFill>
                <a:latin typeface="Times New Roman" pitchFamily="18" charset="0"/>
                <a:cs typeface="Times New Roman" pitchFamily="18" charset="0"/>
              </a:rPr>
              <a:t> activator inhibitor 1,Plasminogen activator inhibitor 2,Tetranectin,Keratin, type II </a:t>
            </a:r>
            <a:r>
              <a:rPr lang="en-IN" sz="1800" dirty="0" err="1" smtClean="0">
                <a:solidFill>
                  <a:schemeClr val="tx1"/>
                </a:solidFill>
                <a:latin typeface="Times New Roman" pitchFamily="18" charset="0"/>
                <a:cs typeface="Times New Roman" pitchFamily="18" charset="0"/>
              </a:rPr>
              <a:t>cytoskeletal</a:t>
            </a:r>
            <a:r>
              <a:rPr lang="en-IN" sz="1800" dirty="0" smtClean="0">
                <a:solidFill>
                  <a:schemeClr val="tx1"/>
                </a:solidFill>
                <a:latin typeface="Times New Roman" pitchFamily="18" charset="0"/>
                <a:cs typeface="Times New Roman" pitchFamily="18" charset="0"/>
              </a:rPr>
              <a:t> 8,Annexin A2,Calreticulin,Calnexin,Prolow-density lipoprotein receptor-related protein 1</a:t>
            </a:r>
          </a:p>
          <a:p>
            <a:pPr>
              <a:buClrTx/>
            </a:pPr>
            <a:r>
              <a:rPr lang="en-IN" sz="2100" dirty="0" smtClean="0">
                <a:solidFill>
                  <a:schemeClr val="tx1"/>
                </a:solidFill>
                <a:latin typeface="Times New Roman" pitchFamily="18" charset="0"/>
                <a:cs typeface="Times New Roman" pitchFamily="18" charset="0"/>
              </a:rPr>
              <a:t> </a:t>
            </a:r>
            <a:endParaRPr lang="en-US" sz="2100" dirty="0" smtClean="0">
              <a:solidFill>
                <a:schemeClr val="tx1"/>
              </a:solidFill>
              <a:latin typeface="Times New Roman" pitchFamily="18" charset="0"/>
              <a:cs typeface="Times New Roman" pitchFamily="18" charset="0"/>
            </a:endParaRPr>
          </a:p>
          <a:p>
            <a:pPr>
              <a:buClrTx/>
            </a:pPr>
            <a:r>
              <a:rPr lang="en-US" sz="2800" b="1" dirty="0" smtClean="0">
                <a:solidFill>
                  <a:schemeClr val="tx1"/>
                </a:solidFill>
                <a:latin typeface="Times New Roman" pitchFamily="18" charset="0"/>
                <a:cs typeface="Times New Roman" pitchFamily="18" charset="0"/>
              </a:rPr>
              <a:t>Affected organisms </a:t>
            </a:r>
            <a:r>
              <a:rPr lang="en-US" sz="2800" dirty="0" smtClean="0">
                <a:solidFill>
                  <a:schemeClr val="tx1"/>
                </a:solidFill>
                <a:latin typeface="Times New Roman" pitchFamily="18" charset="0"/>
                <a:cs typeface="Times New Roman" pitchFamily="18" charset="0"/>
              </a:rPr>
              <a:t>: </a:t>
            </a:r>
          </a:p>
          <a:p>
            <a:pPr>
              <a:buClrTx/>
            </a:pPr>
            <a:r>
              <a:rPr lang="en-IN" sz="2100" dirty="0" smtClean="0">
                <a:solidFill>
                  <a:schemeClr val="tx1"/>
                </a:solidFill>
                <a:latin typeface="Times New Roman" pitchFamily="18" charset="0"/>
                <a:cs typeface="Times New Roman" pitchFamily="18" charset="0"/>
              </a:rPr>
              <a:t>Humans and other mammals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51520" y="548680"/>
            <a:ext cx="8020914" cy="5666402"/>
          </a:xfrm>
        </p:spPr>
        <p:txBody>
          <a:bodyPr>
            <a:noAutofit/>
          </a:bodyPr>
          <a:lstStyle/>
          <a:p>
            <a:r>
              <a:rPr lang="en-US" sz="2400" b="1" dirty="0" smtClean="0">
                <a:solidFill>
                  <a:schemeClr val="tx1"/>
                </a:solidFill>
                <a:latin typeface="Times New Roman" pitchFamily="18" charset="0"/>
                <a:cs typeface="Times New Roman" pitchFamily="18" charset="0"/>
              </a:rPr>
              <a:t>Categories</a:t>
            </a:r>
            <a:r>
              <a:rPr lang="en-US" sz="2400" dirty="0" smtClean="0">
                <a:solidFill>
                  <a:schemeClr val="tx1"/>
                </a:solidFill>
                <a:latin typeface="Times New Roman" pitchFamily="18" charset="0"/>
                <a:cs typeface="Times New Roman" pitchFamily="18" charset="0"/>
              </a:rPr>
              <a:t> :</a:t>
            </a:r>
          </a:p>
          <a:p>
            <a:r>
              <a:rPr lang="en-IN" sz="1800" dirty="0" err="1" smtClean="0">
                <a:solidFill>
                  <a:schemeClr val="tx1"/>
                </a:solidFill>
                <a:latin typeface="Times New Roman" pitchFamily="18" charset="0"/>
                <a:cs typeface="Times New Roman" pitchFamily="18" charset="0"/>
              </a:rPr>
              <a:t>Fibrinolytic</a:t>
            </a:r>
            <a:r>
              <a:rPr lang="en-IN" sz="1800" dirty="0" smtClean="0">
                <a:solidFill>
                  <a:schemeClr val="tx1"/>
                </a:solidFill>
                <a:latin typeface="Times New Roman" pitchFamily="18" charset="0"/>
                <a:cs typeface="Times New Roman" pitchFamily="18" charset="0"/>
              </a:rPr>
              <a:t> Agents      and Thrombolytic Agents </a:t>
            </a:r>
            <a:r>
              <a:rPr lang="en-US" sz="1800" dirty="0" smtClean="0">
                <a:solidFill>
                  <a:schemeClr val="tx1"/>
                </a:solidFill>
                <a:latin typeface="Times New Roman" pitchFamily="18" charset="0"/>
                <a:cs typeface="Times New Roman" pitchFamily="18" charset="0"/>
              </a:rPr>
              <a:t> </a:t>
            </a:r>
          </a:p>
          <a:p>
            <a:r>
              <a:rPr lang="en-US" sz="2400" b="1" dirty="0" smtClean="0">
                <a:solidFill>
                  <a:schemeClr val="tx1"/>
                </a:solidFill>
                <a:latin typeface="Times New Roman" pitchFamily="18" charset="0"/>
                <a:cs typeface="Times New Roman" pitchFamily="18" charset="0"/>
              </a:rPr>
              <a:t>Patents</a:t>
            </a:r>
            <a:r>
              <a:rPr lang="en-US" sz="2400" dirty="0" smtClean="0">
                <a:solidFill>
                  <a:schemeClr val="tx1"/>
                </a:solidFill>
                <a:latin typeface="Times New Roman" pitchFamily="18" charset="0"/>
                <a:cs typeface="Times New Roman" pitchFamily="18" charset="0"/>
              </a:rPr>
              <a:t> : </a:t>
            </a:r>
          </a:p>
          <a:p>
            <a:r>
              <a:rPr lang="en-US" sz="1800" dirty="0" smtClean="0">
                <a:solidFill>
                  <a:srgbClr val="2F2B20"/>
                </a:solidFill>
              </a:rPr>
              <a:t>Country	Patent Number	Approved		Expires </a:t>
            </a:r>
            <a:endParaRPr lang="en-US" sz="1800" dirty="0">
              <a:solidFill>
                <a:srgbClr val="2F2B20"/>
              </a:solidFill>
            </a:endParaRPr>
          </a:p>
          <a:p>
            <a:r>
              <a:rPr lang="en-US" sz="1800" dirty="0" smtClean="0">
                <a:solidFill>
                  <a:srgbClr val="2F2B20"/>
                </a:solidFill>
              </a:rPr>
              <a:t>Canada	2129660		2005</a:t>
            </a:r>
            <a:r>
              <a:rPr lang="en-US" sz="1800" dirty="0">
                <a:solidFill>
                  <a:srgbClr val="2F2B20"/>
                </a:solidFill>
              </a:rPr>
              <a:t>-06-</a:t>
            </a:r>
            <a:r>
              <a:rPr lang="en-US" sz="1800" dirty="0" smtClean="0">
                <a:solidFill>
                  <a:srgbClr val="2F2B20"/>
                </a:solidFill>
              </a:rPr>
              <a:t>28	2013</a:t>
            </a:r>
            <a:r>
              <a:rPr lang="en-US" sz="1800" dirty="0">
                <a:solidFill>
                  <a:srgbClr val="2F2B20"/>
                </a:solidFill>
              </a:rPr>
              <a:t>-05-</a:t>
            </a:r>
            <a:r>
              <a:rPr lang="en-US" sz="1800" dirty="0" smtClean="0">
                <a:solidFill>
                  <a:srgbClr val="2F2B20"/>
                </a:solidFill>
              </a:rPr>
              <a:t>28</a:t>
            </a:r>
          </a:p>
          <a:p>
            <a:r>
              <a:rPr lang="en-US" sz="1800" dirty="0" smtClean="0">
                <a:solidFill>
                  <a:srgbClr val="2F2B20"/>
                </a:solidFill>
              </a:rPr>
              <a:t>Canada	1341432		2003</a:t>
            </a:r>
            <a:r>
              <a:rPr lang="en-US" sz="1800" dirty="0">
                <a:solidFill>
                  <a:srgbClr val="2F2B20"/>
                </a:solidFill>
              </a:rPr>
              <a:t>-06-</a:t>
            </a:r>
            <a:r>
              <a:rPr lang="en-US" sz="1800" dirty="0" smtClean="0">
                <a:solidFill>
                  <a:srgbClr val="2F2B20"/>
                </a:solidFill>
              </a:rPr>
              <a:t>17	2020</a:t>
            </a:r>
            <a:r>
              <a:rPr lang="en-US" sz="1800" dirty="0">
                <a:solidFill>
                  <a:srgbClr val="2F2B20"/>
                </a:solidFill>
              </a:rPr>
              <a:t>-06-</a:t>
            </a:r>
            <a:r>
              <a:rPr lang="en-US" sz="1800" dirty="0" smtClean="0">
                <a:solidFill>
                  <a:srgbClr val="2F2B20"/>
                </a:solidFill>
              </a:rPr>
              <a:t>17</a:t>
            </a:r>
          </a:p>
          <a:p>
            <a:r>
              <a:rPr lang="en-US" sz="2400" b="1" dirty="0" smtClean="0">
                <a:solidFill>
                  <a:schemeClr val="tx1"/>
                </a:solidFill>
                <a:latin typeface="Times New Roman" pitchFamily="18" charset="0"/>
                <a:cs typeface="Times New Roman" pitchFamily="18" charset="0"/>
              </a:rPr>
              <a:t>Sequence</a:t>
            </a:r>
            <a:r>
              <a:rPr lang="en-US" sz="2400" dirty="0" smtClean="0">
                <a:solidFill>
                  <a:schemeClr val="tx1"/>
                </a:solidFill>
                <a:latin typeface="Times New Roman" pitchFamily="18" charset="0"/>
                <a:cs typeface="Times New Roman" pitchFamily="18" charset="0"/>
              </a:rPr>
              <a:t> </a:t>
            </a:r>
            <a:r>
              <a:rPr lang="en-US" sz="2400" dirty="0" smtClean="0">
                <a:solidFill>
                  <a:schemeClr val="tx1"/>
                </a:solidFill>
                <a:latin typeface="Times New Roman" pitchFamily="18" charset="0"/>
                <a:cs typeface="Times New Roman" pitchFamily="18" charset="0"/>
              </a:rPr>
              <a:t>:</a:t>
            </a:r>
          </a:p>
          <a:p>
            <a:r>
              <a:rPr lang="en-IN" sz="1800" dirty="0" smtClean="0">
                <a:solidFill>
                  <a:schemeClr val="tx1"/>
                </a:solidFill>
                <a:latin typeface="Times New Roman" pitchFamily="18" charset="0"/>
                <a:cs typeface="Times New Roman" pitchFamily="18" charset="0"/>
              </a:rPr>
              <a:t>SYQVICRDEKTQMIYQQHQSWLRPVLRSNRVEYCWCNSGRAQCHSVPVKSCSEPRCFNGGTCQQALYFSDFVCQCPEGFAGKCCEIDTRATCYEDQGISYRGNWSTAESGAECTQWNSSALAQKPYSGRRPDAIRLGLGNHNYCRNPDRDSKPWCYVFKAGKYSSEFCSTPACSEGNSDCYFGNGSAYRGTHSLTESGASCLPWNSMILIGKVYTAQNPSAQALGLGKHNYCRNPDGDAKPWCHVLKNRRLTWEYCDVPSCSTCGLRQYSQPQFRIKGGLFADIASHPWQAAAAAKHRRSPGERFLCGGILISSCWILSAAHCFQERFPPHHLTVILGRTYRVVPGEEEQKFEVEKYIVHKEFDDDTYDNDIALLQLKSDSSRCAQESSVVRTVCLPPADLQLPDWTECELSGYGKHEALSPFYSERLKEAHVRLYPSSRCTSQHLLNRTVTDNMLCAGDTRSGGPQANLHDACQGDSGGPLVCLNDGRMTLVGIISWGLGCGQKDVPGVYTKVTNYLDWIRDNMRP</a:t>
            </a:r>
            <a:endParaRPr lang="en-IN" sz="1800" dirty="0">
              <a:solidFill>
                <a:schemeClr val="tx1"/>
              </a:solidFill>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00034" y="928670"/>
            <a:ext cx="7772400" cy="5572164"/>
          </a:xfrm>
        </p:spPr>
        <p:txBody>
          <a:bodyPr>
            <a:noAutofit/>
          </a:bodyPr>
          <a:lstStyle/>
          <a:p>
            <a:pPr>
              <a:buClrTx/>
            </a:pPr>
            <a:r>
              <a:rPr lang="en-US" sz="2400" b="1" dirty="0" smtClean="0">
                <a:solidFill>
                  <a:schemeClr val="tx1"/>
                </a:solidFill>
                <a:latin typeface="Times New Roman" pitchFamily="18" charset="0"/>
                <a:cs typeface="Times New Roman" pitchFamily="18" charset="0"/>
              </a:rPr>
              <a:t>Brands </a:t>
            </a:r>
            <a:r>
              <a:rPr lang="en-US" sz="1800" b="1" dirty="0" smtClean="0">
                <a:solidFill>
                  <a:schemeClr val="tx1"/>
                </a:solidFill>
                <a:latin typeface="Times New Roman" pitchFamily="18" charset="0"/>
                <a:cs typeface="Times New Roman" pitchFamily="18" charset="0"/>
              </a:rPr>
              <a:t>: </a:t>
            </a:r>
            <a:r>
              <a:rPr lang="en-IN" sz="1800" dirty="0" err="1" smtClean="0">
                <a:solidFill>
                  <a:schemeClr val="tx1"/>
                </a:solidFill>
                <a:latin typeface="Times New Roman" pitchFamily="18" charset="0"/>
                <a:cs typeface="Times New Roman" pitchFamily="18" charset="0"/>
              </a:rPr>
              <a:t>TNKase</a:t>
            </a:r>
            <a:r>
              <a:rPr lang="en-IN" sz="1800" dirty="0" smtClean="0">
                <a:solidFill>
                  <a:schemeClr val="tx1"/>
                </a:solidFill>
                <a:latin typeface="Times New Roman" pitchFamily="18" charset="0"/>
                <a:cs typeface="Times New Roman" pitchFamily="18" charset="0"/>
              </a:rPr>
              <a:t> </a:t>
            </a:r>
            <a:endParaRPr lang="en-US" sz="1800" b="1" dirty="0" smtClean="0">
              <a:solidFill>
                <a:schemeClr val="tx1"/>
              </a:solidFill>
              <a:latin typeface="Times New Roman" pitchFamily="18" charset="0"/>
              <a:cs typeface="Times New Roman" pitchFamily="18" charset="0"/>
            </a:endParaRPr>
          </a:p>
          <a:p>
            <a:pPr>
              <a:buClrTx/>
            </a:pPr>
            <a:r>
              <a:rPr lang="en-US" sz="2400" b="1" dirty="0" smtClean="0">
                <a:solidFill>
                  <a:schemeClr val="tx1"/>
                </a:solidFill>
                <a:latin typeface="Times New Roman" pitchFamily="18" charset="0"/>
                <a:cs typeface="Times New Roman" pitchFamily="18" charset="0"/>
              </a:rPr>
              <a:t>Company : </a:t>
            </a:r>
            <a:r>
              <a:rPr lang="en-IN" sz="1800" dirty="0" smtClean="0">
                <a:solidFill>
                  <a:schemeClr val="tx1"/>
                </a:solidFill>
                <a:latin typeface="Times New Roman" pitchFamily="18" charset="0"/>
                <a:cs typeface="Times New Roman" pitchFamily="18" charset="0"/>
              </a:rPr>
              <a:t>Genentech Inc </a:t>
            </a:r>
            <a:endParaRPr lang="en-US" sz="1800" b="1" dirty="0" smtClean="0">
              <a:solidFill>
                <a:schemeClr val="tx1"/>
              </a:solidFill>
              <a:latin typeface="Times New Roman" pitchFamily="18" charset="0"/>
              <a:cs typeface="Times New Roman" pitchFamily="18" charset="0"/>
            </a:endParaRPr>
          </a:p>
          <a:p>
            <a:pPr>
              <a:buClrTx/>
            </a:pPr>
            <a:r>
              <a:rPr lang="en-US" sz="2400" b="1" dirty="0" smtClean="0">
                <a:solidFill>
                  <a:schemeClr val="tx1"/>
                </a:solidFill>
                <a:latin typeface="Times New Roman" pitchFamily="18" charset="0"/>
                <a:cs typeface="Times New Roman" pitchFamily="18" charset="0"/>
              </a:rPr>
              <a:t>Description : </a:t>
            </a:r>
            <a:r>
              <a:rPr lang="en-IN" sz="1800" dirty="0" err="1" smtClean="0">
                <a:solidFill>
                  <a:schemeClr val="tx1"/>
                </a:solidFill>
                <a:latin typeface="Times New Roman" pitchFamily="18" charset="0"/>
                <a:cs typeface="Times New Roman" pitchFamily="18" charset="0"/>
              </a:rPr>
              <a:t>TNKase</a:t>
            </a:r>
            <a:r>
              <a:rPr lang="en-IN" sz="1800" dirty="0" smtClean="0">
                <a:solidFill>
                  <a:schemeClr val="tx1"/>
                </a:solidFill>
                <a:latin typeface="Times New Roman" pitchFamily="18" charset="0"/>
                <a:cs typeface="Times New Roman" pitchFamily="18" charset="0"/>
              </a:rPr>
              <a:t>® is a tissue </a:t>
            </a:r>
            <a:r>
              <a:rPr lang="en-IN" sz="1800" dirty="0" err="1" smtClean="0">
                <a:solidFill>
                  <a:schemeClr val="tx1"/>
                </a:solidFill>
                <a:latin typeface="Times New Roman" pitchFamily="18" charset="0"/>
                <a:cs typeface="Times New Roman" pitchFamily="18" charset="0"/>
              </a:rPr>
              <a:t>plasminogen</a:t>
            </a:r>
            <a:r>
              <a:rPr lang="en-IN" sz="1800" dirty="0" smtClean="0">
                <a:solidFill>
                  <a:schemeClr val="tx1"/>
                </a:solidFill>
                <a:latin typeface="Times New Roman" pitchFamily="18" charset="0"/>
                <a:cs typeface="Times New Roman" pitchFamily="18" charset="0"/>
              </a:rPr>
              <a:t> activator (</a:t>
            </a:r>
            <a:r>
              <a:rPr lang="en-IN" sz="1800" dirty="0" err="1" smtClean="0">
                <a:solidFill>
                  <a:schemeClr val="tx1"/>
                </a:solidFill>
                <a:latin typeface="Times New Roman" pitchFamily="18" charset="0"/>
                <a:cs typeface="Times New Roman" pitchFamily="18" charset="0"/>
              </a:rPr>
              <a:t>tPA</a:t>
            </a:r>
            <a:r>
              <a:rPr lang="en-IN" sz="1800" dirty="0" smtClean="0">
                <a:solidFill>
                  <a:schemeClr val="tx1"/>
                </a:solidFill>
                <a:latin typeface="Times New Roman" pitchFamily="18" charset="0"/>
                <a:cs typeface="Times New Roman" pitchFamily="18" charset="0"/>
              </a:rPr>
              <a:t>) produced by recombinant DNA technology using an established mammalian cell line (Chinese Hamster Ovary cells). </a:t>
            </a:r>
            <a:r>
              <a:rPr lang="en-IN" sz="1800" dirty="0" err="1" smtClean="0">
                <a:solidFill>
                  <a:schemeClr val="tx1"/>
                </a:solidFill>
                <a:latin typeface="Times New Roman" pitchFamily="18" charset="0"/>
                <a:cs typeface="Times New Roman" pitchFamily="18" charset="0"/>
              </a:rPr>
              <a:t>Tenecteplase</a:t>
            </a:r>
            <a:r>
              <a:rPr lang="en-IN" sz="1800" dirty="0" smtClean="0">
                <a:solidFill>
                  <a:schemeClr val="tx1"/>
                </a:solidFill>
                <a:latin typeface="Times New Roman" pitchFamily="18" charset="0"/>
                <a:cs typeface="Times New Roman" pitchFamily="18" charset="0"/>
              </a:rPr>
              <a:t> is a 527 amino acid glycoprotein developed by introducing the following modifications to the complementary DNA (</a:t>
            </a:r>
            <a:r>
              <a:rPr lang="en-IN" sz="1800" dirty="0" err="1" smtClean="0">
                <a:solidFill>
                  <a:schemeClr val="tx1"/>
                </a:solidFill>
                <a:latin typeface="Times New Roman" pitchFamily="18" charset="0"/>
                <a:cs typeface="Times New Roman" pitchFamily="18" charset="0"/>
              </a:rPr>
              <a:t>cDNA</a:t>
            </a:r>
            <a:r>
              <a:rPr lang="en-IN" sz="1800" dirty="0" smtClean="0">
                <a:solidFill>
                  <a:schemeClr val="tx1"/>
                </a:solidFill>
                <a:latin typeface="Times New Roman" pitchFamily="18" charset="0"/>
                <a:cs typeface="Times New Roman" pitchFamily="18" charset="0"/>
              </a:rPr>
              <a:t>) for natural human </a:t>
            </a:r>
            <a:r>
              <a:rPr lang="en-IN" sz="1800" dirty="0" err="1" smtClean="0">
                <a:solidFill>
                  <a:schemeClr val="tx1"/>
                </a:solidFill>
                <a:latin typeface="Times New Roman" pitchFamily="18" charset="0"/>
                <a:cs typeface="Times New Roman" pitchFamily="18" charset="0"/>
              </a:rPr>
              <a:t>tPA</a:t>
            </a:r>
            <a:r>
              <a:rPr lang="en-IN" sz="1800" dirty="0" smtClean="0">
                <a:solidFill>
                  <a:schemeClr val="tx1"/>
                </a:solidFill>
                <a:latin typeface="Times New Roman" pitchFamily="18" charset="0"/>
                <a:cs typeface="Times New Roman" pitchFamily="18" charset="0"/>
              </a:rPr>
              <a:t>: a substitution of </a:t>
            </a:r>
            <a:r>
              <a:rPr lang="en-IN" sz="1800" dirty="0" err="1" smtClean="0">
                <a:solidFill>
                  <a:schemeClr val="tx1"/>
                </a:solidFill>
                <a:latin typeface="Times New Roman" pitchFamily="18" charset="0"/>
                <a:cs typeface="Times New Roman" pitchFamily="18" charset="0"/>
              </a:rPr>
              <a:t>threonine</a:t>
            </a:r>
            <a:r>
              <a:rPr lang="en-IN" sz="1800" dirty="0" smtClean="0">
                <a:solidFill>
                  <a:schemeClr val="tx1"/>
                </a:solidFill>
                <a:latin typeface="Times New Roman" pitchFamily="18" charset="0"/>
                <a:cs typeface="Times New Roman" pitchFamily="18" charset="0"/>
              </a:rPr>
              <a:t> 103 with </a:t>
            </a:r>
            <a:r>
              <a:rPr lang="en-IN" sz="1800" dirty="0" err="1" smtClean="0">
                <a:solidFill>
                  <a:schemeClr val="tx1"/>
                </a:solidFill>
                <a:latin typeface="Times New Roman" pitchFamily="18" charset="0"/>
                <a:cs typeface="Times New Roman" pitchFamily="18" charset="0"/>
              </a:rPr>
              <a:t>asparagine</a:t>
            </a:r>
            <a:r>
              <a:rPr lang="en-IN" sz="1800" dirty="0" smtClean="0">
                <a:solidFill>
                  <a:schemeClr val="tx1"/>
                </a:solidFill>
                <a:latin typeface="Times New Roman" pitchFamily="18" charset="0"/>
                <a:cs typeface="Times New Roman" pitchFamily="18" charset="0"/>
              </a:rPr>
              <a:t>, and a substitution of </a:t>
            </a:r>
            <a:r>
              <a:rPr lang="en-IN" sz="1800" dirty="0" err="1" smtClean="0">
                <a:solidFill>
                  <a:schemeClr val="tx1"/>
                </a:solidFill>
                <a:latin typeface="Times New Roman" pitchFamily="18" charset="0"/>
                <a:cs typeface="Times New Roman" pitchFamily="18" charset="0"/>
              </a:rPr>
              <a:t>asparagine</a:t>
            </a:r>
            <a:r>
              <a:rPr lang="en-IN" sz="1800" dirty="0" smtClean="0">
                <a:solidFill>
                  <a:schemeClr val="tx1"/>
                </a:solidFill>
                <a:latin typeface="Times New Roman" pitchFamily="18" charset="0"/>
                <a:cs typeface="Times New Roman" pitchFamily="18" charset="0"/>
              </a:rPr>
              <a:t> 117 with glutamine, both within the </a:t>
            </a:r>
            <a:r>
              <a:rPr lang="en-IN" sz="1800" dirty="0" err="1" smtClean="0">
                <a:solidFill>
                  <a:schemeClr val="tx1"/>
                </a:solidFill>
                <a:latin typeface="Times New Roman" pitchFamily="18" charset="0"/>
                <a:cs typeface="Times New Roman" pitchFamily="18" charset="0"/>
              </a:rPr>
              <a:t>kringle</a:t>
            </a:r>
            <a:r>
              <a:rPr lang="en-IN" sz="1800" dirty="0" smtClean="0">
                <a:solidFill>
                  <a:schemeClr val="tx1"/>
                </a:solidFill>
                <a:latin typeface="Times New Roman" pitchFamily="18" charset="0"/>
                <a:cs typeface="Times New Roman" pitchFamily="18" charset="0"/>
              </a:rPr>
              <a:t> 1 </a:t>
            </a:r>
            <a:r>
              <a:rPr lang="en-IN" sz="1800" dirty="0" err="1" smtClean="0">
                <a:solidFill>
                  <a:schemeClr val="tx1"/>
                </a:solidFill>
                <a:latin typeface="Times New Roman" pitchFamily="18" charset="0"/>
                <a:cs typeface="Times New Roman" pitchFamily="18" charset="0"/>
              </a:rPr>
              <a:t>domain,and</a:t>
            </a:r>
            <a:r>
              <a:rPr lang="en-IN" sz="1800" dirty="0" smtClean="0">
                <a:solidFill>
                  <a:schemeClr val="tx1"/>
                </a:solidFill>
                <a:latin typeface="Times New Roman" pitchFamily="18" charset="0"/>
                <a:cs typeface="Times New Roman" pitchFamily="18" charset="0"/>
              </a:rPr>
              <a:t> a tetra-</a:t>
            </a:r>
            <a:r>
              <a:rPr lang="en-IN" sz="1800" dirty="0" err="1" smtClean="0">
                <a:solidFill>
                  <a:schemeClr val="tx1"/>
                </a:solidFill>
                <a:latin typeface="Times New Roman" pitchFamily="18" charset="0"/>
                <a:cs typeface="Times New Roman" pitchFamily="18" charset="0"/>
              </a:rPr>
              <a:t>alanine</a:t>
            </a:r>
            <a:r>
              <a:rPr lang="en-IN" sz="1800" dirty="0" smtClean="0">
                <a:solidFill>
                  <a:schemeClr val="tx1"/>
                </a:solidFill>
                <a:latin typeface="Times New Roman" pitchFamily="18" charset="0"/>
                <a:cs typeface="Times New Roman" pitchFamily="18" charset="0"/>
              </a:rPr>
              <a:t> substitution at amino acids 296–299 in the protease domain. Cell culture is carried out in nutrient medium containing the antibiotic </a:t>
            </a:r>
            <a:r>
              <a:rPr lang="en-IN" sz="1800" dirty="0" err="1" smtClean="0">
                <a:solidFill>
                  <a:schemeClr val="tx1"/>
                </a:solidFill>
                <a:latin typeface="Times New Roman" pitchFamily="18" charset="0"/>
                <a:cs typeface="Times New Roman" pitchFamily="18" charset="0"/>
              </a:rPr>
              <a:t>gentamicin</a:t>
            </a:r>
            <a:r>
              <a:rPr lang="en-IN" sz="1800" dirty="0" smtClean="0">
                <a:solidFill>
                  <a:schemeClr val="tx1"/>
                </a:solidFill>
                <a:latin typeface="Times New Roman" pitchFamily="18" charset="0"/>
                <a:cs typeface="Times New Roman" pitchFamily="18" charset="0"/>
              </a:rPr>
              <a:t> (65 mg/L). However, the presence of the antibiotic is not detectable in the final product (limit of detection is 0.67 (µg/vial) </a:t>
            </a:r>
            <a:endParaRPr lang="en-US" sz="1800" b="1" dirty="0" smtClean="0">
              <a:solidFill>
                <a:schemeClr val="tx1"/>
              </a:solidFill>
              <a:latin typeface="Times New Roman" pitchFamily="18" charset="0"/>
              <a:cs typeface="Times New Roman" pitchFamily="18" charset="0"/>
            </a:endParaRPr>
          </a:p>
          <a:p>
            <a:pPr>
              <a:buClrTx/>
            </a:pPr>
            <a:r>
              <a:rPr lang="en-US" sz="2400" b="1" dirty="0" smtClean="0">
                <a:solidFill>
                  <a:schemeClr val="tx1"/>
                </a:solidFill>
                <a:latin typeface="Times New Roman" pitchFamily="18" charset="0"/>
                <a:cs typeface="Times New Roman" pitchFamily="18" charset="0"/>
              </a:rPr>
              <a:t>Used for/Prescribed for : </a:t>
            </a:r>
            <a:r>
              <a:rPr lang="en-IN" sz="1800" dirty="0" smtClean="0">
                <a:solidFill>
                  <a:schemeClr val="tx1"/>
                </a:solidFill>
                <a:latin typeface="Times New Roman" pitchFamily="18" charset="0"/>
                <a:cs typeface="Times New Roman" pitchFamily="18" charset="0"/>
              </a:rPr>
              <a:t>used to prevent death from a heart attack (acute myocardial infarction). </a:t>
            </a:r>
            <a:endParaRPr lang="en-US" sz="1800" b="1" dirty="0" smtClean="0">
              <a:solidFill>
                <a:schemeClr val="tx1"/>
              </a:solidFill>
              <a:latin typeface="Times New Roman" pitchFamily="18" charset="0"/>
              <a:cs typeface="Times New Roman" pitchFamily="18" charset="0"/>
            </a:endParaRPr>
          </a:p>
          <a:p>
            <a:pPr>
              <a:buClrTx/>
            </a:pPr>
            <a:r>
              <a:rPr lang="en-US" sz="2400" b="1" dirty="0" smtClean="0">
                <a:solidFill>
                  <a:schemeClr val="tx1"/>
                </a:solidFill>
                <a:latin typeface="Times New Roman" pitchFamily="18" charset="0"/>
                <a:cs typeface="Times New Roman" pitchFamily="18" charset="0"/>
              </a:rPr>
              <a:t>Formulation : </a:t>
            </a:r>
            <a:r>
              <a:rPr lang="en-IN" sz="1800" dirty="0" smtClean="0">
                <a:solidFill>
                  <a:schemeClr val="tx1"/>
                </a:solidFill>
                <a:latin typeface="Times New Roman" pitchFamily="18" charset="0"/>
                <a:cs typeface="Times New Roman" pitchFamily="18" charset="0"/>
              </a:rPr>
              <a:t>Each vial of </a:t>
            </a:r>
            <a:r>
              <a:rPr lang="en-IN" sz="1800" dirty="0" err="1" smtClean="0">
                <a:solidFill>
                  <a:schemeClr val="tx1"/>
                </a:solidFill>
                <a:latin typeface="Times New Roman" pitchFamily="18" charset="0"/>
                <a:cs typeface="Times New Roman" pitchFamily="18" charset="0"/>
              </a:rPr>
              <a:t>TNKase</a:t>
            </a:r>
            <a:r>
              <a:rPr lang="en-IN" sz="1800" dirty="0" smtClean="0">
                <a:solidFill>
                  <a:schemeClr val="tx1"/>
                </a:solidFill>
                <a:latin typeface="Times New Roman" pitchFamily="18" charset="0"/>
                <a:cs typeface="Times New Roman" pitchFamily="18" charset="0"/>
              </a:rPr>
              <a:t> nominally contains 52.5 mg </a:t>
            </a:r>
            <a:r>
              <a:rPr lang="en-IN" sz="1800" dirty="0" err="1" smtClean="0">
                <a:solidFill>
                  <a:schemeClr val="tx1"/>
                </a:solidFill>
                <a:latin typeface="Times New Roman" pitchFamily="18" charset="0"/>
                <a:cs typeface="Times New Roman" pitchFamily="18" charset="0"/>
              </a:rPr>
              <a:t>Tenecteplase</a:t>
            </a:r>
            <a:r>
              <a:rPr lang="en-IN" sz="1800" dirty="0" smtClean="0">
                <a:solidFill>
                  <a:schemeClr val="tx1"/>
                </a:solidFill>
                <a:latin typeface="Times New Roman" pitchFamily="18" charset="0"/>
                <a:cs typeface="Times New Roman" pitchFamily="18" charset="0"/>
              </a:rPr>
              <a:t>, 0.55 g L-</a:t>
            </a:r>
            <a:r>
              <a:rPr lang="en-IN" sz="1800" dirty="0" err="1" smtClean="0">
                <a:solidFill>
                  <a:schemeClr val="tx1"/>
                </a:solidFill>
                <a:latin typeface="Times New Roman" pitchFamily="18" charset="0"/>
                <a:cs typeface="Times New Roman" pitchFamily="18" charset="0"/>
              </a:rPr>
              <a:t>arginine</a:t>
            </a:r>
            <a:r>
              <a:rPr lang="en-IN" sz="1800" dirty="0" smtClean="0">
                <a:solidFill>
                  <a:schemeClr val="tx1"/>
                </a:solidFill>
                <a:latin typeface="Times New Roman" pitchFamily="18" charset="0"/>
                <a:cs typeface="Times New Roman" pitchFamily="18" charset="0"/>
              </a:rPr>
              <a:t>, 0.17 g phosphoric acid, and 4.3 mg </a:t>
            </a:r>
            <a:r>
              <a:rPr lang="en-IN" sz="1800" dirty="0" err="1" smtClean="0">
                <a:solidFill>
                  <a:schemeClr val="tx1"/>
                </a:solidFill>
                <a:latin typeface="Times New Roman" pitchFamily="18" charset="0"/>
                <a:cs typeface="Times New Roman" pitchFamily="18" charset="0"/>
              </a:rPr>
              <a:t>polysorbate</a:t>
            </a:r>
            <a:r>
              <a:rPr lang="en-IN" sz="1800" dirty="0" smtClean="0">
                <a:solidFill>
                  <a:schemeClr val="tx1"/>
                </a:solidFill>
                <a:latin typeface="Times New Roman" pitchFamily="18" charset="0"/>
                <a:cs typeface="Times New Roman" pitchFamily="18" charset="0"/>
              </a:rPr>
              <a:t> 20, which includes a 5% overfill. Each vial will deliver 50 mg of </a:t>
            </a:r>
            <a:r>
              <a:rPr lang="en-IN" sz="1800" dirty="0" err="1" smtClean="0">
                <a:solidFill>
                  <a:schemeClr val="tx1"/>
                </a:solidFill>
                <a:latin typeface="Times New Roman" pitchFamily="18" charset="0"/>
                <a:cs typeface="Times New Roman" pitchFamily="18" charset="0"/>
              </a:rPr>
              <a:t>Tenecteplase</a:t>
            </a:r>
            <a:r>
              <a:rPr lang="en-IN" sz="1800" dirty="0" smtClean="0">
                <a:solidFill>
                  <a:schemeClr val="tx1"/>
                </a:solidFill>
                <a:latin typeface="Times New Roman" pitchFamily="18" charset="0"/>
                <a:cs typeface="Times New Roman" pitchFamily="18" charset="0"/>
              </a:rPr>
              <a:t>. </a:t>
            </a:r>
            <a:endParaRPr lang="en-US" sz="1800" b="1" dirty="0" smtClean="0">
              <a:solidFill>
                <a:schemeClr val="tx1"/>
              </a:solidFill>
              <a:latin typeface="Times New Roman" pitchFamily="18" charset="0"/>
              <a:cs typeface="Times New Roman" pitchFamily="18" charset="0"/>
            </a:endParaRPr>
          </a:p>
          <a:p>
            <a:pPr>
              <a:buClrTx/>
            </a:pPr>
            <a:r>
              <a:rPr lang="en-US" sz="2400" b="1" dirty="0" smtClean="0">
                <a:solidFill>
                  <a:schemeClr val="tx1"/>
                </a:solidFill>
                <a:latin typeface="Times New Roman" pitchFamily="18" charset="0"/>
                <a:cs typeface="Times New Roman" pitchFamily="18" charset="0"/>
              </a:rPr>
              <a:t>Form : </a:t>
            </a:r>
            <a:r>
              <a:rPr lang="en-IN" sz="1800" dirty="0" smtClean="0">
                <a:solidFill>
                  <a:schemeClr val="tx1"/>
                </a:solidFill>
                <a:latin typeface="Times New Roman" pitchFamily="18" charset="0"/>
                <a:cs typeface="Times New Roman" pitchFamily="18" charset="0"/>
              </a:rPr>
              <a:t>sterile, white to off-white, lyophilized powder </a:t>
            </a:r>
            <a:endParaRPr lang="en-US" sz="1800" b="1" dirty="0" smtClean="0">
              <a:solidFill>
                <a:schemeClr val="tx1"/>
              </a:solidFill>
              <a:latin typeface="Times New Roman" pitchFamily="18" charset="0"/>
              <a:cs typeface="Times New Roman" pitchFamily="18" charset="0"/>
            </a:endParaRPr>
          </a:p>
          <a:p>
            <a:pPr>
              <a:buClrTx/>
            </a:pPr>
            <a:r>
              <a:rPr lang="en-US" sz="2400" b="1" dirty="0" smtClean="0">
                <a:solidFill>
                  <a:schemeClr val="tx1"/>
                </a:solidFill>
                <a:latin typeface="Times New Roman" pitchFamily="18" charset="0"/>
                <a:cs typeface="Times New Roman" pitchFamily="18" charset="0"/>
              </a:rPr>
              <a:t>Route of administration : </a:t>
            </a:r>
            <a:r>
              <a:rPr lang="en-IN" sz="1800" dirty="0" smtClean="0">
                <a:solidFill>
                  <a:schemeClr val="tx1"/>
                </a:solidFill>
                <a:latin typeface="Times New Roman" pitchFamily="18" charset="0"/>
                <a:cs typeface="Times New Roman" pitchFamily="18" charset="0"/>
              </a:rPr>
              <a:t>intravenous  injection </a:t>
            </a:r>
            <a:endParaRPr lang="en-US" sz="1800" b="1" dirty="0" smtClean="0">
              <a:solidFill>
                <a:schemeClr val="tx1"/>
              </a:solidFill>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428868"/>
            <a:ext cx="7620000" cy="2654296"/>
          </a:xfrm>
        </p:spPr>
        <p:txBody>
          <a:bodyPr/>
          <a:lstStyle/>
          <a:p>
            <a:r>
              <a:rPr lang="en-US" sz="2400" b="1" dirty="0" smtClean="0">
                <a:solidFill>
                  <a:schemeClr val="tx1"/>
                </a:solidFill>
                <a:latin typeface="Times New Roman" pitchFamily="18" charset="0"/>
                <a:cs typeface="Times New Roman" pitchFamily="18" charset="0"/>
              </a:rPr>
              <a:t>Dosage :</a:t>
            </a:r>
            <a:r>
              <a:rPr lang="en-US" sz="3200" b="1" dirty="0" smtClean="0">
                <a:solidFill>
                  <a:schemeClr val="tx1"/>
                </a:solidFill>
                <a:latin typeface="Times New Roman" pitchFamily="18" charset="0"/>
                <a:cs typeface="Times New Roman" pitchFamily="18" charset="0"/>
              </a:rPr>
              <a:t/>
            </a:r>
            <a:br>
              <a:rPr lang="en-US" sz="3200" b="1" dirty="0" smtClean="0">
                <a:solidFill>
                  <a:schemeClr val="tx1"/>
                </a:solidFill>
                <a:latin typeface="Times New Roman" pitchFamily="18" charset="0"/>
                <a:cs typeface="Times New Roman" pitchFamily="18" charset="0"/>
              </a:rPr>
            </a:br>
            <a:r>
              <a:rPr lang="en-IN" sz="1800" dirty="0" smtClean="0">
                <a:solidFill>
                  <a:schemeClr val="tx1"/>
                </a:solidFill>
                <a:latin typeface="Times New Roman" pitchFamily="18" charset="0"/>
                <a:cs typeface="Times New Roman" pitchFamily="18" charset="0"/>
              </a:rPr>
              <a:t>The recommended total dose should not exceed 50 mg and is based upon patient weight. For less than 60 kg of body weight recommended dose is 30 mg of </a:t>
            </a:r>
            <a:r>
              <a:rPr lang="en-IN" sz="1800" dirty="0" err="1" smtClean="0">
                <a:solidFill>
                  <a:schemeClr val="tx1"/>
                </a:solidFill>
                <a:latin typeface="Times New Roman" pitchFamily="18" charset="0"/>
                <a:cs typeface="Times New Roman" pitchFamily="18" charset="0"/>
              </a:rPr>
              <a:t>TNKase</a:t>
            </a:r>
            <a:r>
              <a:rPr lang="en-IN" sz="1800" dirty="0" smtClean="0">
                <a:solidFill>
                  <a:schemeClr val="tx1"/>
                </a:solidFill>
                <a:latin typeface="Times New Roman" pitchFamily="18" charset="0"/>
                <a:cs typeface="Times New Roman" pitchFamily="18" charset="0"/>
              </a:rPr>
              <a:t>. Similarly 35 mg for 60-70 kg, 40 mg for 70-80 kg, 45 mg for 80-90 kg and 50 mg for more than 90 kg of body weight. </a:t>
            </a:r>
            <a:r>
              <a:rPr lang="en-US" sz="2400" b="1" dirty="0" smtClean="0">
                <a:solidFill>
                  <a:schemeClr val="tx1"/>
                </a:solidFill>
                <a:latin typeface="Times New Roman" pitchFamily="18" charset="0"/>
                <a:cs typeface="Times New Roman" pitchFamily="18" charset="0"/>
              </a:rPr>
              <a:t/>
            </a:r>
            <a:br>
              <a:rPr lang="en-US" sz="2400" b="1" dirty="0" smtClean="0">
                <a:solidFill>
                  <a:schemeClr val="tx1"/>
                </a:solidFill>
                <a:latin typeface="Times New Roman" pitchFamily="18" charset="0"/>
                <a:cs typeface="Times New Roman" pitchFamily="18" charset="0"/>
              </a:rPr>
            </a:br>
            <a:r>
              <a:rPr lang="en-US" sz="2400" b="1" dirty="0" smtClean="0">
                <a:solidFill>
                  <a:schemeClr val="tx1"/>
                </a:solidFill>
                <a:latin typeface="Times New Roman" pitchFamily="18" charset="0"/>
                <a:cs typeface="Times New Roman" pitchFamily="18" charset="0"/>
              </a:rPr>
              <a:t>Contraindication </a:t>
            </a:r>
            <a:r>
              <a:rPr lang="en-US" sz="1800" b="1" dirty="0" smtClean="0">
                <a:solidFill>
                  <a:schemeClr val="tx1"/>
                </a:solidFill>
                <a:latin typeface="Times New Roman" pitchFamily="18" charset="0"/>
                <a:cs typeface="Times New Roman" pitchFamily="18" charset="0"/>
              </a:rPr>
              <a:t>: </a:t>
            </a:r>
            <a:br>
              <a:rPr lang="en-US" sz="1800" b="1" dirty="0" smtClean="0">
                <a:solidFill>
                  <a:schemeClr val="tx1"/>
                </a:solidFill>
                <a:latin typeface="Times New Roman" pitchFamily="18" charset="0"/>
                <a:cs typeface="Times New Roman" pitchFamily="18" charset="0"/>
              </a:rPr>
            </a:br>
            <a:r>
              <a:rPr lang="en-IN" sz="1800" b="1" dirty="0" smtClean="0">
                <a:solidFill>
                  <a:schemeClr val="tx1"/>
                </a:solidFill>
                <a:latin typeface="Times New Roman" pitchFamily="18" charset="0"/>
                <a:cs typeface="Times New Roman" pitchFamily="18" charset="0"/>
              </a:rPr>
              <a:t> </a:t>
            </a:r>
            <a:r>
              <a:rPr lang="en-IN" sz="1800" dirty="0" smtClean="0">
                <a:solidFill>
                  <a:schemeClr val="tx1"/>
                </a:solidFill>
                <a:latin typeface="Times New Roman" pitchFamily="18" charset="0"/>
                <a:cs typeface="Times New Roman" pitchFamily="18" charset="0"/>
              </a:rPr>
              <a:t>Active internal bleeding, History of </a:t>
            </a:r>
            <a:r>
              <a:rPr lang="en-IN" sz="1800" dirty="0" err="1" smtClean="0">
                <a:solidFill>
                  <a:schemeClr val="tx1"/>
                </a:solidFill>
                <a:latin typeface="Times New Roman" pitchFamily="18" charset="0"/>
                <a:cs typeface="Times New Roman" pitchFamily="18" charset="0"/>
              </a:rPr>
              <a:t>cerebrovascular</a:t>
            </a:r>
            <a:r>
              <a:rPr lang="en-IN" sz="1800" dirty="0" smtClean="0">
                <a:solidFill>
                  <a:schemeClr val="tx1"/>
                </a:solidFill>
                <a:latin typeface="Times New Roman" pitchFamily="18" charset="0"/>
                <a:cs typeface="Times New Roman" pitchFamily="18" charset="0"/>
              </a:rPr>
              <a:t> accident, Intracranial or </a:t>
            </a:r>
            <a:r>
              <a:rPr lang="en-IN" sz="1800" dirty="0" err="1" smtClean="0">
                <a:solidFill>
                  <a:schemeClr val="tx1"/>
                </a:solidFill>
                <a:latin typeface="Times New Roman" pitchFamily="18" charset="0"/>
                <a:cs typeface="Times New Roman" pitchFamily="18" charset="0"/>
              </a:rPr>
              <a:t>intraspinal</a:t>
            </a:r>
            <a:r>
              <a:rPr lang="en-IN" sz="1800" dirty="0" smtClean="0">
                <a:solidFill>
                  <a:schemeClr val="tx1"/>
                </a:solidFill>
                <a:latin typeface="Times New Roman" pitchFamily="18" charset="0"/>
                <a:cs typeface="Times New Roman" pitchFamily="18" charset="0"/>
              </a:rPr>
              <a:t> surgery or trauma within 2 months .</a:t>
            </a:r>
            <a:r>
              <a:rPr lang="en-US" sz="1800" b="1" dirty="0" smtClean="0">
                <a:solidFill>
                  <a:schemeClr val="tx1"/>
                </a:solidFill>
                <a:latin typeface="Times New Roman" pitchFamily="18" charset="0"/>
                <a:cs typeface="Times New Roman" pitchFamily="18" charset="0"/>
              </a:rPr>
              <a:t/>
            </a:r>
            <a:br>
              <a:rPr lang="en-US" sz="1800" b="1" dirty="0" smtClean="0">
                <a:solidFill>
                  <a:schemeClr val="tx1"/>
                </a:solidFill>
                <a:latin typeface="Times New Roman" pitchFamily="18" charset="0"/>
                <a:cs typeface="Times New Roman" pitchFamily="18" charset="0"/>
              </a:rPr>
            </a:br>
            <a:r>
              <a:rPr lang="en-US" sz="2400" b="1" dirty="0" smtClean="0">
                <a:solidFill>
                  <a:schemeClr val="tx1"/>
                </a:solidFill>
                <a:latin typeface="Times New Roman" pitchFamily="18" charset="0"/>
                <a:cs typeface="Times New Roman" pitchFamily="18" charset="0"/>
              </a:rPr>
              <a:t>Side effects : </a:t>
            </a:r>
            <a:br>
              <a:rPr lang="en-US" sz="2400" b="1" dirty="0" smtClean="0">
                <a:solidFill>
                  <a:schemeClr val="tx1"/>
                </a:solidFill>
                <a:latin typeface="Times New Roman" pitchFamily="18" charset="0"/>
                <a:cs typeface="Times New Roman" pitchFamily="18" charset="0"/>
              </a:rPr>
            </a:br>
            <a:r>
              <a:rPr lang="en-IN" sz="2400" b="1" dirty="0" smtClean="0">
                <a:solidFill>
                  <a:schemeClr val="tx1"/>
                </a:solidFill>
                <a:latin typeface="Times New Roman" pitchFamily="18" charset="0"/>
                <a:cs typeface="Times New Roman" pitchFamily="18" charset="0"/>
              </a:rPr>
              <a:t> </a:t>
            </a:r>
            <a:r>
              <a:rPr lang="en-IN" sz="1800" dirty="0" smtClean="0">
                <a:solidFill>
                  <a:schemeClr val="tx1"/>
                </a:solidFill>
                <a:latin typeface="Times New Roman" pitchFamily="18" charset="0"/>
                <a:cs typeface="Times New Roman" pitchFamily="18" charset="0"/>
              </a:rPr>
              <a:t>chest pain, slow or uneven heartbeats; pain, swelling, hot or cold feeling, skin changes, or discoloration anywhere on your body; sudden leg or foot pain, foot ulcer, purple toes or fingers; </a:t>
            </a:r>
            <a:r>
              <a:rPr lang="en-US" sz="1800" dirty="0" smtClean="0">
                <a:solidFill>
                  <a:schemeClr val="tx1"/>
                </a:solidFill>
                <a:latin typeface="Times New Roman" pitchFamily="18" charset="0"/>
                <a:cs typeface="Times New Roman" pitchFamily="18" charset="0"/>
              </a:rPr>
              <a:t/>
            </a:r>
            <a:br>
              <a:rPr lang="en-US" sz="1800" dirty="0" smtClean="0">
                <a:solidFill>
                  <a:schemeClr val="tx1"/>
                </a:solidFill>
                <a:latin typeface="Times New Roman" pitchFamily="18" charset="0"/>
                <a:cs typeface="Times New Roman" pitchFamily="18" charset="0"/>
              </a:rPr>
            </a:br>
            <a:r>
              <a:rPr lang="en-US" sz="2400" b="1" dirty="0" smtClean="0">
                <a:solidFill>
                  <a:schemeClr val="tx1"/>
                </a:solidFill>
                <a:latin typeface="Times New Roman" pitchFamily="18" charset="0"/>
                <a:cs typeface="Times New Roman" pitchFamily="18" charset="0"/>
              </a:rPr>
              <a:t>Drug interaction </a:t>
            </a:r>
            <a:r>
              <a:rPr lang="en-US" sz="2400" dirty="0" smtClean="0">
                <a:solidFill>
                  <a:schemeClr val="tx1"/>
                </a:solidFill>
                <a:latin typeface="Times New Roman" pitchFamily="18" charset="0"/>
                <a:cs typeface="Times New Roman" pitchFamily="18" charset="0"/>
              </a:rPr>
              <a:t>:</a:t>
            </a:r>
            <a:br>
              <a:rPr lang="en-US" sz="2400" dirty="0" smtClean="0">
                <a:solidFill>
                  <a:schemeClr val="tx1"/>
                </a:solidFill>
                <a:latin typeface="Times New Roman" pitchFamily="18" charset="0"/>
                <a:cs typeface="Times New Roman" pitchFamily="18" charset="0"/>
              </a:rPr>
            </a:br>
            <a:r>
              <a:rPr lang="en-US" sz="2400" dirty="0" smtClean="0">
                <a:solidFill>
                  <a:schemeClr val="tx1"/>
                </a:solidFill>
                <a:latin typeface="Times New Roman" pitchFamily="18" charset="0"/>
                <a:cs typeface="Times New Roman" pitchFamily="18" charset="0"/>
              </a:rPr>
              <a:t> </a:t>
            </a:r>
            <a:r>
              <a:rPr lang="en-IN" sz="1800" dirty="0" smtClean="0">
                <a:solidFill>
                  <a:schemeClr val="tx1"/>
                </a:solidFill>
                <a:latin typeface="Times New Roman" pitchFamily="18" charset="0"/>
                <a:cs typeface="Times New Roman" pitchFamily="18" charset="0"/>
              </a:rPr>
              <a:t>A total of 183 drugs (709 brand and generic names) are known to interact with </a:t>
            </a:r>
            <a:r>
              <a:rPr lang="en-IN" sz="1800" dirty="0" err="1" smtClean="0">
                <a:solidFill>
                  <a:schemeClr val="tx1"/>
                </a:solidFill>
                <a:latin typeface="Times New Roman" pitchFamily="18" charset="0"/>
                <a:cs typeface="Times New Roman" pitchFamily="18" charset="0"/>
              </a:rPr>
              <a:t>TNKase</a:t>
            </a:r>
            <a:r>
              <a:rPr lang="en-IN" sz="1800" dirty="0" smtClean="0">
                <a:solidFill>
                  <a:schemeClr val="tx1"/>
                </a:solidFill>
                <a:latin typeface="Times New Roman" pitchFamily="18" charset="0"/>
                <a:cs typeface="Times New Roman" pitchFamily="18" charset="0"/>
              </a:rPr>
              <a:t> (</a:t>
            </a:r>
            <a:r>
              <a:rPr lang="en-IN" sz="1800" dirty="0" err="1" smtClean="0">
                <a:solidFill>
                  <a:schemeClr val="tx1"/>
                </a:solidFill>
                <a:latin typeface="Times New Roman" pitchFamily="18" charset="0"/>
                <a:cs typeface="Times New Roman" pitchFamily="18" charset="0"/>
              </a:rPr>
              <a:t>tenecteplase</a:t>
            </a:r>
            <a:r>
              <a:rPr lang="en-IN" sz="1800" dirty="0" smtClean="0">
                <a:solidFill>
                  <a:schemeClr val="tx1"/>
                </a:solidFill>
                <a:latin typeface="Times New Roman" pitchFamily="18" charset="0"/>
                <a:cs typeface="Times New Roman" pitchFamily="18" charset="0"/>
              </a:rPr>
              <a:t>).</a:t>
            </a:r>
            <a:br>
              <a:rPr lang="en-IN" sz="1800" dirty="0" smtClean="0">
                <a:solidFill>
                  <a:schemeClr val="tx1"/>
                </a:solidFill>
                <a:latin typeface="Times New Roman" pitchFamily="18" charset="0"/>
                <a:cs typeface="Times New Roman" pitchFamily="18" charset="0"/>
              </a:rPr>
            </a:br>
            <a:r>
              <a:rPr lang="en-IN" sz="1800" dirty="0" smtClean="0">
                <a:solidFill>
                  <a:schemeClr val="tx1"/>
                </a:solidFill>
                <a:latin typeface="Times New Roman" pitchFamily="18" charset="0"/>
                <a:cs typeface="Times New Roman" pitchFamily="18" charset="0"/>
              </a:rPr>
              <a:t>  35 major drug interactions (79 brand and generic names)</a:t>
            </a:r>
            <a:br>
              <a:rPr lang="en-IN" sz="1800" dirty="0" smtClean="0">
                <a:solidFill>
                  <a:schemeClr val="tx1"/>
                </a:solidFill>
                <a:latin typeface="Times New Roman" pitchFamily="18" charset="0"/>
                <a:cs typeface="Times New Roman" pitchFamily="18" charset="0"/>
              </a:rPr>
            </a:br>
            <a:r>
              <a:rPr lang="en-IN" sz="1800" dirty="0" smtClean="0">
                <a:solidFill>
                  <a:schemeClr val="tx1"/>
                </a:solidFill>
                <a:latin typeface="Times New Roman" pitchFamily="18" charset="0"/>
                <a:cs typeface="Times New Roman" pitchFamily="18" charset="0"/>
              </a:rPr>
              <a:t>    142 moderate drug interactions (624 brand and generic names)</a:t>
            </a:r>
            <a:br>
              <a:rPr lang="en-IN" sz="1800" dirty="0" smtClean="0">
                <a:solidFill>
                  <a:schemeClr val="tx1"/>
                </a:solidFill>
                <a:latin typeface="Times New Roman" pitchFamily="18" charset="0"/>
                <a:cs typeface="Times New Roman" pitchFamily="18" charset="0"/>
              </a:rPr>
            </a:br>
            <a:r>
              <a:rPr lang="en-IN" sz="1800" dirty="0" smtClean="0">
                <a:solidFill>
                  <a:schemeClr val="tx1"/>
                </a:solidFill>
                <a:latin typeface="Times New Roman" pitchFamily="18" charset="0"/>
                <a:cs typeface="Times New Roman" pitchFamily="18" charset="0"/>
              </a:rPr>
              <a:t>    6 minor drug interactions (6 brand and generic names) </a:t>
            </a:r>
            <a:r>
              <a:rPr lang="en-IN" sz="4800" dirty="0" smtClean="0">
                <a:solidFill>
                  <a:schemeClr val="tx1"/>
                </a:solidFill>
                <a:latin typeface="Times New Roman" pitchFamily="18" charset="0"/>
                <a:cs typeface="Times New Roman" pitchFamily="18" charset="0"/>
              </a:rPr>
              <a:t/>
            </a:r>
            <a:br>
              <a:rPr lang="en-IN" sz="4800" dirty="0" smtClean="0">
                <a:solidFill>
                  <a:schemeClr val="tx1"/>
                </a:solidFill>
                <a:latin typeface="Times New Roman" pitchFamily="18" charset="0"/>
                <a:cs typeface="Times New Roman" pitchFamily="18" charset="0"/>
              </a:rPr>
            </a:br>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00034" y="1428736"/>
            <a:ext cx="7772400" cy="4857784"/>
          </a:xfrm>
        </p:spPr>
        <p:txBody>
          <a:bodyPr>
            <a:noAutofit/>
          </a:bodyPr>
          <a:lstStyle/>
          <a:p>
            <a:r>
              <a:rPr lang="en-US" sz="2400" b="1" dirty="0" smtClean="0">
                <a:solidFill>
                  <a:schemeClr val="tx1"/>
                </a:solidFill>
                <a:latin typeface="Times New Roman" pitchFamily="18" charset="0"/>
                <a:cs typeface="Times New Roman" pitchFamily="18" charset="0"/>
              </a:rPr>
              <a:t>General references </a:t>
            </a:r>
            <a:r>
              <a:rPr lang="en-US" sz="2400" dirty="0" smtClean="0">
                <a:solidFill>
                  <a:schemeClr val="tx1"/>
                </a:solidFill>
                <a:latin typeface="Times New Roman" pitchFamily="18" charset="0"/>
                <a:cs typeface="Times New Roman" pitchFamily="18" charset="0"/>
              </a:rPr>
              <a:t>: </a:t>
            </a:r>
          </a:p>
          <a:p>
            <a:r>
              <a:rPr lang="en-IN" sz="1800" dirty="0" smtClean="0">
                <a:solidFill>
                  <a:schemeClr val="tx1"/>
                </a:solidFill>
                <a:latin typeface="Times New Roman" pitchFamily="18" charset="0"/>
                <a:cs typeface="Times New Roman" pitchFamily="18" charset="0"/>
              </a:rPr>
              <a:t># </a:t>
            </a:r>
            <a:r>
              <a:rPr lang="en-IN" sz="1800" dirty="0" err="1" smtClean="0">
                <a:solidFill>
                  <a:schemeClr val="tx1"/>
                </a:solidFill>
                <a:latin typeface="Times New Roman" pitchFamily="18" charset="0"/>
                <a:cs typeface="Times New Roman" pitchFamily="18" charset="0"/>
              </a:rPr>
              <a:t>Gurbel</a:t>
            </a:r>
            <a:r>
              <a:rPr lang="en-IN" sz="1800" dirty="0" smtClean="0">
                <a:solidFill>
                  <a:schemeClr val="tx1"/>
                </a:solidFill>
                <a:latin typeface="Times New Roman" pitchFamily="18" charset="0"/>
                <a:cs typeface="Times New Roman" pitchFamily="18" charset="0"/>
              </a:rPr>
              <a:t> PA, Hayes K, </a:t>
            </a:r>
            <a:r>
              <a:rPr lang="en-IN" sz="1800" dirty="0" err="1" smtClean="0">
                <a:solidFill>
                  <a:schemeClr val="tx1"/>
                </a:solidFill>
                <a:latin typeface="Times New Roman" pitchFamily="18" charset="0"/>
                <a:cs typeface="Times New Roman" pitchFamily="18" charset="0"/>
              </a:rPr>
              <a:t>Bliden</a:t>
            </a:r>
            <a:r>
              <a:rPr lang="en-IN" sz="1800" dirty="0" smtClean="0">
                <a:solidFill>
                  <a:schemeClr val="tx1"/>
                </a:solidFill>
                <a:latin typeface="Times New Roman" pitchFamily="18" charset="0"/>
                <a:cs typeface="Times New Roman" pitchFamily="18" charset="0"/>
              </a:rPr>
              <a:t> KP, Yoho J, </a:t>
            </a:r>
            <a:r>
              <a:rPr lang="en-IN" sz="1800" dirty="0" err="1" smtClean="0">
                <a:solidFill>
                  <a:schemeClr val="tx1"/>
                </a:solidFill>
                <a:latin typeface="Times New Roman" pitchFamily="18" charset="0"/>
                <a:cs typeface="Times New Roman" pitchFamily="18" charset="0"/>
              </a:rPr>
              <a:t>Tantry</a:t>
            </a:r>
            <a:r>
              <a:rPr lang="en-IN" sz="1800" dirty="0" smtClean="0">
                <a:solidFill>
                  <a:schemeClr val="tx1"/>
                </a:solidFill>
                <a:latin typeface="Times New Roman" pitchFamily="18" charset="0"/>
                <a:cs typeface="Times New Roman" pitchFamily="18" charset="0"/>
              </a:rPr>
              <a:t> US: The platelet-related effects of </a:t>
            </a:r>
            <a:r>
              <a:rPr lang="en-IN" sz="1800" dirty="0" err="1" smtClean="0">
                <a:solidFill>
                  <a:schemeClr val="tx1"/>
                </a:solidFill>
                <a:latin typeface="Times New Roman" pitchFamily="18" charset="0"/>
                <a:cs typeface="Times New Roman" pitchFamily="18" charset="0"/>
              </a:rPr>
              <a:t>tenecteplase</a:t>
            </a:r>
            <a:r>
              <a:rPr lang="en-IN" sz="1800" dirty="0" smtClean="0">
                <a:solidFill>
                  <a:schemeClr val="tx1"/>
                </a:solidFill>
                <a:latin typeface="Times New Roman" pitchFamily="18" charset="0"/>
                <a:cs typeface="Times New Roman" pitchFamily="18" charset="0"/>
              </a:rPr>
              <a:t> versus </a:t>
            </a:r>
            <a:r>
              <a:rPr lang="en-IN" sz="1800" dirty="0" err="1" smtClean="0">
                <a:solidFill>
                  <a:schemeClr val="tx1"/>
                </a:solidFill>
                <a:latin typeface="Times New Roman" pitchFamily="18" charset="0"/>
                <a:cs typeface="Times New Roman" pitchFamily="18" charset="0"/>
              </a:rPr>
              <a:t>alteplase</a:t>
            </a:r>
            <a:r>
              <a:rPr lang="en-IN" sz="1800" dirty="0" smtClean="0">
                <a:solidFill>
                  <a:schemeClr val="tx1"/>
                </a:solidFill>
                <a:latin typeface="Times New Roman" pitchFamily="18" charset="0"/>
                <a:cs typeface="Times New Roman" pitchFamily="18" charset="0"/>
              </a:rPr>
              <a:t> versus </a:t>
            </a:r>
            <a:r>
              <a:rPr lang="en-IN" sz="1800" dirty="0" err="1" smtClean="0">
                <a:solidFill>
                  <a:schemeClr val="tx1"/>
                </a:solidFill>
                <a:latin typeface="Times New Roman" pitchFamily="18" charset="0"/>
                <a:cs typeface="Times New Roman" pitchFamily="18" charset="0"/>
              </a:rPr>
              <a:t>reteplase</a:t>
            </a:r>
            <a:r>
              <a:rPr lang="en-IN" sz="1800" dirty="0" smtClean="0">
                <a:solidFill>
                  <a:schemeClr val="tx1"/>
                </a:solidFill>
                <a:latin typeface="Times New Roman" pitchFamily="18" charset="0"/>
                <a:cs typeface="Times New Roman" pitchFamily="18" charset="0"/>
              </a:rPr>
              <a:t>. Blood </a:t>
            </a:r>
            <a:r>
              <a:rPr lang="en-IN" sz="1800" dirty="0" err="1" smtClean="0">
                <a:solidFill>
                  <a:schemeClr val="tx1"/>
                </a:solidFill>
                <a:latin typeface="Times New Roman" pitchFamily="18" charset="0"/>
                <a:cs typeface="Times New Roman" pitchFamily="18" charset="0"/>
              </a:rPr>
              <a:t>Coagul</a:t>
            </a:r>
            <a:r>
              <a:rPr lang="en-IN" sz="1800" dirty="0" smtClean="0">
                <a:solidFill>
                  <a:schemeClr val="tx1"/>
                </a:solidFill>
                <a:latin typeface="Times New Roman" pitchFamily="18" charset="0"/>
                <a:cs typeface="Times New Roman" pitchFamily="18" charset="0"/>
              </a:rPr>
              <a:t> </a:t>
            </a:r>
            <a:r>
              <a:rPr lang="en-IN" sz="1800" dirty="0" err="1" smtClean="0">
                <a:solidFill>
                  <a:schemeClr val="tx1"/>
                </a:solidFill>
                <a:latin typeface="Times New Roman" pitchFamily="18" charset="0"/>
                <a:cs typeface="Times New Roman" pitchFamily="18" charset="0"/>
              </a:rPr>
              <a:t>Fibrinolysis</a:t>
            </a:r>
            <a:r>
              <a:rPr lang="en-IN" sz="1800" dirty="0" smtClean="0">
                <a:solidFill>
                  <a:schemeClr val="tx1"/>
                </a:solidFill>
                <a:latin typeface="Times New Roman" pitchFamily="18" charset="0"/>
                <a:cs typeface="Times New Roman" pitchFamily="18" charset="0"/>
              </a:rPr>
              <a:t>. 2005 Jan;16(1):1-7. "Pubmed":http://www.ncbi.nlm.nih.gov/pubmed/</a:t>
            </a:r>
            <a:r>
              <a:rPr lang="en-IN" sz="1800" dirty="0" smtClean="0">
                <a:solidFill>
                  <a:schemeClr val="tx1"/>
                </a:solidFill>
                <a:latin typeface="Times New Roman" pitchFamily="18" charset="0"/>
                <a:cs typeface="Times New Roman" pitchFamily="18" charset="0"/>
              </a:rPr>
              <a:t>15650539</a:t>
            </a:r>
          </a:p>
          <a:p>
            <a:r>
              <a:rPr lang="en-IN" sz="1800" dirty="0" smtClean="0">
                <a:solidFill>
                  <a:schemeClr val="tx1"/>
                </a:solidFill>
                <a:latin typeface="Times New Roman" pitchFamily="18" charset="0"/>
                <a:cs typeface="Times New Roman" pitchFamily="18" charset="0"/>
              </a:rPr>
              <a:t># </a:t>
            </a:r>
            <a:r>
              <a:rPr lang="en-IN" sz="1800" dirty="0" smtClean="0">
                <a:solidFill>
                  <a:schemeClr val="tx1"/>
                </a:solidFill>
                <a:latin typeface="Times New Roman" pitchFamily="18" charset="0"/>
                <a:cs typeface="Times New Roman" pitchFamily="18" charset="0"/>
              </a:rPr>
              <a:t>Melzer C, Richter C, Rogalla P, Borges AC, Theres H, Baumann G, Laule M: Tenecteplase for the treatment of massive and submassive pulmonary embolism. J </a:t>
            </a:r>
            <a:r>
              <a:rPr lang="en-IN" sz="1800" dirty="0" err="1" smtClean="0">
                <a:solidFill>
                  <a:schemeClr val="tx1"/>
                </a:solidFill>
                <a:latin typeface="Times New Roman" pitchFamily="18" charset="0"/>
                <a:cs typeface="Times New Roman" pitchFamily="18" charset="0"/>
              </a:rPr>
              <a:t>Thromb</a:t>
            </a:r>
            <a:r>
              <a:rPr lang="en-IN" sz="1800" dirty="0" smtClean="0">
                <a:solidFill>
                  <a:schemeClr val="tx1"/>
                </a:solidFill>
                <a:latin typeface="Times New Roman" pitchFamily="18" charset="0"/>
                <a:cs typeface="Times New Roman" pitchFamily="18" charset="0"/>
              </a:rPr>
              <a:t> </a:t>
            </a:r>
            <a:r>
              <a:rPr lang="en-IN" sz="1800" dirty="0" err="1" smtClean="0">
                <a:solidFill>
                  <a:schemeClr val="tx1"/>
                </a:solidFill>
                <a:latin typeface="Times New Roman" pitchFamily="18" charset="0"/>
                <a:cs typeface="Times New Roman" pitchFamily="18" charset="0"/>
              </a:rPr>
              <a:t>Thrombolysis</a:t>
            </a:r>
            <a:r>
              <a:rPr lang="en-IN" sz="1800" dirty="0" smtClean="0">
                <a:solidFill>
                  <a:schemeClr val="tx1"/>
                </a:solidFill>
                <a:latin typeface="Times New Roman" pitchFamily="18" charset="0"/>
                <a:cs typeface="Times New Roman" pitchFamily="18" charset="0"/>
              </a:rPr>
              <a:t>. 2004 Aug;18(1):47-50. "Pubmed":http://www.ncbi.nlm.nih.gov/pubmed/</a:t>
            </a:r>
            <a:r>
              <a:rPr lang="en-IN" sz="1800" dirty="0" smtClean="0">
                <a:solidFill>
                  <a:schemeClr val="tx1"/>
                </a:solidFill>
                <a:latin typeface="Times New Roman" pitchFamily="18" charset="0"/>
                <a:cs typeface="Times New Roman" pitchFamily="18" charset="0"/>
              </a:rPr>
              <a:t>15744554</a:t>
            </a:r>
          </a:p>
          <a:p>
            <a:r>
              <a:rPr lang="en-IN" sz="1800" dirty="0" smtClean="0">
                <a:solidFill>
                  <a:schemeClr val="tx1"/>
                </a:solidFill>
                <a:latin typeface="Times New Roman" pitchFamily="18" charset="0"/>
                <a:cs typeface="Times New Roman" pitchFamily="18" charset="0"/>
              </a:rPr>
              <a:t># </a:t>
            </a:r>
            <a:r>
              <a:rPr lang="en-IN" sz="1800" dirty="0" smtClean="0">
                <a:solidFill>
                  <a:schemeClr val="tx1"/>
                </a:solidFill>
                <a:latin typeface="Times New Roman" pitchFamily="18" charset="0"/>
                <a:cs typeface="Times New Roman" pitchFamily="18" charset="0"/>
              </a:rPr>
              <a:t>Ohman EM, Van de Werf F, Antman EM, Califf RM, de Lemos JA, Gibson CM, Oliverio RL, Harrelson L, McCabe C, DiBattiste P, Braunwald E: Tenecteplase and tirofiban in ST-segment elevation acute myocardial infarction: results of a randomized trial. Am Heart J. 2005 Jul;150(1):79-88. "Pubmed":http://www.ncbi.nlm.nih.gov/pubmed/</a:t>
            </a:r>
            <a:r>
              <a:rPr lang="en-IN" sz="1800" dirty="0" smtClean="0">
                <a:solidFill>
                  <a:schemeClr val="tx1"/>
                </a:solidFill>
                <a:latin typeface="Times New Roman" pitchFamily="18" charset="0"/>
                <a:cs typeface="Times New Roman" pitchFamily="18" charset="0"/>
              </a:rPr>
              <a:t>16084152</a:t>
            </a:r>
          </a:p>
          <a:p>
            <a:r>
              <a:rPr lang="en-IN" sz="1800" dirty="0" smtClean="0">
                <a:solidFill>
                  <a:schemeClr val="tx1"/>
                </a:solidFill>
                <a:latin typeface="Times New Roman" pitchFamily="18" charset="0"/>
                <a:cs typeface="Times New Roman" pitchFamily="18" charset="0"/>
              </a:rPr>
              <a:t># </a:t>
            </a:r>
            <a:r>
              <a:rPr lang="en-IN" sz="1800" dirty="0" smtClean="0">
                <a:solidFill>
                  <a:schemeClr val="tx1"/>
                </a:solidFill>
                <a:latin typeface="Times New Roman" pitchFamily="18" charset="0"/>
                <a:cs typeface="Times New Roman" pitchFamily="18" charset="0"/>
              </a:rPr>
              <a:t>De Luca G, Suryapranata H, Chiariello M: Tenecteplase followed by immediate angioplasty is more effective than tenecteplase alone for people with STEMI. Commentary. </a:t>
            </a:r>
            <a:r>
              <a:rPr lang="en-IN" sz="1800" dirty="0" err="1" smtClean="0">
                <a:solidFill>
                  <a:schemeClr val="tx1"/>
                </a:solidFill>
                <a:latin typeface="Times New Roman" pitchFamily="18" charset="0"/>
                <a:cs typeface="Times New Roman" pitchFamily="18" charset="0"/>
              </a:rPr>
              <a:t>Evid</a:t>
            </a:r>
            <a:r>
              <a:rPr lang="en-IN" sz="1800" dirty="0" smtClean="0">
                <a:solidFill>
                  <a:schemeClr val="tx1"/>
                </a:solidFill>
                <a:latin typeface="Times New Roman" pitchFamily="18" charset="0"/>
                <a:cs typeface="Times New Roman" pitchFamily="18" charset="0"/>
              </a:rPr>
              <a:t> Based </a:t>
            </a:r>
            <a:r>
              <a:rPr lang="en-IN" sz="1800" dirty="0" err="1" smtClean="0">
                <a:solidFill>
                  <a:schemeClr val="tx1"/>
                </a:solidFill>
                <a:latin typeface="Times New Roman" pitchFamily="18" charset="0"/>
                <a:cs typeface="Times New Roman" pitchFamily="18" charset="0"/>
              </a:rPr>
              <a:t>Cardiovasc</a:t>
            </a:r>
            <a:r>
              <a:rPr lang="en-IN" sz="1800" dirty="0" smtClean="0">
                <a:solidFill>
                  <a:schemeClr val="tx1"/>
                </a:solidFill>
                <a:latin typeface="Times New Roman" pitchFamily="18" charset="0"/>
                <a:cs typeface="Times New Roman" pitchFamily="18" charset="0"/>
              </a:rPr>
              <a:t> Med. 2005 Dec;9(4):284-7. </a:t>
            </a:r>
            <a:r>
              <a:rPr lang="en-IN" sz="1800" dirty="0" err="1" smtClean="0">
                <a:solidFill>
                  <a:schemeClr val="tx1"/>
                </a:solidFill>
                <a:latin typeface="Times New Roman" pitchFamily="18" charset="0"/>
                <a:cs typeface="Times New Roman" pitchFamily="18" charset="0"/>
              </a:rPr>
              <a:t>Epub</a:t>
            </a:r>
            <a:r>
              <a:rPr lang="en-IN" sz="1800" dirty="0" smtClean="0">
                <a:solidFill>
                  <a:schemeClr val="tx1"/>
                </a:solidFill>
                <a:latin typeface="Times New Roman" pitchFamily="18" charset="0"/>
                <a:cs typeface="Times New Roman" pitchFamily="18" charset="0"/>
              </a:rPr>
              <a:t> 2005 Nov 2. "Pubmed":http://www.ncbi.nlm.nih.gov/pubmed/</a:t>
            </a:r>
            <a:r>
              <a:rPr lang="en-IN" sz="1800" dirty="0" smtClean="0">
                <a:solidFill>
                  <a:schemeClr val="tx1"/>
                </a:solidFill>
                <a:latin typeface="Times New Roman" pitchFamily="18" charset="0"/>
                <a:cs typeface="Times New Roman" pitchFamily="18" charset="0"/>
              </a:rPr>
              <a:t>16380055</a:t>
            </a:r>
          </a:p>
          <a:p>
            <a:r>
              <a:rPr lang="en-IN" sz="1800" dirty="0" smtClean="0">
                <a:solidFill>
                  <a:schemeClr val="tx1"/>
                </a:solidFill>
                <a:latin typeface="Times New Roman" pitchFamily="18" charset="0"/>
                <a:cs typeface="Times New Roman" pitchFamily="18" charset="0"/>
              </a:rPr>
              <a:t># </a:t>
            </a:r>
            <a:r>
              <a:rPr lang="en-IN" sz="1800" dirty="0" smtClean="0">
                <a:solidFill>
                  <a:schemeClr val="tx1"/>
                </a:solidFill>
                <a:latin typeface="Times New Roman" pitchFamily="18" charset="0"/>
                <a:cs typeface="Times New Roman" pitchFamily="18" charset="0"/>
              </a:rPr>
              <a:t>: Primary versus tenecteplase-facilitated percutaneous coronary intervention in patients with ST-segment elevation acute myocardial infarction (ASSENT-4 PCI): randomised trial. Lancet. 2006 Feb 18;367(9510):569-78. "</a:t>
            </a:r>
            <a:r>
              <a:rPr lang="en-IN" sz="1800" dirty="0" err="1" smtClean="0">
                <a:solidFill>
                  <a:schemeClr val="tx1"/>
                </a:solidFill>
                <a:latin typeface="Times New Roman" pitchFamily="18" charset="0"/>
                <a:cs typeface="Times New Roman" pitchFamily="18" charset="0"/>
              </a:rPr>
              <a:t>Pubmed</a:t>
            </a:r>
            <a:r>
              <a:rPr lang="en-IN" sz="1800" dirty="0" smtClean="0">
                <a:solidFill>
                  <a:schemeClr val="tx1"/>
                </a:solidFill>
                <a:latin typeface="Times New Roman" pitchFamily="18" charset="0"/>
                <a:cs typeface="Times New Roman" pitchFamily="18" charset="0"/>
              </a:rPr>
              <a:t>":http://www.ncbi.nlm.nih.gov/pubmed/16488800 </a:t>
            </a:r>
            <a:endParaRPr lang="en-US" sz="1800" dirty="0" smtClean="0">
              <a:solidFill>
                <a:schemeClr val="tx1"/>
              </a:solidFill>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2428868"/>
            <a:ext cx="7620000" cy="1143000"/>
          </a:xfrm>
        </p:spPr>
        <p:txBody>
          <a:bodyPr/>
          <a:lstStyle/>
          <a:p>
            <a:r>
              <a:rPr lang="en-US" sz="2400" b="1" dirty="0" smtClean="0">
                <a:solidFill>
                  <a:schemeClr val="tx1"/>
                </a:solidFill>
                <a:latin typeface="Times New Roman" pitchFamily="18" charset="0"/>
                <a:cs typeface="Times New Roman" pitchFamily="18" charset="0"/>
              </a:rPr>
              <a:t>References</a:t>
            </a:r>
            <a:r>
              <a:rPr lang="en-US" sz="2400" dirty="0" smtClean="0">
                <a:solidFill>
                  <a:schemeClr val="tx1"/>
                </a:solidFill>
                <a:latin typeface="Times New Roman" pitchFamily="18" charset="0"/>
                <a:cs typeface="Times New Roman" pitchFamily="18" charset="0"/>
              </a:rPr>
              <a:t> :</a:t>
            </a:r>
            <a:br>
              <a:rPr lang="en-US" sz="2400" dirty="0" smtClean="0">
                <a:solidFill>
                  <a:schemeClr val="tx1"/>
                </a:solidFill>
                <a:latin typeface="Times New Roman" pitchFamily="18" charset="0"/>
                <a:cs typeface="Times New Roman" pitchFamily="18" charset="0"/>
              </a:rPr>
            </a:br>
            <a:r>
              <a:rPr lang="en-IN" sz="1800" dirty="0" smtClean="0">
                <a:solidFill>
                  <a:schemeClr val="tx1"/>
                </a:solidFill>
                <a:latin typeface="Times New Roman" pitchFamily="18" charset="0"/>
                <a:cs typeface="Times New Roman" pitchFamily="18" charset="0"/>
              </a:rPr>
              <a:t>http://www.drugs.com/mtm/tnkase.html </a:t>
            </a:r>
            <a:r>
              <a:rPr lang="en-IN" sz="1800" dirty="0" smtClean="0">
                <a:solidFill>
                  <a:schemeClr val="tx1"/>
                </a:solidFill>
                <a:latin typeface="Times New Roman" pitchFamily="18" charset="0"/>
                <a:cs typeface="Times New Roman" pitchFamily="18" charset="0"/>
              </a:rPr>
              <a:t/>
            </a:r>
            <a:br>
              <a:rPr lang="en-IN" sz="1800" dirty="0" smtClean="0">
                <a:solidFill>
                  <a:schemeClr val="tx1"/>
                </a:solidFill>
                <a:latin typeface="Times New Roman" pitchFamily="18" charset="0"/>
                <a:cs typeface="Times New Roman" pitchFamily="18" charset="0"/>
              </a:rPr>
            </a:br>
            <a:r>
              <a:rPr lang="en-IN" sz="1800" dirty="0" smtClean="0">
                <a:solidFill>
                  <a:schemeClr val="tx1"/>
                </a:solidFill>
                <a:latin typeface="Times New Roman" pitchFamily="18" charset="0"/>
                <a:cs typeface="Times New Roman" pitchFamily="18" charset="0"/>
              </a:rPr>
              <a:t>http</a:t>
            </a:r>
            <a:r>
              <a:rPr lang="en-IN" sz="1800" dirty="0" smtClean="0">
                <a:solidFill>
                  <a:schemeClr val="tx1"/>
                </a:solidFill>
                <a:latin typeface="Times New Roman" pitchFamily="18" charset="0"/>
                <a:cs typeface="Times New Roman" pitchFamily="18" charset="0"/>
              </a:rPr>
              <a:t>://www.rxlist.com/tnkase-drug.htm </a:t>
            </a:r>
            <a:r>
              <a:rPr lang="en-US" sz="1800" dirty="0" smtClean="0">
                <a:solidFill>
                  <a:schemeClr val="tx1"/>
                </a:solidFill>
                <a:latin typeface="Times New Roman" pitchFamily="18" charset="0"/>
                <a:cs typeface="Times New Roman" pitchFamily="18" charset="0"/>
              </a:rPr>
              <a:t> </a:t>
            </a:r>
            <a:r>
              <a:rPr lang="en-IN" sz="4800" dirty="0" smtClean="0">
                <a:solidFill>
                  <a:schemeClr val="tx1"/>
                </a:solidFill>
                <a:latin typeface="Times New Roman" pitchFamily="18" charset="0"/>
                <a:cs typeface="Times New Roman" pitchFamily="18" charset="0"/>
              </a:rPr>
              <a:t/>
            </a:r>
            <a:br>
              <a:rPr lang="en-IN" sz="4800" dirty="0" smtClean="0">
                <a:solidFill>
                  <a:schemeClr val="tx1"/>
                </a:solidFill>
                <a:latin typeface="Times New Roman" pitchFamily="18" charset="0"/>
                <a:cs typeface="Times New Roman" pitchFamily="18" charset="0"/>
              </a:rPr>
            </a:br>
            <a:endParaRPr lang="en-IN"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142</TotalTime>
  <Words>942</Words>
  <Application>Microsoft Macintosh PowerPoint</Application>
  <PresentationFormat>On-screen Show (4:3)</PresentationFormat>
  <Paragraphs>53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Adjacency</vt:lpstr>
      <vt:lpstr>Tenecteplase </vt:lpstr>
      <vt:lpstr>PowerPoint Presentation</vt:lpstr>
      <vt:lpstr>PowerPoint Presentation</vt:lpstr>
      <vt:lpstr>PowerPoint Presentation</vt:lpstr>
      <vt:lpstr>PowerPoint Presentation</vt:lpstr>
      <vt:lpstr>PowerPoint Presentation</vt:lpstr>
      <vt:lpstr>Dosage : The recommended total dose should not exceed 50 mg and is based upon patient weight. For less than 60 kg of body weight recommended dose is 30 mg of TNKase. Similarly 35 mg for 60-70 kg, 40 mg for 70-80 kg, 45 mg for 80-90 kg and 50 mg for more than 90 kg of body weight.  Contraindication :   Active internal bleeding, History of cerebrovascular accident, Intracranial or intraspinal surgery or trauma within 2 months . Side effects :   chest pain, slow or uneven heartbeats; pain, swelling, hot or cold feeling, skin changes, or discoloration anywhere on your body; sudden leg or foot pain, foot ulcer, purple toes or fingers;  Drug interaction :  A total of 183 drugs (709 brand and generic names) are known to interact with TNKase (tenecteplase).   35 major drug interactions (79 brand and generic names)     142 moderate drug interactions (624 brand and generic names)     6 minor drug interactions (6 brand and generic names)  </vt:lpstr>
      <vt:lpstr>PowerPoint Presentation</vt:lpstr>
      <vt:lpstr>References : http://www.drugs.com/mtm/tnkase.html  http://www.rxlist.com/tnkase-drug.htm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Lepirudin</dc:title>
  <dc:creator>Lubna</dc:creator>
  <cp:lastModifiedBy>bic2</cp:lastModifiedBy>
  <cp:revision>18</cp:revision>
  <dcterms:created xsi:type="dcterms:W3CDTF">2014-12-29T07:14:40Z</dcterms:created>
  <dcterms:modified xsi:type="dcterms:W3CDTF">2015-01-11T16:34:11Z</dcterms:modified>
</cp:coreProperties>
</file>