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sldIdLst>
    <p:sldId id="256" r:id="rId2"/>
    <p:sldId id="264" r:id="rId3"/>
    <p:sldId id="275" r:id="rId4"/>
    <p:sldId id="265" r:id="rId5"/>
    <p:sldId id="272" r:id="rId6"/>
    <p:sldId id="266" r:id="rId7"/>
    <p:sldId id="267" r:id="rId8"/>
    <p:sldId id="268" r:id="rId9"/>
    <p:sldId id="273" r:id="rId10"/>
    <p:sldId id="262" r:id="rId11"/>
    <p:sldId id="27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04" y="-3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C06386-6845-44F2-8209-E12BCF258F88}" type="datetimeFigureOut">
              <a:rPr lang="en-US" smtClean="0"/>
              <a:pPr/>
              <a:t>11/01/15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C06386-6845-44F2-8209-E12BCF258F88}" type="datetimeFigureOut">
              <a:rPr lang="en-US" smtClean="0"/>
              <a:pPr/>
              <a:t>11/01/15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C06386-6845-44F2-8209-E12BCF258F88}" type="datetimeFigureOut">
              <a:rPr lang="en-US" smtClean="0"/>
              <a:pPr/>
              <a:t>11/01/15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06386-6845-44F2-8209-E12BCF258F88}" type="datetimeFigureOut">
              <a:rPr lang="en-US" smtClean="0"/>
              <a:pPr/>
              <a:t>11/01/15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06386-6845-44F2-8209-E12BCF258F88}" type="datetimeFigureOut">
              <a:rPr lang="en-US" smtClean="0"/>
              <a:pPr/>
              <a:t>11/01/15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6C06386-6845-44F2-8209-E12BCF258F88}" type="datetimeFigureOut">
              <a:rPr lang="en-US" smtClean="0"/>
              <a:pPr/>
              <a:t>11/01/15</a:t>
            </a:fld>
            <a:endParaRPr lang="en-IN"/>
          </a:p>
        </p:txBody>
      </p:sp>
      <p:sp>
        <p:nvSpPr>
          <p:cNvPr id="9" name="Slide Number Placeholder 8"/>
          <p:cNvSpPr>
            <a:spLocks noGrp="1"/>
          </p:cNvSpPr>
          <p:nvPr>
            <p:ph type="sldNum" sz="quarter" idx="11"/>
          </p:nvPr>
        </p:nvSpPr>
        <p:spPr/>
        <p:txBody>
          <a:bodyPr/>
          <a:lstStyle/>
          <a:p>
            <a:fld id="{84CE2C05-FA8C-4219-A7CB-0B94D078EB64}" type="slidenum">
              <a:rPr lang="en-IN" smtClean="0"/>
              <a:pPr/>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4CE2C05-FA8C-4219-A7CB-0B94D078EB64}" type="slidenum">
              <a:rPr lang="en-IN" smtClean="0"/>
              <a:pPr/>
              <a:t>‹#›</a:t>
            </a:fld>
            <a:endParaRPr lang="en-I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6C06386-6845-44F2-8209-E12BCF258F88}" type="datetimeFigureOut">
              <a:rPr lang="en-US" smtClean="0"/>
              <a:pPr/>
              <a:t>11/01/15</a:t>
            </a:fld>
            <a:endParaRPr lang="en-IN"/>
          </a:p>
        </p:txBody>
      </p:sp>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drugbank.ca/drugs/DB06168" TargetMode="External"/><Relationship Id="rId4" Type="http://schemas.openxmlformats.org/officeDocument/2006/relationships/hyperlink" Target="http://www.drugbank.ca/drugs/DB08904" TargetMode="External"/><Relationship Id="rId5" Type="http://schemas.openxmlformats.org/officeDocument/2006/relationships/hyperlink" Target="http://www.drugbank.ca/drugs/DB00005" TargetMode="External"/><Relationship Id="rId6" Type="http://schemas.openxmlformats.org/officeDocument/2006/relationships/hyperlink" Target="http://www.drugbank.ca/drugs/DB06674" TargetMode="External"/><Relationship Id="rId7" Type="http://schemas.openxmlformats.org/officeDocument/2006/relationships/hyperlink" Target="http://www.drugbank.ca/drugs/DB00065" TargetMode="External"/><Relationship Id="rId8" Type="http://schemas.openxmlformats.org/officeDocument/2006/relationships/hyperlink" Target="http://www.drugbank.ca/drugs/DB06372" TargetMode="External"/><Relationship Id="rId9" Type="http://schemas.openxmlformats.org/officeDocument/2006/relationships/hyperlink" Target="http://www.drugbank.ca/drugs/DB01041" TargetMode="External"/><Relationship Id="rId10" Type="http://schemas.openxmlformats.org/officeDocument/2006/relationships/hyperlink" Target="http://www.drugbank.ca/drugs/DB08895" TargetMode="External"/><Relationship Id="rId11" Type="http://schemas.openxmlformats.org/officeDocument/2006/relationships/hyperlink" Target="http://www.drugbank.ca/drugs/DB00072" TargetMode="External"/><Relationship Id="rId1" Type="http://schemas.openxmlformats.org/officeDocument/2006/relationships/slideLayout" Target="../slideLayouts/slideLayout3.xml"/><Relationship Id="rId2" Type="http://schemas.openxmlformats.org/officeDocument/2006/relationships/hyperlink" Target="http://www.drugbank.ca/drugs/DB01281"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980728"/>
            <a:ext cx="7772400" cy="1470025"/>
          </a:xfrm>
        </p:spPr>
        <p:txBody>
          <a:bodyPr/>
          <a:lstStyle/>
          <a:p>
            <a:pPr algn="ctr"/>
            <a:r>
              <a:rPr lang="en-IN" dirty="0" err="1" smtClean="0">
                <a:solidFill>
                  <a:schemeClr val="tx1"/>
                </a:solidFill>
              </a:rPr>
              <a:t>Anakinra</a:t>
            </a:r>
            <a:r>
              <a:rPr lang="en-IN" dirty="0" smtClean="0">
                <a:solidFill>
                  <a:schemeClr val="tx1"/>
                </a:solidFill>
              </a:rPr>
              <a:t> </a:t>
            </a:r>
            <a:endParaRPr lang="en-IN" b="1"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539552" y="2924944"/>
            <a:ext cx="7004224" cy="3024336"/>
          </a:xfrm>
        </p:spPr>
        <p:txBody>
          <a:bodyPr>
            <a:normAutofit/>
          </a:bodyPr>
          <a:lstStyle/>
          <a:p>
            <a:pPr algn="l"/>
            <a:r>
              <a:rPr lang="en-US" b="1" dirty="0" err="1" smtClean="0">
                <a:solidFill>
                  <a:schemeClr val="tx1"/>
                </a:solidFill>
                <a:latin typeface="Times New Roman" pitchFamily="18" charset="0"/>
                <a:cs typeface="Times New Roman" pitchFamily="18" charset="0"/>
              </a:rPr>
              <a:t>Drugbank</a:t>
            </a:r>
            <a:r>
              <a:rPr lang="en-US" b="1" dirty="0" smtClean="0">
                <a:solidFill>
                  <a:schemeClr val="tx1"/>
                </a:solidFill>
                <a:latin typeface="Times New Roman" pitchFamily="18" charset="0"/>
                <a:cs typeface="Times New Roman" pitchFamily="18" charset="0"/>
              </a:rPr>
              <a:t> ID </a:t>
            </a:r>
            <a:r>
              <a:rPr lang="en-US" dirty="0" smtClean="0">
                <a:solidFill>
                  <a:schemeClr val="tx1"/>
                </a:solidFill>
                <a:latin typeface="Times New Roman" pitchFamily="18" charset="0"/>
                <a:cs typeface="Times New Roman" pitchFamily="18" charset="0"/>
              </a:rPr>
              <a:t>: </a:t>
            </a:r>
            <a:r>
              <a:rPr lang="en-IN" dirty="0" smtClean="0">
                <a:solidFill>
                  <a:schemeClr val="tx1"/>
                </a:solidFill>
                <a:latin typeface="Times New Roman" pitchFamily="18" charset="0"/>
                <a:cs typeface="Times New Roman" pitchFamily="18" charset="0"/>
              </a:rPr>
              <a:t>DB00026 </a:t>
            </a:r>
            <a:endParaRPr lang="en-US" dirty="0" smtClean="0">
              <a:solidFill>
                <a:schemeClr val="tx1"/>
              </a:solidFill>
              <a:latin typeface="Times New Roman" pitchFamily="18" charset="0"/>
              <a:cs typeface="Times New Roman" pitchFamily="18" charset="0"/>
            </a:endParaRPr>
          </a:p>
          <a:p>
            <a:r>
              <a:rPr lang="en-US" b="1" dirty="0">
                <a:solidFill>
                  <a:srgbClr val="2F2B20"/>
                </a:solidFill>
              </a:rPr>
              <a:t>Protein chemical </a:t>
            </a:r>
            <a:r>
              <a:rPr lang="en-US" b="1" dirty="0" smtClean="0">
                <a:solidFill>
                  <a:srgbClr val="2F2B20"/>
                </a:solidFill>
              </a:rPr>
              <a:t>formula </a:t>
            </a:r>
            <a:r>
              <a:rPr lang="en-US" dirty="0" smtClean="0">
                <a:solidFill>
                  <a:srgbClr val="2F2B20"/>
                </a:solidFill>
              </a:rPr>
              <a:t>: C</a:t>
            </a:r>
            <a:r>
              <a:rPr lang="en-US" baseline="-25000" dirty="0" smtClean="0">
                <a:solidFill>
                  <a:srgbClr val="2F2B20"/>
                </a:solidFill>
              </a:rPr>
              <a:t>759</a:t>
            </a:r>
            <a:r>
              <a:rPr lang="en-US" dirty="0" smtClean="0">
                <a:solidFill>
                  <a:srgbClr val="2F2B20"/>
                </a:solidFill>
              </a:rPr>
              <a:t>H</a:t>
            </a:r>
            <a:r>
              <a:rPr lang="en-US" baseline="-25000" dirty="0" smtClean="0">
                <a:solidFill>
                  <a:srgbClr val="2F2B20"/>
                </a:solidFill>
              </a:rPr>
              <a:t>1186</a:t>
            </a:r>
            <a:r>
              <a:rPr lang="en-US" dirty="0" smtClean="0">
                <a:solidFill>
                  <a:srgbClr val="2F2B20"/>
                </a:solidFill>
              </a:rPr>
              <a:t>N</a:t>
            </a:r>
            <a:r>
              <a:rPr lang="en-US" baseline="-25000" dirty="0" smtClean="0">
                <a:solidFill>
                  <a:srgbClr val="2F2B20"/>
                </a:solidFill>
              </a:rPr>
              <a:t>208</a:t>
            </a:r>
            <a:r>
              <a:rPr lang="en-US" dirty="0" smtClean="0">
                <a:solidFill>
                  <a:srgbClr val="2F2B20"/>
                </a:solidFill>
              </a:rPr>
              <a:t>O</a:t>
            </a:r>
            <a:r>
              <a:rPr lang="en-US" baseline="-25000" dirty="0" smtClean="0">
                <a:solidFill>
                  <a:srgbClr val="2F2B20"/>
                </a:solidFill>
              </a:rPr>
              <a:t>232</a:t>
            </a:r>
            <a:r>
              <a:rPr lang="en-US" dirty="0" smtClean="0">
                <a:solidFill>
                  <a:srgbClr val="2F2B20"/>
                </a:solidFill>
              </a:rPr>
              <a:t>S</a:t>
            </a:r>
            <a:r>
              <a:rPr lang="en-US" baseline="-25000" dirty="0" smtClean="0">
                <a:solidFill>
                  <a:srgbClr val="2F2B20"/>
                </a:solidFill>
              </a:rPr>
              <a:t>10</a:t>
            </a:r>
          </a:p>
          <a:p>
            <a:r>
              <a:rPr lang="en-US" b="1" dirty="0" smtClean="0">
                <a:solidFill>
                  <a:srgbClr val="2F2B20"/>
                </a:solidFill>
              </a:rPr>
              <a:t>Protein </a:t>
            </a:r>
            <a:r>
              <a:rPr lang="en-US" b="1" dirty="0">
                <a:solidFill>
                  <a:srgbClr val="2F2B20"/>
                </a:solidFill>
              </a:rPr>
              <a:t>average </a:t>
            </a:r>
            <a:r>
              <a:rPr lang="en-US" b="1" dirty="0" smtClean="0">
                <a:solidFill>
                  <a:srgbClr val="2F2B20"/>
                </a:solidFill>
              </a:rPr>
              <a:t>weight </a:t>
            </a:r>
            <a:r>
              <a:rPr lang="en-US" dirty="0" smtClean="0">
                <a:solidFill>
                  <a:srgbClr val="2F2B20"/>
                </a:solidFill>
              </a:rPr>
              <a:t>: 17257.6000</a:t>
            </a:r>
          </a:p>
          <a:p>
            <a:r>
              <a:rPr lang="en-US" b="1" dirty="0" smtClean="0">
                <a:solidFill>
                  <a:schemeClr val="tx1"/>
                </a:solidFill>
                <a:latin typeface="Times New Roman" pitchFamily="18" charset="0"/>
                <a:cs typeface="Times New Roman" pitchFamily="18" charset="0"/>
              </a:rPr>
              <a:t>Half </a:t>
            </a:r>
            <a:r>
              <a:rPr lang="en-US" b="1" dirty="0" smtClean="0">
                <a:solidFill>
                  <a:schemeClr val="tx1"/>
                </a:solidFill>
                <a:latin typeface="Times New Roman" pitchFamily="18" charset="0"/>
                <a:cs typeface="Times New Roman" pitchFamily="18" charset="0"/>
              </a:rPr>
              <a:t>life </a:t>
            </a:r>
            <a:r>
              <a:rPr lang="en-US" dirty="0" smtClean="0">
                <a:solidFill>
                  <a:schemeClr val="tx1"/>
                </a:solidFill>
                <a:latin typeface="Times New Roman" pitchFamily="18" charset="0"/>
                <a:cs typeface="Times New Roman" pitchFamily="18" charset="0"/>
              </a:rPr>
              <a:t>: </a:t>
            </a:r>
            <a:r>
              <a:rPr lang="en-IN" dirty="0" smtClean="0">
                <a:solidFill>
                  <a:schemeClr val="tx1"/>
                </a:solidFill>
                <a:latin typeface="Times New Roman" pitchFamily="18" charset="0"/>
                <a:cs typeface="Times New Roman" pitchFamily="18" charset="0"/>
              </a:rPr>
              <a:t>Healthy subjects = 4 - 6 </a:t>
            </a:r>
            <a:r>
              <a:rPr lang="en-IN" dirty="0" smtClean="0">
                <a:solidFill>
                  <a:schemeClr val="tx1"/>
                </a:solidFill>
                <a:latin typeface="Times New Roman" pitchFamily="18" charset="0"/>
                <a:cs typeface="Times New Roman" pitchFamily="18" charset="0"/>
              </a:rPr>
              <a:t>hours; </a:t>
            </a:r>
          </a:p>
          <a:p>
            <a:r>
              <a:rPr lang="en-IN" dirty="0">
                <a:solidFill>
                  <a:schemeClr val="tx1"/>
                </a:solidFill>
                <a:latin typeface="Times New Roman" pitchFamily="18" charset="0"/>
                <a:cs typeface="Times New Roman" pitchFamily="18" charset="0"/>
              </a:rPr>
              <a:t> </a:t>
            </a:r>
            <a:r>
              <a:rPr lang="en-IN" dirty="0" smtClean="0">
                <a:solidFill>
                  <a:schemeClr val="tx1"/>
                </a:solidFill>
                <a:latin typeface="Times New Roman" pitchFamily="18" charset="0"/>
                <a:cs typeface="Times New Roman" pitchFamily="18" charset="0"/>
              </a:rPr>
              <a:t>                </a:t>
            </a:r>
            <a:r>
              <a:rPr lang="en-IN" dirty="0" smtClean="0">
                <a:solidFill>
                  <a:schemeClr val="tx1"/>
                </a:solidFill>
                <a:latin typeface="Times New Roman" pitchFamily="18" charset="0"/>
                <a:cs typeface="Times New Roman" pitchFamily="18" charset="0"/>
              </a:rPr>
              <a:t>NOMID </a:t>
            </a:r>
            <a:r>
              <a:rPr lang="en-IN" dirty="0" smtClean="0">
                <a:solidFill>
                  <a:schemeClr val="tx1"/>
                </a:solidFill>
                <a:latin typeface="Times New Roman" pitchFamily="18" charset="0"/>
                <a:cs typeface="Times New Roman" pitchFamily="18" charset="0"/>
              </a:rPr>
              <a:t>patients = 5.7 hours (range of 3.1 - 28.2 hours). </a:t>
            </a:r>
          </a:p>
          <a:p>
            <a:pPr algn="l"/>
            <a:endParaRPr lang="en-IN"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8596" y="357166"/>
            <a:ext cx="7772400" cy="5232074"/>
          </a:xfrm>
        </p:spPr>
        <p:txBody>
          <a:bodyPr>
            <a:noAutofit/>
          </a:bodyPr>
          <a:lstStyle/>
          <a:p>
            <a:r>
              <a:rPr lang="en-US" sz="2400" b="1" dirty="0" smtClean="0">
                <a:solidFill>
                  <a:schemeClr val="tx1"/>
                </a:solidFill>
                <a:latin typeface="Times New Roman" pitchFamily="18" charset="0"/>
                <a:cs typeface="Times New Roman" pitchFamily="18" charset="0"/>
              </a:rPr>
              <a:t>General references </a:t>
            </a:r>
            <a:r>
              <a:rPr lang="en-US" sz="2400" dirty="0" smtClean="0">
                <a:solidFill>
                  <a:schemeClr val="tx1"/>
                </a:solidFill>
                <a:latin typeface="Times New Roman" pitchFamily="18" charset="0"/>
                <a:cs typeface="Times New Roman" pitchFamily="18" charset="0"/>
              </a:rPr>
              <a:t>: </a:t>
            </a:r>
          </a:p>
          <a:p>
            <a:r>
              <a:rPr lang="en-IN" sz="1800" dirty="0" smtClean="0">
                <a:solidFill>
                  <a:schemeClr val="tx1"/>
                </a:solidFill>
                <a:latin typeface="Times New Roman" pitchFamily="18" charset="0"/>
                <a:cs typeface="Times New Roman" pitchFamily="18" charset="0"/>
              </a:rPr>
              <a:t># Chen X, </a:t>
            </a:r>
            <a:r>
              <a:rPr lang="en-IN" sz="1800" dirty="0" err="1" smtClean="0">
                <a:solidFill>
                  <a:schemeClr val="tx1"/>
                </a:solidFill>
                <a:latin typeface="Times New Roman" pitchFamily="18" charset="0"/>
                <a:cs typeface="Times New Roman" pitchFamily="18" charset="0"/>
              </a:rPr>
              <a:t>Ji</a:t>
            </a:r>
            <a:r>
              <a:rPr lang="en-IN" sz="1800" dirty="0" smtClean="0">
                <a:solidFill>
                  <a:schemeClr val="tx1"/>
                </a:solidFill>
                <a:latin typeface="Times New Roman" pitchFamily="18" charset="0"/>
                <a:cs typeface="Times New Roman" pitchFamily="18" charset="0"/>
              </a:rPr>
              <a:t> ZL, Chen YZ: TTD: Therapeutic Target Database. Nucleic Acids Res. 2002 Jan 1;30(1):412-5. "Pubmed":http://www.ncbi.nlm.nih.gov/pubmed/</a:t>
            </a:r>
            <a:r>
              <a:rPr lang="en-IN" sz="1800" dirty="0" smtClean="0">
                <a:solidFill>
                  <a:schemeClr val="tx1"/>
                </a:solidFill>
                <a:latin typeface="Times New Roman" pitchFamily="18" charset="0"/>
                <a:cs typeface="Times New Roman" pitchFamily="18" charset="0"/>
              </a:rPr>
              <a:t>11752352</a:t>
            </a:r>
          </a:p>
          <a:p>
            <a:r>
              <a:rPr lang="en-IN" sz="18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LequerrÃ© T, Quartier P, Rosellini D, Alaoui F, De Bandt M, Mejjad O, Kone-Paut I, Michel M, Dernis E, Khellaf M, Limal N, Job-Deslandre C, Fautrel B, Le LoÃ«t X, Sibilia J; SociÃ©tÃ© Francophone pour la Rhumatologie et les Maladies Inflammatoires en PÃ©diatrie (SOFREMIP); Club Rhumatismes et Inflammation (CRI): Interleukin-1 receptor antagonist (anakinra) treatment in patients with systemic-onset juvenile idiopathic arthritis or adult onset Still disease: preliminary experience in France. Ann Rheum Dis. 2008 Mar;67(3):281-2."Pubmed":http://www.ncbi.nlm.nih.gov/pubmed/</a:t>
            </a:r>
            <a:r>
              <a:rPr lang="en-IN" sz="1800" dirty="0" smtClean="0">
                <a:solidFill>
                  <a:schemeClr val="tx1"/>
                </a:solidFill>
                <a:latin typeface="Times New Roman" pitchFamily="18" charset="0"/>
                <a:cs typeface="Times New Roman" pitchFamily="18" charset="0"/>
              </a:rPr>
              <a:t>17947302</a:t>
            </a:r>
          </a:p>
          <a:p>
            <a:r>
              <a:rPr lang="en-IN" sz="18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FDA label </a:t>
            </a:r>
            <a:endParaRPr lang="en-US" sz="1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428868"/>
            <a:ext cx="7620000" cy="1143000"/>
          </a:xfrm>
        </p:spPr>
        <p:txBody>
          <a:bodyPr/>
          <a:lstStyle/>
          <a:p>
            <a:r>
              <a:rPr lang="en-US" sz="2400" b="1" dirty="0" smtClean="0">
                <a:solidFill>
                  <a:schemeClr val="tx1"/>
                </a:solidFill>
                <a:latin typeface="Times New Roman" pitchFamily="18" charset="0"/>
                <a:cs typeface="Times New Roman" pitchFamily="18" charset="0"/>
              </a:rPr>
              <a:t>References</a:t>
            </a:r>
            <a:r>
              <a:rPr lang="en-US" sz="2400" dirty="0" smtClean="0">
                <a:solidFill>
                  <a:schemeClr val="tx1"/>
                </a:solidFill>
                <a:latin typeface="Times New Roman" pitchFamily="18" charset="0"/>
                <a:cs typeface="Times New Roman" pitchFamily="18" charset="0"/>
              </a:rPr>
              <a:t> :</a:t>
            </a:r>
            <a:br>
              <a:rPr lang="en-US" sz="24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http://www.kineretrx.com/  </a:t>
            </a:r>
            <a:r>
              <a:rPr lang="en-IN" sz="1800" dirty="0" smtClean="0">
                <a:solidFill>
                  <a:schemeClr val="tx1"/>
                </a:solidFill>
                <a:latin typeface="Times New Roman" pitchFamily="18" charset="0"/>
                <a:cs typeface="Times New Roman" pitchFamily="18" charset="0"/>
              </a:rPr>
              <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http</a:t>
            </a:r>
            <a:r>
              <a:rPr lang="en-IN" sz="1800" dirty="0" smtClean="0">
                <a:solidFill>
                  <a:schemeClr val="tx1"/>
                </a:solidFill>
                <a:latin typeface="Times New Roman" pitchFamily="18" charset="0"/>
                <a:cs typeface="Times New Roman" pitchFamily="18" charset="0"/>
              </a:rPr>
              <a:t>://www.drugs.com/kineret.html  </a:t>
            </a:r>
            <a:r>
              <a:rPr lang="en-IN" sz="1800" dirty="0" smtClean="0">
                <a:solidFill>
                  <a:schemeClr val="tx1"/>
                </a:solidFill>
                <a:latin typeface="Times New Roman" pitchFamily="18" charset="0"/>
                <a:cs typeface="Times New Roman" pitchFamily="18" charset="0"/>
              </a:rPr>
              <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http</a:t>
            </a:r>
            <a:r>
              <a:rPr lang="en-IN" sz="1800" dirty="0" smtClean="0">
                <a:solidFill>
                  <a:schemeClr val="tx1"/>
                </a:solidFill>
                <a:latin typeface="Times New Roman" pitchFamily="18" charset="0"/>
                <a:cs typeface="Times New Roman" pitchFamily="18" charset="0"/>
              </a:rPr>
              <a:t>://www.rxlist.com/kineret-drug.htm </a:t>
            </a:r>
            <a:endParaRPr lang="en-IN" sz="1800"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8596" y="764704"/>
            <a:ext cx="7854696" cy="5399460"/>
          </a:xfrm>
        </p:spPr>
        <p:txBody>
          <a:bodyPr>
            <a:noAutofit/>
          </a:bodyPr>
          <a:lstStyle/>
          <a:p>
            <a:pPr algn="l"/>
            <a:r>
              <a:rPr lang="en-US" sz="2400" b="1" dirty="0" smtClean="0">
                <a:solidFill>
                  <a:schemeClr val="tx1"/>
                </a:solidFill>
                <a:latin typeface="Times New Roman" pitchFamily="18" charset="0"/>
                <a:cs typeface="Times New Roman" pitchFamily="18" charset="0"/>
              </a:rPr>
              <a:t>Description</a:t>
            </a:r>
            <a:r>
              <a:rPr lang="en-US" sz="2400" dirty="0" smtClean="0">
                <a:solidFill>
                  <a:schemeClr val="tx1"/>
                </a:solidFill>
                <a:latin typeface="Times New Roman" pitchFamily="18" charset="0"/>
                <a:cs typeface="Times New Roman" pitchFamily="18" charset="0"/>
              </a:rPr>
              <a:t> :</a:t>
            </a:r>
          </a:p>
          <a:p>
            <a:pPr>
              <a:lnSpc>
                <a:spcPct val="150000"/>
              </a:lnSpc>
            </a:pPr>
            <a:r>
              <a:rPr lang="en-US"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Anakinra</a:t>
            </a:r>
            <a:r>
              <a:rPr lang="en-IN" sz="1800" dirty="0" smtClean="0">
                <a:solidFill>
                  <a:schemeClr val="tx1"/>
                </a:solidFill>
                <a:latin typeface="Times New Roman" pitchFamily="18" charset="0"/>
                <a:cs typeface="Times New Roman" pitchFamily="18" charset="0"/>
              </a:rPr>
              <a:t> is a recombinant, </a:t>
            </a:r>
            <a:r>
              <a:rPr lang="en-IN" sz="1800" dirty="0" err="1" smtClean="0">
                <a:solidFill>
                  <a:schemeClr val="tx1"/>
                </a:solidFill>
                <a:latin typeface="Times New Roman" pitchFamily="18" charset="0"/>
                <a:cs typeface="Times New Roman" pitchFamily="18" charset="0"/>
              </a:rPr>
              <a:t>nonglycosylated</a:t>
            </a:r>
            <a:r>
              <a:rPr lang="en-IN" sz="1800" dirty="0" smtClean="0">
                <a:solidFill>
                  <a:schemeClr val="tx1"/>
                </a:solidFill>
                <a:latin typeface="Times New Roman" pitchFamily="18" charset="0"/>
                <a:cs typeface="Times New Roman" pitchFamily="18" charset="0"/>
              </a:rPr>
              <a:t> human interleukin-1 receptor antagonist (IL-1Ra). The difference  between </a:t>
            </a:r>
            <a:r>
              <a:rPr lang="en-IN" sz="1800" dirty="0" err="1" smtClean="0">
                <a:solidFill>
                  <a:schemeClr val="tx1"/>
                </a:solidFill>
                <a:latin typeface="Times New Roman" pitchFamily="18" charset="0"/>
                <a:cs typeface="Times New Roman" pitchFamily="18" charset="0"/>
              </a:rPr>
              <a:t>anakinra</a:t>
            </a:r>
            <a:r>
              <a:rPr lang="en-IN" sz="1800" dirty="0" smtClean="0">
                <a:solidFill>
                  <a:schemeClr val="tx1"/>
                </a:solidFill>
                <a:latin typeface="Times New Roman" pitchFamily="18" charset="0"/>
                <a:cs typeface="Times New Roman" pitchFamily="18" charset="0"/>
              </a:rPr>
              <a:t> and the native human IL-1Ra is that </a:t>
            </a:r>
            <a:r>
              <a:rPr lang="en-IN" sz="1800" dirty="0" err="1" smtClean="0">
                <a:solidFill>
                  <a:schemeClr val="tx1"/>
                </a:solidFill>
                <a:latin typeface="Times New Roman" pitchFamily="18" charset="0"/>
                <a:cs typeface="Times New Roman" pitchFamily="18" charset="0"/>
              </a:rPr>
              <a:t>anakinra</a:t>
            </a:r>
            <a:r>
              <a:rPr lang="en-IN" sz="1800" dirty="0" smtClean="0">
                <a:solidFill>
                  <a:schemeClr val="tx1"/>
                </a:solidFill>
                <a:latin typeface="Times New Roman" pitchFamily="18" charset="0"/>
                <a:cs typeface="Times New Roman" pitchFamily="18" charset="0"/>
              </a:rPr>
              <a:t> has an extra </a:t>
            </a:r>
            <a:r>
              <a:rPr lang="en-IN" sz="1800" dirty="0" err="1" smtClean="0">
                <a:solidFill>
                  <a:schemeClr val="tx1"/>
                </a:solidFill>
                <a:latin typeface="Times New Roman" pitchFamily="18" charset="0"/>
                <a:cs typeface="Times New Roman" pitchFamily="18" charset="0"/>
              </a:rPr>
              <a:t>methionine</a:t>
            </a:r>
            <a:r>
              <a:rPr lang="en-IN" sz="1800" dirty="0" smtClean="0">
                <a:solidFill>
                  <a:schemeClr val="tx1"/>
                </a:solidFill>
                <a:latin typeface="Times New Roman" pitchFamily="18" charset="0"/>
                <a:cs typeface="Times New Roman" pitchFamily="18" charset="0"/>
              </a:rPr>
              <a:t> residue at the amino terminus. It is manufactured by using the E. coli expression system. </a:t>
            </a:r>
            <a:r>
              <a:rPr lang="en-IN" sz="1800" dirty="0" err="1" smtClean="0">
                <a:solidFill>
                  <a:schemeClr val="tx1"/>
                </a:solidFill>
                <a:latin typeface="Times New Roman" pitchFamily="18" charset="0"/>
                <a:cs typeface="Times New Roman" pitchFamily="18" charset="0"/>
              </a:rPr>
              <a:t>Anakinra</a:t>
            </a:r>
            <a:r>
              <a:rPr lang="en-IN" sz="1800" dirty="0" smtClean="0">
                <a:solidFill>
                  <a:schemeClr val="tx1"/>
                </a:solidFill>
                <a:latin typeface="Times New Roman" pitchFamily="18" charset="0"/>
                <a:cs typeface="Times New Roman" pitchFamily="18" charset="0"/>
              </a:rPr>
              <a:t> is composed of 153 amino acid residues. FDA approved on November 14, 2001.</a:t>
            </a:r>
          </a:p>
          <a:p>
            <a:pPr algn="l">
              <a:lnSpc>
                <a:spcPct val="150000"/>
              </a:lnSpc>
            </a:pPr>
            <a:r>
              <a:rPr lang="en-US" sz="2400" b="1" dirty="0" smtClean="0">
                <a:solidFill>
                  <a:schemeClr val="tx1"/>
                </a:solidFill>
                <a:latin typeface="Times New Roman" pitchFamily="18" charset="0"/>
                <a:cs typeface="Times New Roman" pitchFamily="18" charset="0"/>
              </a:rPr>
              <a:t>Indication</a:t>
            </a:r>
            <a:r>
              <a:rPr lang="en-US" sz="2400" dirty="0" smtClean="0">
                <a:solidFill>
                  <a:schemeClr val="tx1"/>
                </a:solidFill>
                <a:latin typeface="Times New Roman" pitchFamily="18" charset="0"/>
                <a:cs typeface="Times New Roman" pitchFamily="18" charset="0"/>
              </a:rPr>
              <a:t> :</a:t>
            </a:r>
          </a:p>
          <a:p>
            <a:pPr>
              <a:lnSpc>
                <a:spcPct val="150000"/>
              </a:lnSpc>
            </a:pPr>
            <a:r>
              <a:rPr lang="en-IN" sz="1800" dirty="0" smtClean="0">
                <a:solidFill>
                  <a:schemeClr val="tx1"/>
                </a:solidFill>
                <a:latin typeface="Times New Roman" pitchFamily="18" charset="0"/>
                <a:cs typeface="Times New Roman" pitchFamily="18" charset="0"/>
              </a:rPr>
              <a:t>For the treatment of adult rheumatoid arthritis and treatment of Neonatal-Onset Multisystem Inflammatory Disease (NOMID). </a:t>
            </a:r>
            <a:endParaRPr lang="en-US" sz="1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7897688" cy="6212160"/>
          </a:xfrm>
        </p:spPr>
        <p:txBody>
          <a:bodyPr>
            <a:normAutofit fontScale="85000" lnSpcReduction="10000"/>
          </a:bodyPr>
          <a:lstStyle/>
          <a:p>
            <a:pPr>
              <a:lnSpc>
                <a:spcPct val="150000"/>
              </a:lnSpc>
            </a:pPr>
            <a:r>
              <a:rPr lang="en-US" sz="3200" b="1" dirty="0">
                <a:latin typeface="Times New Roman" pitchFamily="18" charset="0"/>
                <a:cs typeface="Times New Roman" pitchFamily="18" charset="0"/>
              </a:rPr>
              <a:t>Pharmacodynamics </a:t>
            </a:r>
            <a:r>
              <a:rPr lang="en-US" sz="3200" dirty="0">
                <a:latin typeface="Times New Roman" pitchFamily="18" charset="0"/>
                <a:cs typeface="Times New Roman" pitchFamily="18" charset="0"/>
              </a:rPr>
              <a:t>: </a:t>
            </a:r>
          </a:p>
          <a:p>
            <a:pPr>
              <a:lnSpc>
                <a:spcPct val="150000"/>
              </a:lnSpc>
            </a:pPr>
            <a:r>
              <a:rPr lang="en-IN" sz="2400" dirty="0">
                <a:latin typeface="Times New Roman" pitchFamily="18" charset="0"/>
                <a:cs typeface="Times New Roman" pitchFamily="18" charset="0"/>
              </a:rPr>
              <a:t>Used to treat rheumatoid arthritis, Anakinra blocks the biologic activity of IL-1 by competitively inhibiting IL-1 binding to the interleukin-1 type I receptor (IL-1RI), which is expressed in a wide variety of tissues and organs. IL-1 production is induced in response to inflammatory stimuli and mediates various physiologic responses including inflammatory and immunological responses. Patients with rheumatoid arthritis have elevated levels of IL-1. The levels of the naturally occurring IL-1Ra in synovium and synovial fluid from rheumatoid arthritis (RA) patients are not sufficient to compete with the elevated amount of locally produced IL-1. Increasing the levels of IL-1Ra by artificial means reduces the negative effects (cartilage degradation, bone resorption) of IL-1. </a:t>
            </a:r>
            <a:endParaRPr lang="en-US" sz="24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536041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7504" y="692696"/>
            <a:ext cx="8020344" cy="5040560"/>
          </a:xfrm>
        </p:spPr>
        <p:txBody>
          <a:bodyPr>
            <a:noAutofit/>
          </a:bodyPr>
          <a:lstStyle/>
          <a:p>
            <a:pPr>
              <a:lnSpc>
                <a:spcPct val="160000"/>
              </a:lnSpc>
            </a:pPr>
            <a:r>
              <a:rPr lang="en-US" sz="2400" b="1" dirty="0" smtClean="0">
                <a:solidFill>
                  <a:schemeClr val="tx1"/>
                </a:solidFill>
                <a:latin typeface="Times New Roman" pitchFamily="18" charset="0"/>
                <a:cs typeface="Times New Roman" pitchFamily="18" charset="0"/>
              </a:rPr>
              <a:t>Mechanism of action </a:t>
            </a:r>
            <a:r>
              <a:rPr lang="en-US" sz="1800" dirty="0" smtClean="0">
                <a:solidFill>
                  <a:schemeClr val="tx1"/>
                </a:solidFill>
                <a:latin typeface="Times New Roman" pitchFamily="18" charset="0"/>
                <a:cs typeface="Times New Roman" pitchFamily="18" charset="0"/>
              </a:rPr>
              <a:t>: </a:t>
            </a:r>
          </a:p>
          <a:p>
            <a:pPr>
              <a:lnSpc>
                <a:spcPct val="160000"/>
              </a:lnSpc>
            </a:pPr>
            <a:r>
              <a:rPr lang="en-IN" sz="1800" dirty="0" err="1" smtClean="0">
                <a:solidFill>
                  <a:schemeClr val="tx1"/>
                </a:solidFill>
                <a:latin typeface="Times New Roman" pitchFamily="18" charset="0"/>
                <a:cs typeface="Times New Roman" pitchFamily="18" charset="0"/>
              </a:rPr>
              <a:t>Anakinra</a:t>
            </a:r>
            <a:r>
              <a:rPr lang="en-IN" sz="1800" dirty="0" smtClean="0">
                <a:solidFill>
                  <a:schemeClr val="tx1"/>
                </a:solidFill>
                <a:latin typeface="Times New Roman" pitchFamily="18" charset="0"/>
                <a:cs typeface="Times New Roman" pitchFamily="18" charset="0"/>
              </a:rPr>
              <a:t> binds competitively to the Interleukin-1 type I receptor (IL-1RI), thereby inhibiting the action of elevated levels IL-1 which normally can lead to cartilage degradation and bone </a:t>
            </a:r>
            <a:r>
              <a:rPr lang="en-IN" sz="1800" dirty="0" err="1" smtClean="0">
                <a:solidFill>
                  <a:schemeClr val="tx1"/>
                </a:solidFill>
                <a:latin typeface="Times New Roman" pitchFamily="18" charset="0"/>
                <a:cs typeface="Times New Roman" pitchFamily="18" charset="0"/>
              </a:rPr>
              <a:t>resorption</a:t>
            </a:r>
            <a:r>
              <a:rPr lang="en-IN" sz="1800" dirty="0" smtClean="0">
                <a:solidFill>
                  <a:schemeClr val="tx1"/>
                </a:solidFill>
                <a:latin typeface="Times New Roman" pitchFamily="18" charset="0"/>
                <a:cs typeface="Times New Roman" pitchFamily="18" charset="0"/>
              </a:rPr>
              <a:t>. </a:t>
            </a:r>
            <a:endParaRPr lang="en-US" sz="1800" dirty="0" smtClean="0">
              <a:solidFill>
                <a:schemeClr val="tx1"/>
              </a:solidFill>
              <a:latin typeface="Times New Roman" pitchFamily="18" charset="0"/>
              <a:cs typeface="Times New Roman" pitchFamily="18" charset="0"/>
            </a:endParaRPr>
          </a:p>
          <a:p>
            <a:pPr>
              <a:lnSpc>
                <a:spcPct val="160000"/>
              </a:lnSpc>
            </a:pPr>
            <a:r>
              <a:rPr lang="en-IN" sz="1800" dirty="0" smtClean="0">
                <a:solidFill>
                  <a:schemeClr val="tx1"/>
                </a:solidFill>
                <a:latin typeface="Times New Roman" pitchFamily="18" charset="0"/>
                <a:cs typeface="Times New Roman" pitchFamily="18" charset="0"/>
              </a:rPr>
              <a:t>. </a:t>
            </a:r>
            <a:endParaRPr lang="en-US" sz="1800" dirty="0" smtClean="0">
              <a:solidFill>
                <a:schemeClr val="tx1"/>
              </a:solidFill>
              <a:latin typeface="Times New Roman" pitchFamily="18" charset="0"/>
              <a:cs typeface="Times New Roman" pitchFamily="18" charset="0"/>
            </a:endParaRPr>
          </a:p>
          <a:p>
            <a:pPr>
              <a:lnSpc>
                <a:spcPct val="160000"/>
              </a:lnSpc>
            </a:pPr>
            <a:r>
              <a:rPr lang="en-US" sz="2400" b="1" dirty="0" smtClean="0">
                <a:solidFill>
                  <a:schemeClr val="tx1"/>
                </a:solidFill>
                <a:latin typeface="Times New Roman" pitchFamily="18" charset="0"/>
                <a:cs typeface="Times New Roman" pitchFamily="18" charset="0"/>
              </a:rPr>
              <a:t>Absorption : </a:t>
            </a:r>
          </a:p>
          <a:p>
            <a:pPr>
              <a:lnSpc>
                <a:spcPct val="160000"/>
              </a:lnSpc>
            </a:pPr>
            <a:r>
              <a:rPr lang="en-IN" sz="1800" dirty="0" smtClean="0">
                <a:solidFill>
                  <a:schemeClr val="tx1"/>
                </a:solidFill>
                <a:latin typeface="Times New Roman" pitchFamily="18" charset="0"/>
                <a:cs typeface="Times New Roman" pitchFamily="18" charset="0"/>
              </a:rPr>
              <a:t>When a 70 mg subcutaneous bolus injection is given to healthy subjects, the absolute bioavailability is 95%. Accumulation does not occur following daily subcutaneous doses. &amp;#13; </a:t>
            </a:r>
            <a:r>
              <a:rPr lang="en-IN" sz="1800" dirty="0" err="1" smtClean="0">
                <a:solidFill>
                  <a:schemeClr val="tx1"/>
                </a:solidFill>
                <a:latin typeface="Times New Roman" pitchFamily="18" charset="0"/>
                <a:cs typeface="Times New Roman" pitchFamily="18" charset="0"/>
              </a:rPr>
              <a:t>Tmax</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SubQ</a:t>
            </a:r>
            <a:r>
              <a:rPr lang="en-IN" sz="1800" dirty="0" smtClean="0">
                <a:solidFill>
                  <a:schemeClr val="tx1"/>
                </a:solidFill>
                <a:latin typeface="Times New Roman" pitchFamily="18" charset="0"/>
                <a:cs typeface="Times New Roman" pitchFamily="18" charset="0"/>
              </a:rPr>
              <a:t>, 1-2 mg/kg, healthy subjects = 3-7 hours;&amp;#13; </a:t>
            </a:r>
            <a:r>
              <a:rPr lang="en-IN" sz="1800" dirty="0" err="1" smtClean="0">
                <a:solidFill>
                  <a:schemeClr val="tx1"/>
                </a:solidFill>
                <a:latin typeface="Times New Roman" pitchFamily="18" charset="0"/>
                <a:cs typeface="Times New Roman" pitchFamily="18" charset="0"/>
              </a:rPr>
              <a:t>Cmax</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SubQ</a:t>
            </a:r>
            <a:r>
              <a:rPr lang="en-IN" sz="1800" dirty="0" smtClean="0">
                <a:solidFill>
                  <a:schemeClr val="tx1"/>
                </a:solidFill>
                <a:latin typeface="Times New Roman" pitchFamily="18" charset="0"/>
                <a:cs typeface="Times New Roman" pitchFamily="18" charset="0"/>
              </a:rPr>
              <a:t>, 3 mg/kg once daily, NOMID patients = 3628 </a:t>
            </a:r>
            <a:r>
              <a:rPr lang="en-IN" sz="1800" dirty="0" err="1" smtClean="0">
                <a:solidFill>
                  <a:schemeClr val="tx1"/>
                </a:solidFill>
                <a:latin typeface="Times New Roman" pitchFamily="18" charset="0"/>
                <a:cs typeface="Times New Roman" pitchFamily="18" charset="0"/>
              </a:rPr>
              <a:t>ng</a:t>
            </a:r>
            <a:r>
              <a:rPr lang="en-IN" sz="1800" dirty="0" smtClean="0">
                <a:solidFill>
                  <a:schemeClr val="tx1"/>
                </a:solidFill>
                <a:latin typeface="Times New Roman" pitchFamily="18" charset="0"/>
                <a:cs typeface="Times New Roman" pitchFamily="18" charset="0"/>
              </a:rPr>
              <a:t>/</a:t>
            </a:r>
            <a:r>
              <a:rPr lang="en-IN" sz="1800" dirty="0" err="1" smtClean="0">
                <a:solidFill>
                  <a:schemeClr val="tx1"/>
                </a:solidFill>
                <a:latin typeface="Times New Roman" pitchFamily="18" charset="0"/>
                <a:cs typeface="Times New Roman" pitchFamily="18" charset="0"/>
              </a:rPr>
              <a:t>mL.</a:t>
            </a:r>
            <a:r>
              <a:rPr lang="en-IN" sz="1800" dirty="0" smtClean="0">
                <a:solidFill>
                  <a:schemeClr val="tx1"/>
                </a:solidFill>
                <a:latin typeface="Times New Roman" pitchFamily="18" charset="0"/>
                <a:cs typeface="Times New Roman" pitchFamily="18" charset="0"/>
              </a:rPr>
              <a:t> &amp;#13; </a:t>
            </a:r>
            <a:endParaRPr lang="en-US" sz="1800" b="1" dirty="0" smtClean="0">
              <a:solidFill>
                <a:schemeClr val="tx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548680"/>
            <a:ext cx="7920880" cy="4819781"/>
          </a:xfrm>
          <a:prstGeom prst="rect">
            <a:avLst/>
          </a:prstGeom>
        </p:spPr>
        <p:txBody>
          <a:bodyPr wrap="square">
            <a:spAutoFit/>
          </a:bodyPr>
          <a:lstStyle/>
          <a:p>
            <a:pPr>
              <a:lnSpc>
                <a:spcPct val="160000"/>
              </a:lnSpc>
            </a:pPr>
            <a:r>
              <a:rPr lang="en-US" sz="2400" b="1" dirty="0">
                <a:latin typeface="Times New Roman" pitchFamily="18" charset="0"/>
                <a:cs typeface="Times New Roman" pitchFamily="18" charset="0"/>
              </a:rPr>
              <a:t>Clearance </a:t>
            </a:r>
            <a:r>
              <a:rPr lang="en-US" sz="2400" b="1" dirty="0" smtClean="0">
                <a:latin typeface="Times New Roman" pitchFamily="18" charset="0"/>
                <a:cs typeface="Times New Roman" pitchFamily="18" charset="0"/>
              </a:rPr>
              <a:t>:</a:t>
            </a:r>
          </a:p>
          <a:p>
            <a:pPr>
              <a:lnSpc>
                <a:spcPct val="160000"/>
              </a:lnSpc>
            </a:pPr>
            <a:r>
              <a:rPr lang="en-IN" dirty="0" smtClean="0">
                <a:latin typeface="Times New Roman" pitchFamily="18" charset="0"/>
                <a:cs typeface="Times New Roman" pitchFamily="18" charset="0"/>
              </a:rPr>
              <a:t>Clearance is variable and increases with increasing </a:t>
            </a:r>
            <a:r>
              <a:rPr lang="en-IN" dirty="0" err="1" smtClean="0">
                <a:latin typeface="Times New Roman" pitchFamily="18" charset="0"/>
                <a:cs typeface="Times New Roman" pitchFamily="18" charset="0"/>
              </a:rPr>
              <a:t>creatinine</a:t>
            </a:r>
            <a:r>
              <a:rPr lang="en-IN" dirty="0" smtClean="0">
                <a:latin typeface="Times New Roman" pitchFamily="18" charset="0"/>
                <a:cs typeface="Times New Roman" pitchFamily="18" charset="0"/>
              </a:rPr>
              <a:t> clearance and body weight. However, gender and age were not significant factors. </a:t>
            </a:r>
            <a:endParaRPr lang="en-US" b="1" dirty="0" smtClean="0">
              <a:latin typeface="Times New Roman" pitchFamily="18" charset="0"/>
              <a:cs typeface="Times New Roman" pitchFamily="18" charset="0"/>
            </a:endParaRPr>
          </a:p>
          <a:p>
            <a:pPr>
              <a:lnSpc>
                <a:spcPct val="160000"/>
              </a:lnSpc>
            </a:pPr>
            <a:r>
              <a:rPr lang="en-US" sz="2400" b="1" dirty="0" smtClean="0">
                <a:latin typeface="Times New Roman" pitchFamily="18" charset="0"/>
                <a:cs typeface="Times New Roman" pitchFamily="18" charset="0"/>
              </a:rPr>
              <a:t>Toxicity </a:t>
            </a:r>
            <a:r>
              <a:rPr lang="en-US" sz="2400" b="1" dirty="0">
                <a:latin typeface="Times New Roman" pitchFamily="18" charset="0"/>
                <a:cs typeface="Times New Roman" pitchFamily="18" charset="0"/>
              </a:rPr>
              <a:t>: </a:t>
            </a:r>
            <a:endParaRPr lang="en-US" sz="2400" b="1" dirty="0" smtClean="0">
              <a:latin typeface="Times New Roman" pitchFamily="18" charset="0"/>
              <a:cs typeface="Times New Roman" pitchFamily="18" charset="0"/>
            </a:endParaRPr>
          </a:p>
          <a:p>
            <a:pPr>
              <a:lnSpc>
                <a:spcPct val="160000"/>
              </a:lnSpc>
            </a:pPr>
            <a:r>
              <a:rPr lang="en-IN" dirty="0" smtClean="0">
                <a:latin typeface="Times New Roman" pitchFamily="18" charset="0"/>
                <a:cs typeface="Times New Roman" pitchFamily="18" charset="0"/>
              </a:rPr>
              <a:t>Most common adverse reactions (incidence â‰¥ 5%) are injection site reaction, worsening of rheumatoid arthritis, upper respiratory tract infection, headache, nausea, </a:t>
            </a:r>
            <a:r>
              <a:rPr lang="en-IN" dirty="0" err="1" smtClean="0">
                <a:latin typeface="Times New Roman" pitchFamily="18" charset="0"/>
                <a:cs typeface="Times New Roman" pitchFamily="18" charset="0"/>
              </a:rPr>
              <a:t>diarrhea</a:t>
            </a:r>
            <a:r>
              <a:rPr lang="en-IN" dirty="0" smtClean="0">
                <a:latin typeface="Times New Roman" pitchFamily="18" charset="0"/>
                <a:cs typeface="Times New Roman" pitchFamily="18" charset="0"/>
              </a:rPr>
              <a:t>, sinusitis, </a:t>
            </a:r>
            <a:r>
              <a:rPr lang="en-IN" dirty="0" err="1" smtClean="0">
                <a:latin typeface="Times New Roman" pitchFamily="18" charset="0"/>
                <a:cs typeface="Times New Roman" pitchFamily="18" charset="0"/>
              </a:rPr>
              <a:t>arthralgia</a:t>
            </a:r>
            <a:r>
              <a:rPr lang="en-IN" dirty="0" smtClean="0">
                <a:latin typeface="Times New Roman" pitchFamily="18" charset="0"/>
                <a:cs typeface="Times New Roman" pitchFamily="18" charset="0"/>
              </a:rPr>
              <a:t>, flu like-symptoms, and abdominal pain when </a:t>
            </a:r>
            <a:r>
              <a:rPr lang="en-IN" dirty="0" err="1" smtClean="0">
                <a:latin typeface="Times New Roman" pitchFamily="18" charset="0"/>
                <a:cs typeface="Times New Roman" pitchFamily="18" charset="0"/>
              </a:rPr>
              <a:t>anakinra</a:t>
            </a:r>
            <a:r>
              <a:rPr lang="en-IN" dirty="0" smtClean="0">
                <a:latin typeface="Times New Roman" pitchFamily="18" charset="0"/>
                <a:cs typeface="Times New Roman" pitchFamily="18" charset="0"/>
              </a:rPr>
              <a:t> is used in RA patients. In NOMID patients, the most common AEs during the first 6 months of treatment (incidence &amp;gt;10%) are injection site reaction, headache, vomiting, </a:t>
            </a:r>
            <a:r>
              <a:rPr lang="en-IN" dirty="0" err="1" smtClean="0">
                <a:latin typeface="Times New Roman" pitchFamily="18" charset="0"/>
                <a:cs typeface="Times New Roman" pitchFamily="18" charset="0"/>
              </a:rPr>
              <a:t>arthralgia</a:t>
            </a:r>
            <a:r>
              <a:rPr lang="en-IN" dirty="0" smtClean="0">
                <a:latin typeface="Times New Roman" pitchFamily="18" charset="0"/>
                <a:cs typeface="Times New Roman" pitchFamily="18" charset="0"/>
              </a:rPr>
              <a:t>, pyrexia, and </a:t>
            </a:r>
            <a:r>
              <a:rPr lang="en-IN" dirty="0" err="1" smtClean="0">
                <a:latin typeface="Times New Roman" pitchFamily="18" charset="0"/>
                <a:cs typeface="Times New Roman" pitchFamily="18" charset="0"/>
              </a:rPr>
              <a:t>nasopharyngitis</a:t>
            </a:r>
            <a:r>
              <a:rPr lang="en-IN" dirty="0" smtClean="0">
                <a:latin typeface="Times New Roman" pitchFamily="18" charset="0"/>
                <a:cs typeface="Times New Roman" pitchFamily="18" charset="0"/>
              </a:rPr>
              <a:t>. </a:t>
            </a:r>
            <a:endParaRPr lang="en-US"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854817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8596" y="260648"/>
            <a:ext cx="7772400" cy="6192688"/>
          </a:xfrm>
        </p:spPr>
        <p:txBody>
          <a:bodyPr>
            <a:normAutofit fontScale="85000" lnSpcReduction="20000"/>
          </a:bodyPr>
          <a:lstStyle/>
          <a:p>
            <a:pPr>
              <a:buClrTx/>
            </a:pPr>
            <a:r>
              <a:rPr lang="en-US" sz="3200" b="1" dirty="0" smtClean="0">
                <a:solidFill>
                  <a:schemeClr val="tx1"/>
                </a:solidFill>
                <a:latin typeface="Times New Roman" pitchFamily="18" charset="0"/>
                <a:cs typeface="Times New Roman" pitchFamily="18" charset="0"/>
              </a:rPr>
              <a:t>Drug </a:t>
            </a:r>
            <a:r>
              <a:rPr lang="en-US" sz="3200" b="1" dirty="0" smtClean="0">
                <a:solidFill>
                  <a:schemeClr val="tx1"/>
                </a:solidFill>
                <a:latin typeface="Times New Roman" pitchFamily="18" charset="0"/>
                <a:cs typeface="Times New Roman" pitchFamily="18" charset="0"/>
              </a:rPr>
              <a:t>Interaction</a:t>
            </a:r>
            <a:r>
              <a:rPr lang="en-US" sz="3200" dirty="0" smtClean="0">
                <a:solidFill>
                  <a:schemeClr val="tx1"/>
                </a:solidFill>
                <a:latin typeface="Times New Roman" pitchFamily="18" charset="0"/>
                <a:cs typeface="Times New Roman" pitchFamily="18" charset="0"/>
              </a:rPr>
              <a:t>:</a:t>
            </a:r>
          </a:p>
          <a:p>
            <a:pPr>
              <a:buClrTx/>
            </a:pPr>
            <a:r>
              <a:rPr lang="en-US" sz="2100" dirty="0" smtClean="0">
                <a:solidFill>
                  <a:srgbClr val="2F2B20"/>
                </a:solidFill>
                <a:hlinkClick r:id="rId2"/>
              </a:rPr>
              <a:t>Abatacept</a:t>
            </a:r>
            <a:r>
              <a:rPr lang="en-US" sz="2100" dirty="0">
                <a:solidFill>
                  <a:srgbClr val="2F2B20"/>
                </a:solidFill>
              </a:rPr>
              <a:t> </a:t>
            </a:r>
            <a:r>
              <a:rPr lang="en-US" sz="2100" dirty="0" smtClean="0">
                <a:solidFill>
                  <a:srgbClr val="2F2B20"/>
                </a:solidFill>
              </a:rPr>
              <a:t>: Avoid </a:t>
            </a:r>
            <a:r>
              <a:rPr lang="en-US" sz="2100" dirty="0">
                <a:solidFill>
                  <a:srgbClr val="2F2B20"/>
                </a:solidFill>
              </a:rPr>
              <a:t>combination due to enhanced adverse effects of </a:t>
            </a:r>
            <a:r>
              <a:rPr lang="en-US" sz="2100" dirty="0" err="1" smtClean="0">
                <a:solidFill>
                  <a:srgbClr val="2F2B20"/>
                </a:solidFill>
              </a:rPr>
              <a:t>abatacept</a:t>
            </a:r>
            <a:endParaRPr lang="en-US" sz="2100" dirty="0" smtClean="0">
              <a:solidFill>
                <a:srgbClr val="2F2B20"/>
              </a:solidFill>
            </a:endParaRPr>
          </a:p>
          <a:p>
            <a:pPr>
              <a:buClrTx/>
            </a:pPr>
            <a:r>
              <a:rPr lang="en-US" sz="2100" dirty="0" smtClean="0">
                <a:solidFill>
                  <a:srgbClr val="2F2B20"/>
                </a:solidFill>
                <a:hlinkClick r:id="rId3"/>
              </a:rPr>
              <a:t>Canakinumab</a:t>
            </a:r>
            <a:r>
              <a:rPr lang="en-US" sz="2100" dirty="0" smtClean="0">
                <a:solidFill>
                  <a:srgbClr val="2F2B20"/>
                </a:solidFill>
              </a:rPr>
              <a:t> : results </a:t>
            </a:r>
            <a:r>
              <a:rPr lang="en-US" sz="2100" dirty="0">
                <a:solidFill>
                  <a:srgbClr val="2F2B20"/>
                </a:solidFill>
              </a:rPr>
              <a:t>in increased immunosuppressive effects; increases the risk of infection. </a:t>
            </a:r>
            <a:endParaRPr lang="en-US" sz="2100" dirty="0" smtClean="0">
              <a:solidFill>
                <a:srgbClr val="2F2B20"/>
              </a:solidFill>
            </a:endParaRPr>
          </a:p>
          <a:p>
            <a:pPr>
              <a:buClrTx/>
            </a:pPr>
            <a:r>
              <a:rPr lang="en-US" sz="2100" dirty="0" smtClean="0">
                <a:solidFill>
                  <a:srgbClr val="2F2B20"/>
                </a:solidFill>
                <a:hlinkClick r:id="rId4"/>
              </a:rPr>
              <a:t>Certolizumab pegol</a:t>
            </a:r>
            <a:r>
              <a:rPr lang="en-US" sz="2100" dirty="0" smtClean="0">
                <a:solidFill>
                  <a:srgbClr val="2F2B20"/>
                </a:solidFill>
              </a:rPr>
              <a:t> : Co</a:t>
            </a:r>
            <a:r>
              <a:rPr lang="en-US" sz="2100" dirty="0">
                <a:solidFill>
                  <a:srgbClr val="2F2B20"/>
                </a:solidFill>
              </a:rPr>
              <a:t>-administration with other TNF-blocking agents may increase the risk of serious infections. Concomitant therapy is not recommended. </a:t>
            </a:r>
            <a:endParaRPr lang="en-US" sz="2100" dirty="0" smtClean="0">
              <a:solidFill>
                <a:srgbClr val="2F2B20"/>
              </a:solidFill>
            </a:endParaRPr>
          </a:p>
          <a:p>
            <a:pPr>
              <a:buClrTx/>
            </a:pPr>
            <a:r>
              <a:rPr lang="en-US" sz="2100" dirty="0" smtClean="0">
                <a:solidFill>
                  <a:srgbClr val="2F2B20"/>
                </a:solidFill>
                <a:hlinkClick r:id="rId5"/>
              </a:rPr>
              <a:t>Etanercept</a:t>
            </a:r>
            <a:r>
              <a:rPr lang="en-US" sz="2100" dirty="0" smtClean="0">
                <a:solidFill>
                  <a:srgbClr val="2F2B20"/>
                </a:solidFill>
              </a:rPr>
              <a:t> : Avoid </a:t>
            </a:r>
            <a:r>
              <a:rPr lang="en-US" sz="2100" dirty="0">
                <a:solidFill>
                  <a:srgbClr val="2F2B20"/>
                </a:solidFill>
              </a:rPr>
              <a:t>combination due to increased adverse effects of </a:t>
            </a:r>
            <a:r>
              <a:rPr lang="en-US" sz="2100" dirty="0" err="1">
                <a:solidFill>
                  <a:srgbClr val="2F2B20"/>
                </a:solidFill>
              </a:rPr>
              <a:t>anakinra</a:t>
            </a:r>
            <a:r>
              <a:rPr lang="en-US" sz="2100" dirty="0">
                <a:solidFill>
                  <a:srgbClr val="2F2B20"/>
                </a:solidFill>
              </a:rPr>
              <a:t> and increased risk of infections</a:t>
            </a:r>
            <a:r>
              <a:rPr lang="en-US" sz="2100" dirty="0" smtClean="0">
                <a:solidFill>
                  <a:srgbClr val="2F2B20"/>
                </a:solidFill>
              </a:rPr>
              <a:t>. </a:t>
            </a:r>
          </a:p>
          <a:p>
            <a:pPr>
              <a:buClrTx/>
            </a:pPr>
            <a:r>
              <a:rPr lang="en-US" sz="2100" dirty="0" smtClean="0">
                <a:solidFill>
                  <a:srgbClr val="2F2B20"/>
                </a:solidFill>
                <a:hlinkClick r:id="rId6"/>
              </a:rPr>
              <a:t>Golimumab</a:t>
            </a:r>
            <a:r>
              <a:rPr lang="en-US" sz="2100" dirty="0" smtClean="0">
                <a:solidFill>
                  <a:srgbClr val="2F2B20"/>
                </a:solidFill>
              </a:rPr>
              <a:t> : Avoid </a:t>
            </a:r>
            <a:r>
              <a:rPr lang="en-US" sz="2100" dirty="0">
                <a:solidFill>
                  <a:srgbClr val="2F2B20"/>
                </a:solidFill>
              </a:rPr>
              <a:t>combination with </a:t>
            </a:r>
            <a:r>
              <a:rPr lang="en-US" sz="2100" dirty="0" err="1">
                <a:solidFill>
                  <a:srgbClr val="2F2B20"/>
                </a:solidFill>
              </a:rPr>
              <a:t>anakinra</a:t>
            </a:r>
            <a:r>
              <a:rPr lang="en-US" sz="2100" dirty="0">
                <a:solidFill>
                  <a:srgbClr val="2F2B20"/>
                </a:solidFill>
              </a:rPr>
              <a:t> due to the increased chance of serious infection. </a:t>
            </a:r>
            <a:r>
              <a:rPr lang="en-US" sz="2100" dirty="0" smtClean="0">
                <a:solidFill>
                  <a:srgbClr val="2F2B20"/>
                </a:solidFill>
                <a:hlinkClick r:id="rId7"/>
              </a:rPr>
              <a:t>Infliximab</a:t>
            </a:r>
            <a:r>
              <a:rPr lang="en-US" sz="2100" dirty="0" smtClean="0">
                <a:solidFill>
                  <a:srgbClr val="2F2B20"/>
                </a:solidFill>
              </a:rPr>
              <a:t> : Combination </a:t>
            </a:r>
            <a:r>
              <a:rPr lang="en-US" sz="2100" dirty="0">
                <a:solidFill>
                  <a:srgbClr val="2F2B20"/>
                </a:solidFill>
              </a:rPr>
              <a:t>may enhance the toxic effect of </a:t>
            </a:r>
            <a:r>
              <a:rPr lang="en-US" sz="2100" dirty="0" err="1">
                <a:solidFill>
                  <a:srgbClr val="2F2B20"/>
                </a:solidFill>
              </a:rPr>
              <a:t>Anakinra</a:t>
            </a:r>
            <a:r>
              <a:rPr lang="en-US" sz="2100" dirty="0">
                <a:solidFill>
                  <a:srgbClr val="2F2B20"/>
                </a:solidFill>
              </a:rPr>
              <a:t> and should be avoided otherwise there may be an increased risk of </a:t>
            </a:r>
            <a:r>
              <a:rPr lang="en-US" sz="2100" dirty="0" smtClean="0">
                <a:solidFill>
                  <a:srgbClr val="2F2B20"/>
                </a:solidFill>
              </a:rPr>
              <a:t>infection</a:t>
            </a:r>
          </a:p>
          <a:p>
            <a:pPr>
              <a:buClrTx/>
            </a:pPr>
            <a:r>
              <a:rPr lang="en-US" sz="2100" dirty="0" smtClean="0">
                <a:solidFill>
                  <a:srgbClr val="2F2B20"/>
                </a:solidFill>
                <a:hlinkClick r:id="rId8"/>
              </a:rPr>
              <a:t>Rilonacept</a:t>
            </a:r>
            <a:r>
              <a:rPr lang="en-US" sz="2100" dirty="0" smtClean="0">
                <a:solidFill>
                  <a:srgbClr val="2F2B20"/>
                </a:solidFill>
              </a:rPr>
              <a:t> : results </a:t>
            </a:r>
            <a:r>
              <a:rPr lang="en-US" sz="2100" dirty="0">
                <a:solidFill>
                  <a:srgbClr val="2F2B20"/>
                </a:solidFill>
              </a:rPr>
              <a:t>in increased immunosuppressive effects; increases the risk of infection. </a:t>
            </a:r>
            <a:r>
              <a:rPr lang="en-US" sz="2100" dirty="0" smtClean="0">
                <a:solidFill>
                  <a:srgbClr val="2F2B20"/>
                </a:solidFill>
                <a:hlinkClick r:id="rId9"/>
              </a:rPr>
              <a:t>Thalidomide</a:t>
            </a:r>
            <a:r>
              <a:rPr lang="en-US" sz="2100" dirty="0" smtClean="0">
                <a:solidFill>
                  <a:srgbClr val="2F2B20"/>
                </a:solidFill>
              </a:rPr>
              <a:t> : Thalidomide </a:t>
            </a:r>
            <a:r>
              <a:rPr lang="en-US" sz="2100" dirty="0">
                <a:solidFill>
                  <a:srgbClr val="2F2B20"/>
                </a:solidFill>
              </a:rPr>
              <a:t>may increase the adverse effects of </a:t>
            </a:r>
            <a:r>
              <a:rPr lang="en-US" sz="2100" dirty="0" err="1">
                <a:solidFill>
                  <a:srgbClr val="2F2B20"/>
                </a:solidFill>
              </a:rPr>
              <a:t>Anakinra</a:t>
            </a:r>
            <a:r>
              <a:rPr lang="en-US" sz="2100" dirty="0">
                <a:solidFill>
                  <a:srgbClr val="2F2B20"/>
                </a:solidFill>
              </a:rPr>
              <a:t>. Increased risk of serious infection. Concomitant therapy should be avoided. </a:t>
            </a:r>
            <a:endParaRPr lang="en-US" sz="2100" dirty="0" smtClean="0">
              <a:solidFill>
                <a:srgbClr val="2F2B20"/>
              </a:solidFill>
            </a:endParaRPr>
          </a:p>
          <a:p>
            <a:pPr>
              <a:buClrTx/>
            </a:pPr>
            <a:r>
              <a:rPr lang="en-US" sz="2100" dirty="0" smtClean="0">
                <a:solidFill>
                  <a:srgbClr val="2F2B20"/>
                </a:solidFill>
                <a:hlinkClick r:id="rId10"/>
              </a:rPr>
              <a:t>Tofacitinib</a:t>
            </a:r>
            <a:r>
              <a:rPr lang="en-US" sz="2100" dirty="0" smtClean="0">
                <a:solidFill>
                  <a:srgbClr val="2F2B20"/>
                </a:solidFill>
              </a:rPr>
              <a:t> : Avoid </a:t>
            </a:r>
            <a:r>
              <a:rPr lang="en-US" sz="2100" dirty="0">
                <a:solidFill>
                  <a:srgbClr val="2F2B20"/>
                </a:solidFill>
              </a:rPr>
              <a:t>combination due to the potential increase in </a:t>
            </a:r>
            <a:r>
              <a:rPr lang="en-US" sz="2100" dirty="0" err="1">
                <a:solidFill>
                  <a:srgbClr val="2F2B20"/>
                </a:solidFill>
              </a:rPr>
              <a:t>tofacitinib</a:t>
            </a:r>
            <a:r>
              <a:rPr lang="en-US" sz="2100" dirty="0">
                <a:solidFill>
                  <a:srgbClr val="2F2B20"/>
                </a:solidFill>
              </a:rPr>
              <a:t> related adverse effects. </a:t>
            </a:r>
            <a:r>
              <a:rPr lang="en-US" sz="2100" dirty="0" smtClean="0">
                <a:solidFill>
                  <a:srgbClr val="2F2B20"/>
                </a:solidFill>
                <a:hlinkClick r:id="rId11"/>
              </a:rPr>
              <a:t>Trastuzumab</a:t>
            </a:r>
            <a:r>
              <a:rPr lang="en-US" sz="2100" dirty="0" smtClean="0">
                <a:solidFill>
                  <a:srgbClr val="2F2B20"/>
                </a:solidFill>
              </a:rPr>
              <a:t> : </a:t>
            </a:r>
            <a:r>
              <a:rPr lang="en-US" sz="2100" dirty="0" err="1" smtClean="0">
                <a:solidFill>
                  <a:srgbClr val="2F2B20"/>
                </a:solidFill>
              </a:rPr>
              <a:t>Trastuzumab</a:t>
            </a:r>
            <a:r>
              <a:rPr lang="en-US" sz="2100" dirty="0" smtClean="0">
                <a:solidFill>
                  <a:srgbClr val="2F2B20"/>
                </a:solidFill>
              </a:rPr>
              <a:t> </a:t>
            </a:r>
            <a:r>
              <a:rPr lang="en-US" sz="2100" dirty="0">
                <a:solidFill>
                  <a:srgbClr val="2F2B20"/>
                </a:solidFill>
              </a:rPr>
              <a:t>may increase the risk of neutropenia and anemia. Monitor closely for signs and symptoms of adverse events. </a:t>
            </a:r>
            <a:endParaRPr lang="en-US" sz="2100" dirty="0" smtClean="0">
              <a:solidFill>
                <a:srgbClr val="2F2B20"/>
              </a:solidFill>
            </a:endParaRPr>
          </a:p>
          <a:p>
            <a:pPr>
              <a:buClrTx/>
            </a:pPr>
            <a:r>
              <a:rPr lang="en-US" sz="3200" b="1" dirty="0" smtClean="0">
                <a:solidFill>
                  <a:schemeClr val="tx1"/>
                </a:solidFill>
                <a:latin typeface="Times New Roman" pitchFamily="18" charset="0"/>
                <a:cs typeface="Times New Roman" pitchFamily="18" charset="0"/>
              </a:rPr>
              <a:t>Targets </a:t>
            </a:r>
            <a:r>
              <a:rPr lang="en-US" sz="3200" dirty="0" smtClean="0">
                <a:solidFill>
                  <a:schemeClr val="tx1"/>
                </a:solidFill>
                <a:latin typeface="Times New Roman" pitchFamily="18" charset="0"/>
                <a:cs typeface="Times New Roman" pitchFamily="18" charset="0"/>
              </a:rPr>
              <a:t>:</a:t>
            </a:r>
          </a:p>
          <a:p>
            <a:pPr>
              <a:buClrTx/>
            </a:pPr>
            <a:r>
              <a:rPr lang="en-IN" sz="2100" dirty="0" smtClean="0">
                <a:solidFill>
                  <a:schemeClr val="tx1"/>
                </a:solidFill>
                <a:latin typeface="Times New Roman" pitchFamily="18" charset="0"/>
                <a:cs typeface="Times New Roman" pitchFamily="18" charset="0"/>
              </a:rPr>
              <a:t>Interleukin-1 receptor type 1  </a:t>
            </a:r>
            <a:endParaRPr lang="en-US" sz="2100" dirty="0" smtClean="0">
              <a:solidFill>
                <a:schemeClr val="tx1"/>
              </a:solidFill>
              <a:latin typeface="Times New Roman" pitchFamily="18" charset="0"/>
              <a:cs typeface="Times New Roman" pitchFamily="18" charset="0"/>
            </a:endParaRPr>
          </a:p>
          <a:p>
            <a:pPr>
              <a:buClrTx/>
            </a:pPr>
            <a:r>
              <a:rPr lang="en-US" sz="3200" b="1" dirty="0" smtClean="0">
                <a:solidFill>
                  <a:schemeClr val="tx1"/>
                </a:solidFill>
                <a:latin typeface="Times New Roman" pitchFamily="18" charset="0"/>
                <a:cs typeface="Times New Roman" pitchFamily="18" charset="0"/>
              </a:rPr>
              <a:t>Affected organisms </a:t>
            </a:r>
            <a:r>
              <a:rPr lang="en-US" sz="3200" dirty="0" smtClean="0">
                <a:solidFill>
                  <a:schemeClr val="tx1"/>
                </a:solidFill>
                <a:latin typeface="Times New Roman" pitchFamily="18" charset="0"/>
                <a:cs typeface="Times New Roman" pitchFamily="18" charset="0"/>
              </a:rPr>
              <a:t>: </a:t>
            </a:r>
          </a:p>
          <a:p>
            <a:pPr>
              <a:buClrTx/>
            </a:pPr>
            <a:r>
              <a:rPr lang="en-IN" sz="2100" dirty="0" smtClean="0">
                <a:solidFill>
                  <a:schemeClr val="tx1"/>
                </a:solidFill>
                <a:latin typeface="Times New Roman" pitchFamily="18" charset="0"/>
                <a:cs typeface="Times New Roman" pitchFamily="18" charset="0"/>
              </a:rPr>
              <a:t>Humans and other mammals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0034" y="332656"/>
            <a:ext cx="7772400" cy="4176464"/>
          </a:xfrm>
        </p:spPr>
        <p:txBody>
          <a:bodyPr>
            <a:normAutofit/>
          </a:bodyPr>
          <a:lstStyle/>
          <a:p>
            <a:r>
              <a:rPr lang="en-US" sz="2400" b="1" dirty="0" smtClean="0">
                <a:solidFill>
                  <a:schemeClr val="tx1"/>
                </a:solidFill>
                <a:latin typeface="Times New Roman" pitchFamily="18" charset="0"/>
                <a:cs typeface="Times New Roman" pitchFamily="18" charset="0"/>
              </a:rPr>
              <a:t>Categories</a:t>
            </a:r>
            <a:r>
              <a:rPr lang="en-US" sz="2400" dirty="0" smtClean="0">
                <a:solidFill>
                  <a:schemeClr val="tx1"/>
                </a:solidFill>
                <a:latin typeface="Times New Roman" pitchFamily="18" charset="0"/>
                <a:cs typeface="Times New Roman" pitchFamily="18" charset="0"/>
              </a:rPr>
              <a:t> : </a:t>
            </a:r>
          </a:p>
          <a:p>
            <a:r>
              <a:rPr lang="en-IN" sz="1800" dirty="0" err="1" smtClean="0">
                <a:solidFill>
                  <a:schemeClr val="tx1"/>
                </a:solidFill>
                <a:latin typeface="Times New Roman" pitchFamily="18" charset="0"/>
                <a:cs typeface="Times New Roman" pitchFamily="18" charset="0"/>
              </a:rPr>
              <a:t>Antirheumatic</a:t>
            </a:r>
            <a:r>
              <a:rPr lang="en-IN" sz="1800" dirty="0" smtClean="0">
                <a:solidFill>
                  <a:schemeClr val="tx1"/>
                </a:solidFill>
                <a:latin typeface="Times New Roman" pitchFamily="18" charset="0"/>
                <a:cs typeface="Times New Roman" pitchFamily="18" charset="0"/>
              </a:rPr>
              <a:t> Agents      and Immunosuppressive Agents </a:t>
            </a:r>
            <a:endParaRPr lang="en-US" sz="1800" dirty="0" smtClean="0">
              <a:solidFill>
                <a:schemeClr val="tx1"/>
              </a:solidFill>
              <a:latin typeface="Times New Roman" pitchFamily="18" charset="0"/>
              <a:cs typeface="Times New Roman" pitchFamily="18" charset="0"/>
            </a:endParaRPr>
          </a:p>
          <a:p>
            <a:r>
              <a:rPr lang="en-US" sz="2400" b="1" dirty="0" smtClean="0">
                <a:solidFill>
                  <a:schemeClr val="tx1"/>
                </a:solidFill>
                <a:latin typeface="Times New Roman" pitchFamily="18" charset="0"/>
                <a:cs typeface="Times New Roman" pitchFamily="18" charset="0"/>
              </a:rPr>
              <a:t>Patents</a:t>
            </a:r>
            <a:r>
              <a:rPr lang="en-US" sz="2400" dirty="0" smtClean="0">
                <a:solidFill>
                  <a:schemeClr val="tx1"/>
                </a:solidFill>
                <a:latin typeface="Times New Roman" pitchFamily="18" charset="0"/>
                <a:cs typeface="Times New Roman" pitchFamily="18" charset="0"/>
              </a:rPr>
              <a:t> : </a:t>
            </a:r>
          </a:p>
          <a:p>
            <a:r>
              <a:rPr lang="en-US" sz="1800" dirty="0" smtClean="0">
                <a:solidFill>
                  <a:srgbClr val="2F2B20"/>
                </a:solidFill>
              </a:rPr>
              <a:t>Country	Patent Number	Approved		Expires </a:t>
            </a:r>
          </a:p>
          <a:p>
            <a:r>
              <a:rPr lang="en-US" sz="1800" dirty="0" smtClean="0">
                <a:solidFill>
                  <a:srgbClr val="2F2B20"/>
                </a:solidFill>
              </a:rPr>
              <a:t>Canada	2141953		2008</a:t>
            </a:r>
            <a:r>
              <a:rPr lang="en-US" sz="1800" dirty="0">
                <a:solidFill>
                  <a:srgbClr val="2F2B20"/>
                </a:solidFill>
              </a:rPr>
              <a:t>-04-</a:t>
            </a:r>
            <a:r>
              <a:rPr lang="en-US" sz="1800" dirty="0" smtClean="0">
                <a:solidFill>
                  <a:srgbClr val="2F2B20"/>
                </a:solidFill>
              </a:rPr>
              <a:t>08	2013</a:t>
            </a:r>
            <a:r>
              <a:rPr lang="en-US" sz="1800" dirty="0">
                <a:solidFill>
                  <a:srgbClr val="2F2B20"/>
                </a:solidFill>
              </a:rPr>
              <a:t>-09-</a:t>
            </a:r>
            <a:r>
              <a:rPr lang="en-US" sz="1800" dirty="0" smtClean="0">
                <a:solidFill>
                  <a:srgbClr val="2F2B20"/>
                </a:solidFill>
              </a:rPr>
              <a:t>17</a:t>
            </a:r>
          </a:p>
          <a:p>
            <a:r>
              <a:rPr lang="en-US" sz="1800" dirty="0" smtClean="0">
                <a:solidFill>
                  <a:srgbClr val="2F2B20"/>
                </a:solidFill>
              </a:rPr>
              <a:t>Canada	1341322		2001</a:t>
            </a:r>
            <a:r>
              <a:rPr lang="en-US" sz="1800" dirty="0">
                <a:solidFill>
                  <a:srgbClr val="2F2B20"/>
                </a:solidFill>
              </a:rPr>
              <a:t>-11-</a:t>
            </a:r>
            <a:r>
              <a:rPr lang="en-US" sz="1800" dirty="0" smtClean="0">
                <a:solidFill>
                  <a:srgbClr val="2F2B20"/>
                </a:solidFill>
              </a:rPr>
              <a:t>27	2018</a:t>
            </a:r>
            <a:r>
              <a:rPr lang="en-US" sz="1800" dirty="0">
                <a:solidFill>
                  <a:srgbClr val="2F2B20"/>
                </a:solidFill>
              </a:rPr>
              <a:t>-11-</a:t>
            </a:r>
            <a:r>
              <a:rPr lang="en-US" sz="1800" dirty="0" smtClean="0">
                <a:solidFill>
                  <a:srgbClr val="2F2B20"/>
                </a:solidFill>
              </a:rPr>
              <a:t>27</a:t>
            </a:r>
          </a:p>
          <a:p>
            <a:r>
              <a:rPr lang="en-US" sz="2200" b="1" dirty="0" smtClean="0">
                <a:solidFill>
                  <a:srgbClr val="2F2B20"/>
                </a:solidFill>
                <a:latin typeface="Times New Roman" pitchFamily="18" charset="0"/>
                <a:cs typeface="Times New Roman" pitchFamily="18" charset="0"/>
              </a:rPr>
              <a:t>Sequence</a:t>
            </a:r>
            <a:r>
              <a:rPr lang="en-US" sz="2200" dirty="0" smtClean="0">
                <a:solidFill>
                  <a:srgbClr val="2F2B20"/>
                </a:solidFill>
                <a:latin typeface="Times New Roman" pitchFamily="18" charset="0"/>
                <a:cs typeface="Times New Roman" pitchFamily="18" charset="0"/>
              </a:rPr>
              <a:t> </a:t>
            </a:r>
            <a:r>
              <a:rPr lang="en-US" sz="2200" dirty="0" smtClean="0">
                <a:solidFill>
                  <a:schemeClr val="tx1"/>
                </a:solidFill>
                <a:latin typeface="Times New Roman" pitchFamily="18" charset="0"/>
                <a:cs typeface="Times New Roman" pitchFamily="18" charset="0"/>
              </a:rPr>
              <a:t>:</a:t>
            </a:r>
          </a:p>
          <a:p>
            <a:r>
              <a:rPr lang="en-IN" sz="1800" dirty="0" smtClean="0">
                <a:solidFill>
                  <a:schemeClr val="tx1"/>
                </a:solidFill>
                <a:latin typeface="Times New Roman" pitchFamily="18" charset="0"/>
                <a:cs typeface="Times New Roman" pitchFamily="18" charset="0"/>
              </a:rPr>
              <a:t>MRPSGRKSSKMQAFRIWDVNQKTFYLRNNQLVAGYLQGPNVNLEEKIDVVPIEPHALFLGIHGGKMCLSCVKSGDETRLQLEAVNITDLSENRKQDKRFAFIRSDSGPTTSFESAACPGWFLCTAMEADQPVSLTNMPDEGVMVTKFYFQEDE </a:t>
            </a:r>
            <a:endParaRPr lang="en-IN" sz="1800" dirty="0">
              <a:solidFill>
                <a:schemeClr val="tx1"/>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1472" y="642918"/>
            <a:ext cx="7772400" cy="5572164"/>
          </a:xfrm>
        </p:spPr>
        <p:txBody>
          <a:bodyPr>
            <a:noAutofit/>
          </a:bodyPr>
          <a:lstStyle/>
          <a:p>
            <a:pPr>
              <a:buClrTx/>
            </a:pPr>
            <a:r>
              <a:rPr lang="en-US" sz="2400" b="1" dirty="0" smtClean="0">
                <a:solidFill>
                  <a:schemeClr val="tx1"/>
                </a:solidFill>
                <a:latin typeface="Times New Roman" pitchFamily="18" charset="0"/>
                <a:cs typeface="Times New Roman" pitchFamily="18" charset="0"/>
              </a:rPr>
              <a:t>Brands </a:t>
            </a:r>
            <a:r>
              <a:rPr lang="en-US" sz="1800" b="1"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Kineret</a:t>
            </a:r>
            <a:r>
              <a:rPr lang="en-IN" sz="1800" dirty="0" smtClean="0">
                <a:solidFill>
                  <a:schemeClr val="tx1"/>
                </a:solidFill>
                <a:latin typeface="Times New Roman" pitchFamily="18" charset="0"/>
                <a:cs typeface="Times New Roman" pitchFamily="18" charset="0"/>
              </a:rPr>
              <a:t>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Company : </a:t>
            </a:r>
            <a:r>
              <a:rPr lang="en-IN" sz="1800" dirty="0" smtClean="0">
                <a:solidFill>
                  <a:schemeClr val="tx1"/>
                </a:solidFill>
                <a:latin typeface="Times New Roman" pitchFamily="18" charset="0"/>
                <a:cs typeface="Times New Roman" pitchFamily="18" charset="0"/>
              </a:rPr>
              <a:t>Amgen Inc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Description : </a:t>
            </a:r>
            <a:r>
              <a:rPr lang="en-IN" sz="1800" dirty="0" err="1" smtClean="0">
                <a:solidFill>
                  <a:schemeClr val="tx1"/>
                </a:solidFill>
                <a:latin typeface="Times New Roman" pitchFamily="18" charset="0"/>
                <a:cs typeface="Times New Roman" pitchFamily="18" charset="0"/>
              </a:rPr>
              <a:t>Kineret</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anakinra</a:t>
            </a:r>
            <a:r>
              <a:rPr lang="en-IN" sz="1800" dirty="0" smtClean="0">
                <a:solidFill>
                  <a:schemeClr val="tx1"/>
                </a:solidFill>
                <a:latin typeface="Times New Roman" pitchFamily="18" charset="0"/>
                <a:cs typeface="Times New Roman" pitchFamily="18" charset="0"/>
              </a:rPr>
              <a:t>) is a recombinant, </a:t>
            </a:r>
            <a:r>
              <a:rPr lang="en-IN" sz="1800" dirty="0" err="1" smtClean="0">
                <a:solidFill>
                  <a:schemeClr val="tx1"/>
                </a:solidFill>
                <a:latin typeface="Times New Roman" pitchFamily="18" charset="0"/>
                <a:cs typeface="Times New Roman" pitchFamily="18" charset="0"/>
              </a:rPr>
              <a:t>nonglycosylated</a:t>
            </a:r>
            <a:r>
              <a:rPr lang="en-IN" sz="1800" dirty="0" smtClean="0">
                <a:solidFill>
                  <a:schemeClr val="tx1"/>
                </a:solidFill>
                <a:latin typeface="Times New Roman" pitchFamily="18" charset="0"/>
                <a:cs typeface="Times New Roman" pitchFamily="18" charset="0"/>
              </a:rPr>
              <a:t> form of the human interleukin-1 receptor antagonist (IL-1Ra). </a:t>
            </a:r>
            <a:r>
              <a:rPr lang="en-IN" sz="1800" dirty="0" err="1" smtClean="0">
                <a:solidFill>
                  <a:schemeClr val="tx1"/>
                </a:solidFill>
                <a:latin typeface="Times New Roman" pitchFamily="18" charset="0"/>
                <a:cs typeface="Times New Roman" pitchFamily="18" charset="0"/>
              </a:rPr>
              <a:t>Kineret</a:t>
            </a:r>
            <a:r>
              <a:rPr lang="en-IN" sz="1800" dirty="0" smtClean="0">
                <a:solidFill>
                  <a:schemeClr val="tx1"/>
                </a:solidFill>
                <a:latin typeface="Times New Roman" pitchFamily="18" charset="0"/>
                <a:cs typeface="Times New Roman" pitchFamily="18" charset="0"/>
              </a:rPr>
              <a:t> differs from native human IL-1Ra in that it has the addition of a single </a:t>
            </a:r>
            <a:r>
              <a:rPr lang="en-IN" sz="1800" dirty="0" err="1" smtClean="0">
                <a:solidFill>
                  <a:schemeClr val="tx1"/>
                </a:solidFill>
                <a:latin typeface="Times New Roman" pitchFamily="18" charset="0"/>
                <a:cs typeface="Times New Roman" pitchFamily="18" charset="0"/>
              </a:rPr>
              <a:t>methionine</a:t>
            </a:r>
            <a:r>
              <a:rPr lang="en-IN" sz="1800" dirty="0" smtClean="0">
                <a:solidFill>
                  <a:schemeClr val="tx1"/>
                </a:solidFill>
                <a:latin typeface="Times New Roman" pitchFamily="18" charset="0"/>
                <a:cs typeface="Times New Roman" pitchFamily="18" charset="0"/>
              </a:rPr>
              <a:t> residue at its amino terminus. </a:t>
            </a:r>
            <a:r>
              <a:rPr lang="en-IN" sz="1800" dirty="0" err="1" smtClean="0">
                <a:solidFill>
                  <a:schemeClr val="tx1"/>
                </a:solidFill>
                <a:latin typeface="Times New Roman" pitchFamily="18" charset="0"/>
                <a:cs typeface="Times New Roman" pitchFamily="18" charset="0"/>
              </a:rPr>
              <a:t>Kineret</a:t>
            </a:r>
            <a:r>
              <a:rPr lang="en-IN" sz="1800" dirty="0" smtClean="0">
                <a:solidFill>
                  <a:schemeClr val="tx1"/>
                </a:solidFill>
                <a:latin typeface="Times New Roman" pitchFamily="18" charset="0"/>
                <a:cs typeface="Times New Roman" pitchFamily="18" charset="0"/>
              </a:rPr>
              <a:t> consists of 153 amino acids and has a molecular weight of 17.3 </a:t>
            </a:r>
            <a:r>
              <a:rPr lang="en-IN" sz="1800" dirty="0" err="1" smtClean="0">
                <a:solidFill>
                  <a:schemeClr val="tx1"/>
                </a:solidFill>
                <a:latin typeface="Times New Roman" pitchFamily="18" charset="0"/>
                <a:cs typeface="Times New Roman" pitchFamily="18" charset="0"/>
              </a:rPr>
              <a:t>kilodaltons</a:t>
            </a:r>
            <a:r>
              <a:rPr lang="en-IN" sz="1800" dirty="0" smtClean="0">
                <a:solidFill>
                  <a:schemeClr val="tx1"/>
                </a:solidFill>
                <a:latin typeface="Times New Roman" pitchFamily="18" charset="0"/>
                <a:cs typeface="Times New Roman" pitchFamily="18" charset="0"/>
              </a:rPr>
              <a:t>. It is produced by recombinant DNA technology using an E coli bacterial expression system.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Used for/Prescribed for : </a:t>
            </a:r>
            <a:r>
              <a:rPr lang="en-IN" sz="1800" dirty="0" err="1" smtClean="0">
                <a:solidFill>
                  <a:schemeClr val="tx1"/>
                </a:solidFill>
                <a:latin typeface="Times New Roman" pitchFamily="18" charset="0"/>
                <a:cs typeface="Times New Roman" pitchFamily="18" charset="0"/>
              </a:rPr>
              <a:t>Kineret</a:t>
            </a:r>
            <a:r>
              <a:rPr lang="en-IN" sz="1800" dirty="0" smtClean="0">
                <a:solidFill>
                  <a:schemeClr val="tx1"/>
                </a:solidFill>
                <a:latin typeface="Times New Roman" pitchFamily="18" charset="0"/>
                <a:cs typeface="Times New Roman" pitchFamily="18" charset="0"/>
              </a:rPr>
              <a:t> is used to treat the symptoms of moderate to severe rheumatoid arthritis in adults. </a:t>
            </a:r>
            <a:r>
              <a:rPr lang="en-IN" sz="1800" dirty="0" err="1" smtClean="0">
                <a:solidFill>
                  <a:schemeClr val="tx1"/>
                </a:solidFill>
                <a:latin typeface="Times New Roman" pitchFamily="18" charset="0"/>
                <a:cs typeface="Times New Roman" pitchFamily="18" charset="0"/>
              </a:rPr>
              <a:t>Anakinra</a:t>
            </a:r>
            <a:r>
              <a:rPr lang="en-IN" sz="1800" dirty="0" smtClean="0">
                <a:solidFill>
                  <a:schemeClr val="tx1"/>
                </a:solidFill>
                <a:latin typeface="Times New Roman" pitchFamily="18" charset="0"/>
                <a:cs typeface="Times New Roman" pitchFamily="18" charset="0"/>
              </a:rPr>
              <a:t> may also help slow the progress of the disease.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Formulation : </a:t>
            </a:r>
            <a:r>
              <a:rPr lang="en-IN" sz="1800" dirty="0" smtClean="0">
                <a:solidFill>
                  <a:schemeClr val="tx1"/>
                </a:solidFill>
                <a:latin typeface="Times New Roman" pitchFamily="18" charset="0"/>
                <a:cs typeface="Times New Roman" pitchFamily="18" charset="0"/>
              </a:rPr>
              <a:t>The solution may contain trace amounts of small, translucent-to-white amorphous </a:t>
            </a:r>
            <a:r>
              <a:rPr lang="en-IN" sz="1800" dirty="0" err="1" smtClean="0">
                <a:solidFill>
                  <a:schemeClr val="tx1"/>
                </a:solidFill>
                <a:latin typeface="Times New Roman" pitchFamily="18" charset="0"/>
                <a:cs typeface="Times New Roman" pitchFamily="18" charset="0"/>
              </a:rPr>
              <a:t>proteinaceous</a:t>
            </a:r>
            <a:r>
              <a:rPr lang="en-IN" sz="1800" dirty="0" smtClean="0">
                <a:solidFill>
                  <a:schemeClr val="tx1"/>
                </a:solidFill>
                <a:latin typeface="Times New Roman" pitchFamily="18" charset="0"/>
                <a:cs typeface="Times New Roman" pitchFamily="18" charset="0"/>
              </a:rPr>
              <a:t> particles. Each prefilled glass syringe contains: 0.67 </a:t>
            </a:r>
            <a:r>
              <a:rPr lang="en-IN" sz="1800" dirty="0" err="1" smtClean="0">
                <a:solidFill>
                  <a:schemeClr val="tx1"/>
                </a:solidFill>
                <a:latin typeface="Times New Roman" pitchFamily="18" charset="0"/>
                <a:cs typeface="Times New Roman" pitchFamily="18" charset="0"/>
              </a:rPr>
              <a:t>mL</a:t>
            </a:r>
            <a:r>
              <a:rPr lang="en-IN" sz="1800" dirty="0" smtClean="0">
                <a:solidFill>
                  <a:schemeClr val="tx1"/>
                </a:solidFill>
                <a:latin typeface="Times New Roman" pitchFamily="18" charset="0"/>
                <a:cs typeface="Times New Roman" pitchFamily="18" charset="0"/>
              </a:rPr>
              <a:t> (100 mg) of </a:t>
            </a:r>
            <a:r>
              <a:rPr lang="en-IN" sz="1800" dirty="0" err="1" smtClean="0">
                <a:solidFill>
                  <a:schemeClr val="tx1"/>
                </a:solidFill>
                <a:latin typeface="Times New Roman" pitchFamily="18" charset="0"/>
                <a:cs typeface="Times New Roman" pitchFamily="18" charset="0"/>
              </a:rPr>
              <a:t>anakinra</a:t>
            </a:r>
            <a:r>
              <a:rPr lang="en-IN" sz="1800" dirty="0" smtClean="0">
                <a:solidFill>
                  <a:schemeClr val="tx1"/>
                </a:solidFill>
                <a:latin typeface="Times New Roman" pitchFamily="18" charset="0"/>
                <a:cs typeface="Times New Roman" pitchFamily="18" charset="0"/>
              </a:rPr>
              <a:t> in a solution (pH 6.5) containing disodium EDTA (0.12 mg), sodium chloride (5.48 mg), anhydrous citric acid (1.29 mg), and </a:t>
            </a:r>
            <a:r>
              <a:rPr lang="en-IN" sz="1800" dirty="0" err="1" smtClean="0">
                <a:solidFill>
                  <a:schemeClr val="tx1"/>
                </a:solidFill>
                <a:latin typeface="Times New Roman" pitchFamily="18" charset="0"/>
                <a:cs typeface="Times New Roman" pitchFamily="18" charset="0"/>
              </a:rPr>
              <a:t>polysorbate</a:t>
            </a:r>
            <a:r>
              <a:rPr lang="en-IN" sz="1800" dirty="0" smtClean="0">
                <a:solidFill>
                  <a:schemeClr val="tx1"/>
                </a:solidFill>
                <a:latin typeface="Times New Roman" pitchFamily="18" charset="0"/>
                <a:cs typeface="Times New Roman" pitchFamily="18" charset="0"/>
              </a:rPr>
              <a:t> 80 (0.70 mg) in Water for Injection, USP.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Form : </a:t>
            </a:r>
            <a:r>
              <a:rPr lang="en-IN" sz="1800" dirty="0" smtClean="0">
                <a:solidFill>
                  <a:schemeClr val="tx1"/>
                </a:solidFill>
                <a:latin typeface="Times New Roman" pitchFamily="18" charset="0"/>
                <a:cs typeface="Times New Roman" pitchFamily="18" charset="0"/>
              </a:rPr>
              <a:t>sterile, clear, </a:t>
            </a:r>
            <a:r>
              <a:rPr lang="en-IN" sz="1800" dirty="0" err="1" smtClean="0">
                <a:solidFill>
                  <a:schemeClr val="tx1"/>
                </a:solidFill>
                <a:latin typeface="Times New Roman" pitchFamily="18" charset="0"/>
                <a:cs typeface="Times New Roman" pitchFamily="18" charset="0"/>
              </a:rPr>
              <a:t>colorless</a:t>
            </a:r>
            <a:r>
              <a:rPr lang="en-IN" sz="1800" dirty="0" smtClean="0">
                <a:solidFill>
                  <a:schemeClr val="tx1"/>
                </a:solidFill>
                <a:latin typeface="Times New Roman" pitchFamily="18" charset="0"/>
                <a:cs typeface="Times New Roman" pitchFamily="18" charset="0"/>
              </a:rPr>
              <a:t>-to-white, preservative free solution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Route of administration : </a:t>
            </a:r>
            <a:r>
              <a:rPr lang="en-IN" sz="1800" dirty="0" smtClean="0">
                <a:solidFill>
                  <a:schemeClr val="tx1"/>
                </a:solidFill>
                <a:latin typeface="Times New Roman" pitchFamily="18" charset="0"/>
                <a:cs typeface="Times New Roman" pitchFamily="18" charset="0"/>
              </a:rPr>
              <a:t>subcutaneous (SC) administration </a:t>
            </a:r>
            <a:endParaRPr lang="en-US" sz="1800" b="1" dirty="0" smtClean="0">
              <a:solidFill>
                <a:schemeClr val="tx1"/>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643182"/>
            <a:ext cx="7620000" cy="2654296"/>
          </a:xfrm>
        </p:spPr>
        <p:txBody>
          <a:bodyPr/>
          <a:lstStyle/>
          <a:p>
            <a:r>
              <a:rPr lang="en-US" sz="2400" b="1" dirty="0" smtClean="0">
                <a:solidFill>
                  <a:schemeClr val="tx1"/>
                </a:solidFill>
                <a:latin typeface="Times New Roman" pitchFamily="18" charset="0"/>
                <a:cs typeface="Times New Roman" pitchFamily="18" charset="0"/>
              </a:rPr>
              <a:t>Dosage :</a:t>
            </a:r>
            <a:r>
              <a:rPr lang="en-US" sz="3200" b="1" dirty="0" smtClean="0">
                <a:solidFill>
                  <a:schemeClr val="tx1"/>
                </a:solidFill>
                <a:latin typeface="Times New Roman" pitchFamily="18" charset="0"/>
                <a:cs typeface="Times New Roman" pitchFamily="18" charset="0"/>
              </a:rPr>
              <a:t/>
            </a:r>
            <a:br>
              <a:rPr lang="en-US" sz="3200" b="1"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The recommended dose of </a:t>
            </a:r>
            <a:r>
              <a:rPr lang="en-IN" sz="1800" dirty="0" err="1" smtClean="0">
                <a:solidFill>
                  <a:schemeClr val="tx1"/>
                </a:solidFill>
                <a:latin typeface="Times New Roman" pitchFamily="18" charset="0"/>
                <a:cs typeface="Times New Roman" pitchFamily="18" charset="0"/>
              </a:rPr>
              <a:t>Kineret</a:t>
            </a:r>
            <a:r>
              <a:rPr lang="en-IN" sz="1800" dirty="0" smtClean="0">
                <a:solidFill>
                  <a:schemeClr val="tx1"/>
                </a:solidFill>
                <a:latin typeface="Times New Roman" pitchFamily="18" charset="0"/>
                <a:cs typeface="Times New Roman" pitchFamily="18" charset="0"/>
              </a:rPr>
              <a:t> for the treatment of patients with rheumatoid arthritis is 100 mg/day administered daily </a:t>
            </a:r>
            <a:r>
              <a:rPr lang="en-US" sz="2400" b="1" dirty="0" smtClean="0">
                <a:solidFill>
                  <a:schemeClr val="tx1"/>
                </a:solidFill>
                <a:latin typeface="Times New Roman" pitchFamily="18" charset="0"/>
                <a:cs typeface="Times New Roman" pitchFamily="18" charset="0"/>
              </a:rPr>
              <a:t/>
            </a:r>
            <a:br>
              <a:rPr lang="en-US" sz="24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Contraindication </a:t>
            </a:r>
            <a:r>
              <a:rPr lang="en-US" sz="1800" b="1" dirty="0" smtClean="0">
                <a:solidFill>
                  <a:schemeClr val="tx1"/>
                </a:solidFill>
                <a:latin typeface="Times New Roman" pitchFamily="18" charset="0"/>
                <a:cs typeface="Times New Roman" pitchFamily="18" charset="0"/>
              </a:rPr>
              <a:t>: </a:t>
            </a:r>
            <a:br>
              <a:rPr lang="en-US" sz="1800" b="1"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 contraindicated in patients with known hypersensitivity to E coli-derived proteins, </a:t>
            </a:r>
            <a:r>
              <a:rPr lang="en-IN" sz="1800" dirty="0" err="1" smtClean="0">
                <a:solidFill>
                  <a:schemeClr val="tx1"/>
                </a:solidFill>
                <a:latin typeface="Times New Roman" pitchFamily="18" charset="0"/>
                <a:cs typeface="Times New Roman" pitchFamily="18" charset="0"/>
              </a:rPr>
              <a:t>Kineret</a:t>
            </a:r>
            <a:r>
              <a:rPr lang="en-IN" sz="1800" dirty="0" smtClean="0">
                <a:solidFill>
                  <a:schemeClr val="tx1"/>
                </a:solidFill>
                <a:latin typeface="Times New Roman" pitchFamily="18" charset="0"/>
                <a:cs typeface="Times New Roman" pitchFamily="18" charset="0"/>
              </a:rPr>
              <a:t>, or any components of the product </a:t>
            </a:r>
            <a:r>
              <a:rPr lang="en-US" sz="1800" b="1" dirty="0" smtClean="0">
                <a:solidFill>
                  <a:schemeClr val="tx1"/>
                </a:solidFill>
                <a:latin typeface="Times New Roman" pitchFamily="18" charset="0"/>
                <a:cs typeface="Times New Roman" pitchFamily="18" charset="0"/>
              </a:rPr>
              <a:t/>
            </a:r>
            <a:br>
              <a:rPr lang="en-US" sz="18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Side effects : </a:t>
            </a:r>
            <a:br>
              <a:rPr lang="en-US" sz="2400" b="1" dirty="0" smtClean="0">
                <a:solidFill>
                  <a:schemeClr val="tx1"/>
                </a:solidFill>
                <a:latin typeface="Times New Roman" pitchFamily="18" charset="0"/>
                <a:cs typeface="Times New Roman" pitchFamily="18" charset="0"/>
              </a:rPr>
            </a:br>
            <a:r>
              <a:rPr lang="en-IN" sz="2400" b="1"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nausea, </a:t>
            </a:r>
            <a:r>
              <a:rPr lang="en-IN" sz="1800" dirty="0" err="1" smtClean="0">
                <a:solidFill>
                  <a:schemeClr val="tx1"/>
                </a:solidFill>
                <a:latin typeface="Times New Roman" pitchFamily="18" charset="0"/>
                <a:cs typeface="Times New Roman" pitchFamily="18" charset="0"/>
              </a:rPr>
              <a:t>diarrhea</a:t>
            </a:r>
            <a:r>
              <a:rPr lang="en-IN" sz="1800" dirty="0" smtClean="0">
                <a:solidFill>
                  <a:schemeClr val="tx1"/>
                </a:solidFill>
                <a:latin typeface="Times New Roman" pitchFamily="18" charset="0"/>
                <a:cs typeface="Times New Roman" pitchFamily="18" charset="0"/>
              </a:rPr>
              <a:t>, stomach pain;  headache; cold symptoms such as stuffy nose, sneezing, sore throat; </a:t>
            </a:r>
            <a:r>
              <a:rPr lang="en-US" sz="1800" dirty="0" smtClean="0">
                <a:solidFill>
                  <a:schemeClr val="tx1"/>
                </a:solidFill>
                <a:latin typeface="Times New Roman" pitchFamily="18" charset="0"/>
                <a:cs typeface="Times New Roman" pitchFamily="18" charset="0"/>
              </a:rPr>
              <a:t/>
            </a:r>
            <a:br>
              <a:rPr lang="en-US" sz="1800"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Drug interaction </a:t>
            </a:r>
            <a:r>
              <a:rPr lang="en-US" sz="2400" dirty="0" smtClean="0">
                <a:solidFill>
                  <a:schemeClr val="tx1"/>
                </a:solidFill>
                <a:latin typeface="Times New Roman" pitchFamily="18" charset="0"/>
                <a:cs typeface="Times New Roman" pitchFamily="18" charset="0"/>
              </a:rPr>
              <a:t>:</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A total of 231 drugs (750 brand and generic names) are known to interact with </a:t>
            </a:r>
            <a:r>
              <a:rPr lang="en-IN" sz="1800" dirty="0" err="1" smtClean="0">
                <a:solidFill>
                  <a:schemeClr val="tx1"/>
                </a:solidFill>
                <a:latin typeface="Times New Roman" pitchFamily="18" charset="0"/>
                <a:cs typeface="Times New Roman" pitchFamily="18" charset="0"/>
              </a:rPr>
              <a:t>Kineret</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anakinra</a:t>
            </a:r>
            <a:r>
              <a:rPr lang="en-IN" sz="1800" dirty="0" smtClean="0">
                <a:solidFill>
                  <a:schemeClr val="tx1"/>
                </a:solidFill>
                <a:latin typeface="Times New Roman" pitchFamily="18" charset="0"/>
                <a:cs typeface="Times New Roman" pitchFamily="18" charset="0"/>
              </a:rPr>
              <a:t>).</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    28 major drug interactions (64 brand and generic names)</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    188 moderate drug interactions (616 brand and generic names)</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    15 minor drug interactions (70 brand and generic names) </a:t>
            </a:r>
            <a:r>
              <a:rPr lang="en-US" sz="1800" b="1" dirty="0" smtClean="0">
                <a:solidFill>
                  <a:schemeClr val="tx1"/>
                </a:solidFill>
                <a:latin typeface="Times New Roman" pitchFamily="18" charset="0"/>
                <a:cs typeface="Times New Roman" pitchFamily="18" charset="0"/>
              </a:rPr>
              <a:t/>
            </a:r>
            <a:br>
              <a:rPr lang="en-US" sz="1800" b="1" dirty="0" smtClean="0">
                <a:solidFill>
                  <a:schemeClr val="tx1"/>
                </a:solidFill>
                <a:latin typeface="Times New Roman" pitchFamily="18" charset="0"/>
                <a:cs typeface="Times New Roman" pitchFamily="18" charset="0"/>
              </a:rPr>
            </a:br>
            <a:r>
              <a:rPr lang="en-IN" sz="4800" dirty="0" smtClean="0">
                <a:solidFill>
                  <a:schemeClr val="tx1"/>
                </a:solidFill>
                <a:latin typeface="Times New Roman" pitchFamily="18" charset="0"/>
                <a:cs typeface="Times New Roman" pitchFamily="18" charset="0"/>
              </a:rPr>
              <a:t/>
            </a:r>
            <a:br>
              <a:rPr lang="en-IN" sz="4800" dirty="0" smtClean="0">
                <a:solidFill>
                  <a:schemeClr val="tx1"/>
                </a:solidFill>
                <a:latin typeface="Times New Roman" pitchFamily="18" charset="0"/>
                <a:cs typeface="Times New Roman" pitchFamily="18" charset="0"/>
              </a:rPr>
            </a:b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141</TotalTime>
  <Words>1153</Words>
  <Application>Microsoft Macintosh PowerPoint</Application>
  <PresentationFormat>On-screen Show (4:3)</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Anakinra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Dosage : The recommended dose of Kineret for the treatment of patients with rheumatoid arthritis is 100 mg/day administered daily  Contraindication :   contraindicated in patients with known hypersensitivity to E coli-derived proteins, Kineret, or any components of the product  Side effects :   nausea, diarrhea, stomach pain;  headache; cold symptoms such as stuffy nose, sneezing, sore throat;  Drug interaction :  A total of 231 drugs (750 brand and generic names) are known to interact with Kineret (anakinra).      28 major drug interactions (64 brand and generic names)     188 moderate drug interactions (616 brand and generic names)     15 minor drug interactions (70 brand and generic names)   </vt:lpstr>
      <vt:lpstr>PowerPoint Presentation</vt:lpstr>
      <vt:lpstr>References : http://www.kineretrx.com/   http://www.drugs.com/kineret.html   http://www.rxlist.com/kineret-drug.htm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dc:title>
  <dc:creator>Lubna</dc:creator>
  <cp:lastModifiedBy>bic2</cp:lastModifiedBy>
  <cp:revision>17</cp:revision>
  <dcterms:created xsi:type="dcterms:W3CDTF">2014-12-29T07:14:40Z</dcterms:created>
  <dcterms:modified xsi:type="dcterms:W3CDTF">2015-01-11T15:19:19Z</dcterms:modified>
</cp:coreProperties>
</file>