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97" autoAdjust="0"/>
    <p:restoredTop sz="94638" autoAdjust="0"/>
  </p:normalViewPr>
  <p:slideViewPr>
    <p:cSldViewPr>
      <p:cViewPr varScale="1">
        <p:scale>
          <a:sx n="82" d="100"/>
          <a:sy n="82" d="100"/>
        </p:scale>
        <p:origin x="-150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4F843-7AEF-4D84-B159-B49319480A2A}" type="datetimeFigureOut">
              <a:rPr lang="en-US" smtClean="0"/>
              <a:pPr/>
              <a:t>1/9/2015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E2442-470B-4999-B0C0-7F28E8EC54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4F843-7AEF-4D84-B159-B49319480A2A}" type="datetimeFigureOut">
              <a:rPr lang="en-US" smtClean="0"/>
              <a:pPr/>
              <a:t>1/9/2015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E2442-470B-4999-B0C0-7F28E8EC54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4F843-7AEF-4D84-B159-B49319480A2A}" type="datetimeFigureOut">
              <a:rPr lang="en-US" smtClean="0"/>
              <a:pPr/>
              <a:t>1/9/2015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E2442-470B-4999-B0C0-7F28E8EC54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4F843-7AEF-4D84-B159-B49319480A2A}" type="datetimeFigureOut">
              <a:rPr lang="en-US" smtClean="0"/>
              <a:pPr/>
              <a:t>1/9/2015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E2442-470B-4999-B0C0-7F28E8EC54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4F843-7AEF-4D84-B159-B49319480A2A}" type="datetimeFigureOut">
              <a:rPr lang="en-US" smtClean="0"/>
              <a:pPr/>
              <a:t>1/9/2015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E2442-470B-4999-B0C0-7F28E8EC54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4F843-7AEF-4D84-B159-B49319480A2A}" type="datetimeFigureOut">
              <a:rPr lang="en-US" smtClean="0"/>
              <a:pPr/>
              <a:t>1/9/2015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E2442-470B-4999-B0C0-7F28E8EC54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4F843-7AEF-4D84-B159-B49319480A2A}" type="datetimeFigureOut">
              <a:rPr lang="en-US" smtClean="0"/>
              <a:pPr/>
              <a:t>1/9/2015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E2442-470B-4999-B0C0-7F28E8EC54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4F843-7AEF-4D84-B159-B49319480A2A}" type="datetimeFigureOut">
              <a:rPr lang="en-US" smtClean="0"/>
              <a:pPr/>
              <a:t>1/9/2015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E2442-470B-4999-B0C0-7F28E8EC54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4F843-7AEF-4D84-B159-B49319480A2A}" type="datetimeFigureOut">
              <a:rPr lang="en-US" smtClean="0"/>
              <a:pPr/>
              <a:t>1/9/2015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E2442-470B-4999-B0C0-7F28E8EC54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4F843-7AEF-4D84-B159-B49319480A2A}" type="datetimeFigureOut">
              <a:rPr lang="en-US" smtClean="0"/>
              <a:pPr/>
              <a:t>1/9/2015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E2442-470B-4999-B0C0-7F28E8EC54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4F843-7AEF-4D84-B159-B49319480A2A}" type="datetimeFigureOut">
              <a:rPr lang="en-US" smtClean="0"/>
              <a:pPr/>
              <a:t>1/9/2015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E2442-470B-4999-B0C0-7F28E8EC54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E4F843-7AEF-4D84-B159-B49319480A2A}" type="datetimeFigureOut">
              <a:rPr lang="en-US" smtClean="0"/>
              <a:pPr/>
              <a:t>1/9/2015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6E2442-470B-4999-B0C0-7F28E8EC54F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200"/>
            <a:ext cx="7772400" cy="1470025"/>
          </a:xfrm>
        </p:spPr>
        <p:txBody>
          <a:bodyPr/>
          <a:lstStyle/>
          <a:p>
            <a:r>
              <a:rPr lang="en-US" sz="2400" b="1" dirty="0" smtClean="0"/>
              <a:t>Vasopressin </a:t>
            </a:r>
            <a:r>
              <a:rPr lang="en-US" sz="2400" b="1" smtClean="0"/>
              <a:t>(</a:t>
            </a:r>
            <a:r>
              <a:rPr lang="en-US" sz="2400" b="1" smtClean="0"/>
              <a:t>DB00067)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000" b="1" dirty="0" smtClean="0"/>
              <a:t>Approved Drug</a:t>
            </a:r>
            <a:endParaRPr lang="en-US" sz="2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1219200"/>
            <a:ext cx="8305800" cy="4495800"/>
          </a:xfrm>
        </p:spPr>
        <p:txBody>
          <a:bodyPr/>
          <a:lstStyle/>
          <a:p>
            <a:pPr algn="l"/>
            <a:r>
              <a:rPr lang="en-US" sz="1800" dirty="0" smtClean="0">
                <a:solidFill>
                  <a:srgbClr val="000000"/>
                </a:solidFill>
              </a:rPr>
              <a:t>Chemical Formula: C</a:t>
            </a:r>
            <a:r>
              <a:rPr lang="en-US" sz="1800" baseline="-25000" dirty="0" smtClean="0">
                <a:solidFill>
                  <a:srgbClr val="000000"/>
                </a:solidFill>
              </a:rPr>
              <a:t>43</a:t>
            </a:r>
            <a:r>
              <a:rPr lang="en-US" sz="1800" dirty="0" smtClean="0">
                <a:solidFill>
                  <a:srgbClr val="000000"/>
                </a:solidFill>
              </a:rPr>
              <a:t>H</a:t>
            </a:r>
            <a:r>
              <a:rPr lang="en-US" sz="1800" baseline="-25000" dirty="0" smtClean="0">
                <a:solidFill>
                  <a:srgbClr val="000000"/>
                </a:solidFill>
              </a:rPr>
              <a:t>67</a:t>
            </a:r>
            <a:r>
              <a:rPr lang="en-US" sz="1800" dirty="0" smtClean="0">
                <a:solidFill>
                  <a:srgbClr val="000000"/>
                </a:solidFill>
              </a:rPr>
              <a:t>N</a:t>
            </a:r>
            <a:r>
              <a:rPr lang="en-US" sz="1800" baseline="-25000" dirty="0" smtClean="0">
                <a:solidFill>
                  <a:srgbClr val="000000"/>
                </a:solidFill>
              </a:rPr>
              <a:t>15</a:t>
            </a:r>
            <a:r>
              <a:rPr lang="en-US" sz="1800" dirty="0" smtClean="0">
                <a:solidFill>
                  <a:srgbClr val="000000"/>
                </a:solidFill>
              </a:rPr>
              <a:t>O</a:t>
            </a:r>
            <a:r>
              <a:rPr lang="en-US" sz="1800" baseline="-25000" dirty="0" smtClean="0">
                <a:solidFill>
                  <a:srgbClr val="000000"/>
                </a:solidFill>
              </a:rPr>
              <a:t>12</a:t>
            </a:r>
            <a:r>
              <a:rPr lang="en-US" sz="1800" dirty="0" smtClean="0">
                <a:solidFill>
                  <a:srgbClr val="000000"/>
                </a:solidFill>
              </a:rPr>
              <a:t>S</a:t>
            </a:r>
            <a:r>
              <a:rPr lang="en-US" sz="1800" baseline="-25000" dirty="0" smtClean="0">
                <a:solidFill>
                  <a:srgbClr val="000000"/>
                </a:solidFill>
              </a:rPr>
              <a:t>2</a:t>
            </a:r>
            <a:endParaRPr lang="en-US" sz="1800" dirty="0" smtClean="0">
              <a:solidFill>
                <a:srgbClr val="000000"/>
              </a:solidFill>
            </a:endParaRPr>
          </a:p>
          <a:p>
            <a:pPr algn="l"/>
            <a:r>
              <a:rPr lang="en-US" sz="1800" dirty="0" smtClean="0">
                <a:solidFill>
                  <a:srgbClr val="000000"/>
                </a:solidFill>
              </a:rPr>
              <a:t>Molecular Weight: 1050.215</a:t>
            </a:r>
          </a:p>
          <a:p>
            <a:pPr algn="l"/>
            <a:endParaRPr lang="en-US" sz="1800" dirty="0" smtClean="0">
              <a:solidFill>
                <a:schemeClr val="tx1"/>
              </a:solidFill>
            </a:endParaRPr>
          </a:p>
          <a:p>
            <a:pPr algn="l"/>
            <a:r>
              <a:rPr lang="en-US" sz="1800" dirty="0" err="1" smtClean="0">
                <a:solidFill>
                  <a:schemeClr val="tx1"/>
                </a:solidFill>
              </a:rPr>
              <a:t>Antidiuretic</a:t>
            </a:r>
            <a:r>
              <a:rPr lang="en-US" sz="1800" dirty="0" smtClean="0">
                <a:solidFill>
                  <a:schemeClr val="tx1"/>
                </a:solidFill>
              </a:rPr>
              <a:t> hormone, also known as vasopressin, is a nine amino acid peptide secreted from the posterior pituitary. </a:t>
            </a:r>
            <a:r>
              <a:rPr lang="en-US" sz="1800" dirty="0" err="1" smtClean="0">
                <a:solidFill>
                  <a:schemeClr val="tx1"/>
                </a:solidFill>
              </a:rPr>
              <a:t>Antidiuretic</a:t>
            </a:r>
            <a:r>
              <a:rPr lang="en-US" sz="1800" dirty="0" smtClean="0">
                <a:solidFill>
                  <a:schemeClr val="tx1"/>
                </a:solidFill>
              </a:rPr>
              <a:t> hormone binds to receptors in the distal or collecting tubules of the kidney and promotes </a:t>
            </a:r>
            <a:r>
              <a:rPr lang="en-US" sz="1800" dirty="0" err="1" smtClean="0">
                <a:solidFill>
                  <a:schemeClr val="tx1"/>
                </a:solidFill>
              </a:rPr>
              <a:t>reabsorbtion</a:t>
            </a:r>
            <a:r>
              <a:rPr lang="en-US" sz="1800" dirty="0" smtClean="0">
                <a:solidFill>
                  <a:schemeClr val="tx1"/>
                </a:solidFill>
              </a:rPr>
              <a:t> of water back into the circulation</a:t>
            </a:r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81000" y="3322638"/>
            <a:ext cx="3200400" cy="4111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Indication/Usage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81000" y="3657600"/>
            <a:ext cx="8229600" cy="457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>
              <a:spcBef>
                <a:spcPct val="20000"/>
              </a:spcBef>
              <a:defRPr/>
            </a:pPr>
            <a:r>
              <a:rPr lang="en-US" sz="1500" dirty="0" smtClean="0"/>
              <a:t>For the treatment of enuresis, </a:t>
            </a:r>
            <a:r>
              <a:rPr lang="en-US" sz="1500" dirty="0" err="1" smtClean="0"/>
              <a:t>polyuria</a:t>
            </a:r>
            <a:r>
              <a:rPr lang="en-US" sz="1500" dirty="0" smtClean="0"/>
              <a:t>, diabetes </a:t>
            </a:r>
            <a:r>
              <a:rPr lang="en-US" sz="1500" dirty="0" err="1" smtClean="0"/>
              <a:t>insipidus</a:t>
            </a:r>
            <a:r>
              <a:rPr lang="en-US" sz="1500" dirty="0" smtClean="0"/>
              <a:t>, </a:t>
            </a:r>
            <a:r>
              <a:rPr lang="en-US" sz="1500" dirty="0" err="1" smtClean="0"/>
              <a:t>polydipsia</a:t>
            </a:r>
            <a:r>
              <a:rPr lang="en-US" sz="1500" dirty="0" smtClean="0"/>
              <a:t> and </a:t>
            </a:r>
            <a:r>
              <a:rPr lang="en-US" sz="1500" dirty="0" err="1" smtClean="0"/>
              <a:t>oesophageal</a:t>
            </a:r>
            <a:r>
              <a:rPr lang="en-US" sz="1500" dirty="0" smtClean="0"/>
              <a:t> </a:t>
            </a:r>
            <a:r>
              <a:rPr lang="en-US" sz="1500" dirty="0" err="1" smtClean="0"/>
              <a:t>varices</a:t>
            </a:r>
            <a:r>
              <a:rPr lang="en-US" sz="1500" dirty="0" smtClean="0"/>
              <a:t> with bleeding</a:t>
            </a:r>
            <a:endParaRPr kumimoji="0" lang="en-US" sz="15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381000" y="4160838"/>
            <a:ext cx="3200400" cy="4111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Pharmacodynamics</a:t>
            </a:r>
            <a:endParaRPr kumimoji="0" lang="en-US" sz="1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381000" y="4495800"/>
            <a:ext cx="8229600" cy="1676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algn="just">
              <a:spcBef>
                <a:spcPct val="20000"/>
              </a:spcBef>
            </a:pPr>
            <a:r>
              <a:rPr lang="en-US" sz="1500" dirty="0" smtClean="0"/>
              <a:t>Vasopressin is an </a:t>
            </a:r>
            <a:r>
              <a:rPr lang="en-US" sz="1500" dirty="0" err="1" smtClean="0"/>
              <a:t>antidiuretic</a:t>
            </a:r>
            <a:r>
              <a:rPr lang="en-US" sz="1500" dirty="0" smtClean="0"/>
              <a:t> hormone indicated for the prevention and treatment of postoperative abdominal distention, in abdominal </a:t>
            </a:r>
            <a:r>
              <a:rPr lang="en-US" sz="1500" dirty="0" err="1" smtClean="0"/>
              <a:t>roentgenography</a:t>
            </a:r>
            <a:r>
              <a:rPr lang="en-US" sz="1500" dirty="0" smtClean="0"/>
              <a:t> to dispel interfering gas shadows, and in diabetes </a:t>
            </a:r>
            <a:r>
              <a:rPr lang="en-US" sz="1500" dirty="0" err="1" smtClean="0"/>
              <a:t>insipidus</a:t>
            </a:r>
            <a:r>
              <a:rPr lang="en-US" sz="1500" dirty="0" smtClean="0"/>
              <a:t>. Vasopressin can cause contraction of smooth muscle of the gastrointestinal tract and of all parts of the vascular bed, especially the capillaries, small arterioles and </a:t>
            </a:r>
            <a:r>
              <a:rPr lang="en-US" sz="1500" dirty="0" err="1" smtClean="0"/>
              <a:t>venules</a:t>
            </a:r>
            <a:r>
              <a:rPr lang="en-US" sz="1500" dirty="0" smtClean="0"/>
              <a:t>. It has less effect on the smooth musculature of the large veins. Vasopressin may also be used to control bleeding in some forms of von </a:t>
            </a:r>
            <a:r>
              <a:rPr lang="en-US" sz="1500" dirty="0" err="1" smtClean="0"/>
              <a:t>Willebrand</a:t>
            </a:r>
            <a:r>
              <a:rPr lang="en-US" sz="1500" dirty="0" smtClean="0"/>
              <a:t> disease and to treat extreme cases of bed wetting in children. It may also play a role in memory formation although the mechanism is unknown.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Content Placeholder 2"/>
          <p:cNvSpPr txBox="1">
            <a:spLocks/>
          </p:cNvSpPr>
          <p:nvPr/>
        </p:nvSpPr>
        <p:spPr>
          <a:xfrm>
            <a:off x="457200" y="3581400"/>
            <a:ext cx="8229600" cy="304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algn="just">
              <a:spcBef>
                <a:spcPct val="20000"/>
              </a:spcBef>
            </a:pPr>
            <a:r>
              <a:rPr lang="en-US" sz="1500" dirty="0" smtClean="0"/>
              <a:t>Anti-diuretic agents</a:t>
            </a:r>
          </a:p>
        </p:txBody>
      </p:sp>
      <p:sp>
        <p:nvSpPr>
          <p:cNvPr id="18" name="Title 1"/>
          <p:cNvSpPr txBox="1">
            <a:spLocks/>
          </p:cNvSpPr>
          <p:nvPr/>
        </p:nvSpPr>
        <p:spPr>
          <a:xfrm>
            <a:off x="457200" y="3276600"/>
            <a:ext cx="3200400" cy="4111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</a:pPr>
            <a:r>
              <a:rPr lang="en-US" b="1" dirty="0" smtClean="0">
                <a:latin typeface="+mj-lt"/>
                <a:ea typeface="+mj-ea"/>
                <a:cs typeface="+mj-cs"/>
              </a:rPr>
              <a:t>Category</a:t>
            </a:r>
            <a:endParaRPr kumimoji="0" lang="en-US" sz="1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1" name="Title 1"/>
          <p:cNvSpPr txBox="1">
            <a:spLocks/>
          </p:cNvSpPr>
          <p:nvPr/>
        </p:nvSpPr>
        <p:spPr>
          <a:xfrm>
            <a:off x="457200" y="2743200"/>
            <a:ext cx="3200400" cy="4111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</a:pPr>
            <a:r>
              <a:rPr lang="en-US" b="1" dirty="0" smtClean="0"/>
              <a:t>Half-life </a:t>
            </a: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457200" y="2209800"/>
            <a:ext cx="2057400" cy="4111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Metabolism</a:t>
            </a:r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457200" y="2514600"/>
            <a:ext cx="8229600" cy="304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algn="just">
              <a:spcBef>
                <a:spcPct val="20000"/>
              </a:spcBef>
            </a:pPr>
            <a:r>
              <a:rPr lang="en-US" sz="1500" dirty="0" smtClean="0"/>
              <a:t>The majority of a dose of vasopressin is metabolized and rapidly destroyed in the liver and kidneys.</a:t>
            </a:r>
          </a:p>
        </p:txBody>
      </p:sp>
      <p:sp>
        <p:nvSpPr>
          <p:cNvPr id="16" name="Title 1"/>
          <p:cNvSpPr txBox="1">
            <a:spLocks/>
          </p:cNvSpPr>
          <p:nvPr/>
        </p:nvSpPr>
        <p:spPr>
          <a:xfrm>
            <a:off x="457200" y="228600"/>
            <a:ext cx="3200400" cy="4111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</a:pPr>
            <a:r>
              <a:rPr lang="en-US" b="1" dirty="0">
                <a:latin typeface="+mj-lt"/>
                <a:ea typeface="+mj-ea"/>
                <a:cs typeface="+mj-cs"/>
              </a:rPr>
              <a:t>Mechanism Of Action</a:t>
            </a:r>
            <a:endParaRPr kumimoji="0" lang="en-US" sz="1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5" name="Content Placeholder 2"/>
          <p:cNvSpPr txBox="1">
            <a:spLocks/>
          </p:cNvSpPr>
          <p:nvPr/>
        </p:nvSpPr>
        <p:spPr>
          <a:xfrm>
            <a:off x="457200" y="563562"/>
            <a:ext cx="8229600" cy="16462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algn="just">
              <a:spcBef>
                <a:spcPct val="20000"/>
              </a:spcBef>
            </a:pPr>
            <a:r>
              <a:rPr lang="en-US" sz="1500" dirty="0" smtClean="0"/>
              <a:t>Vasopressin acts on three different receptors, vasopressin receptor V1a (which initiates vasoconstriction, liver </a:t>
            </a:r>
            <a:r>
              <a:rPr lang="en-US" sz="1500" dirty="0" err="1" smtClean="0"/>
              <a:t>gluconeogenesis</a:t>
            </a:r>
            <a:r>
              <a:rPr lang="en-US" sz="1500" dirty="0" smtClean="0"/>
              <a:t>, platelet aggregation and release of factor VIII), vasopressin receptor V1b (which mediates corticotrophin secretion from the pituitary) and vasopressin receptor V2 which controls free water </a:t>
            </a:r>
            <a:r>
              <a:rPr lang="en-US" sz="1500" dirty="0" err="1" smtClean="0"/>
              <a:t>reabsorption</a:t>
            </a:r>
            <a:r>
              <a:rPr lang="en-US" sz="1500" dirty="0" smtClean="0"/>
              <a:t> in the renal medullar. The binding of vasopressin to the V2 receptor activates </a:t>
            </a:r>
            <a:r>
              <a:rPr lang="en-US" sz="1500" dirty="0" err="1" smtClean="0"/>
              <a:t>adenylate</a:t>
            </a:r>
            <a:r>
              <a:rPr lang="en-US" sz="1500" dirty="0" smtClean="0"/>
              <a:t> </a:t>
            </a:r>
            <a:r>
              <a:rPr lang="en-US" sz="1500" dirty="0" err="1" smtClean="0"/>
              <a:t>cyclase</a:t>
            </a:r>
            <a:r>
              <a:rPr lang="en-US" sz="1500" dirty="0" smtClean="0"/>
              <a:t> which causes the release of </a:t>
            </a:r>
            <a:r>
              <a:rPr lang="en-US" sz="1500" dirty="0" err="1" smtClean="0"/>
              <a:t>aquaporin</a:t>
            </a:r>
            <a:r>
              <a:rPr lang="en-US" sz="1500" dirty="0" smtClean="0"/>
              <a:t> 2 channels into the cells lining the renal medullar duct. This allows water to be reabsorbed down an osmotic gradient so the urine is more concentrated.</a:t>
            </a:r>
          </a:p>
        </p:txBody>
      </p:sp>
      <p:sp>
        <p:nvSpPr>
          <p:cNvPr id="26" name="Content Placeholder 2"/>
          <p:cNvSpPr txBox="1">
            <a:spLocks/>
          </p:cNvSpPr>
          <p:nvPr/>
        </p:nvSpPr>
        <p:spPr>
          <a:xfrm>
            <a:off x="457200" y="3048000"/>
            <a:ext cx="8229600" cy="304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algn="just">
              <a:spcBef>
                <a:spcPct val="20000"/>
              </a:spcBef>
            </a:pPr>
            <a:r>
              <a:rPr lang="en-US" sz="1500" dirty="0" smtClean="0"/>
              <a:t>10-20 minutes</a:t>
            </a:r>
          </a:p>
        </p:txBody>
      </p:sp>
      <p:sp>
        <p:nvSpPr>
          <p:cNvPr id="27" name="Title 1"/>
          <p:cNvSpPr txBox="1">
            <a:spLocks/>
          </p:cNvSpPr>
          <p:nvPr/>
        </p:nvSpPr>
        <p:spPr>
          <a:xfrm>
            <a:off x="457200" y="3779838"/>
            <a:ext cx="3200400" cy="4111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</a:pPr>
            <a:r>
              <a:rPr lang="en-US" b="1" dirty="0" smtClean="0">
                <a:latin typeface="+mj-lt"/>
                <a:ea typeface="+mj-ea"/>
                <a:cs typeface="+mj-cs"/>
              </a:rPr>
              <a:t>Affected Organisms</a:t>
            </a:r>
            <a:endParaRPr kumimoji="0" lang="en-US" sz="1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0" name="Content Placeholder 2"/>
          <p:cNvSpPr txBox="1">
            <a:spLocks/>
          </p:cNvSpPr>
          <p:nvPr/>
        </p:nvSpPr>
        <p:spPr>
          <a:xfrm>
            <a:off x="457200" y="4114800"/>
            <a:ext cx="8229600" cy="2746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algn="just">
              <a:spcBef>
                <a:spcPct val="20000"/>
              </a:spcBef>
            </a:pPr>
            <a:r>
              <a:rPr lang="en-US" sz="1500" dirty="0" smtClean="0"/>
              <a:t>Human and other Mammals</a:t>
            </a:r>
          </a:p>
        </p:txBody>
      </p:sp>
      <p:sp>
        <p:nvSpPr>
          <p:cNvPr id="31" name="Title 1"/>
          <p:cNvSpPr txBox="1">
            <a:spLocks/>
          </p:cNvSpPr>
          <p:nvPr/>
        </p:nvSpPr>
        <p:spPr>
          <a:xfrm>
            <a:off x="457200" y="4343400"/>
            <a:ext cx="3200400" cy="4111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</a:pPr>
            <a:r>
              <a:rPr lang="en-US" b="1" dirty="0" smtClean="0">
                <a:latin typeface="+mj-lt"/>
                <a:ea typeface="+mj-ea"/>
                <a:cs typeface="+mj-cs"/>
              </a:rPr>
              <a:t>Sequence</a:t>
            </a:r>
            <a:endParaRPr kumimoji="0" lang="en-US" sz="1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2" name="Content Placeholder 2"/>
          <p:cNvSpPr txBox="1">
            <a:spLocks/>
          </p:cNvSpPr>
          <p:nvPr/>
        </p:nvSpPr>
        <p:spPr>
          <a:xfrm>
            <a:off x="457200" y="4648200"/>
            <a:ext cx="8229600" cy="304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algn="just">
              <a:spcBef>
                <a:spcPct val="20000"/>
              </a:spcBef>
            </a:pPr>
            <a:r>
              <a:rPr lang="en-US" sz="1500" dirty="0" smtClean="0"/>
              <a:t>CYFQNCPRG</a:t>
            </a:r>
          </a:p>
        </p:txBody>
      </p:sp>
      <p:sp>
        <p:nvSpPr>
          <p:cNvPr id="19" name="Title 1"/>
          <p:cNvSpPr txBox="1">
            <a:spLocks/>
          </p:cNvSpPr>
          <p:nvPr/>
        </p:nvSpPr>
        <p:spPr>
          <a:xfrm>
            <a:off x="457200" y="4922838"/>
            <a:ext cx="3200400" cy="4111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</a:pPr>
            <a:r>
              <a:rPr lang="en-US" b="1" dirty="0" smtClean="0">
                <a:latin typeface="+mj-lt"/>
                <a:ea typeface="+mj-ea"/>
                <a:cs typeface="+mj-cs"/>
              </a:rPr>
              <a:t>Experimental Properties</a:t>
            </a:r>
            <a:endParaRPr kumimoji="0" lang="en-US" sz="1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57200" y="5237202"/>
            <a:ext cx="525780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en-US" sz="1500" dirty="0" smtClean="0"/>
              <a:t>Soluble</a:t>
            </a:r>
          </a:p>
          <a:p>
            <a:pPr lvl="0">
              <a:spcBef>
                <a:spcPct val="0"/>
              </a:spcBef>
            </a:pPr>
            <a:r>
              <a:rPr lang="en-US" sz="1500" dirty="0" err="1" smtClean="0"/>
              <a:t>Hydrophobicity</a:t>
            </a:r>
            <a:r>
              <a:rPr lang="en-US" sz="1500" dirty="0" smtClean="0"/>
              <a:t>: 4.9</a:t>
            </a:r>
          </a:p>
        </p:txBody>
      </p:sp>
      <p:sp>
        <p:nvSpPr>
          <p:cNvPr id="22" name="Content Placeholder 2"/>
          <p:cNvSpPr txBox="1">
            <a:spLocks/>
          </p:cNvSpPr>
          <p:nvPr/>
        </p:nvSpPr>
        <p:spPr>
          <a:xfrm>
            <a:off x="457200" y="6096000"/>
            <a:ext cx="8229600" cy="304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algn="just">
              <a:spcBef>
                <a:spcPct val="20000"/>
              </a:spcBef>
            </a:pPr>
            <a:r>
              <a:rPr lang="pt-BR" sz="1500" dirty="0" smtClean="0"/>
              <a:t>Vasopressin V2 receptor,Vasopressin V1a receptor,Vasopressin V1b receptor</a:t>
            </a:r>
            <a:endParaRPr lang="en-US" sz="1500" dirty="0" smtClean="0"/>
          </a:p>
        </p:txBody>
      </p:sp>
      <p:sp>
        <p:nvSpPr>
          <p:cNvPr id="23" name="Title 1"/>
          <p:cNvSpPr txBox="1">
            <a:spLocks/>
          </p:cNvSpPr>
          <p:nvPr/>
        </p:nvSpPr>
        <p:spPr>
          <a:xfrm>
            <a:off x="457200" y="5715000"/>
            <a:ext cx="3200400" cy="4111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</a:pPr>
            <a:r>
              <a:rPr lang="en-US" b="1" dirty="0" smtClean="0">
                <a:latin typeface="+mj-lt"/>
                <a:ea typeface="+mj-ea"/>
                <a:cs typeface="+mj-cs"/>
              </a:rPr>
              <a:t>Targets</a:t>
            </a:r>
            <a:endParaRPr kumimoji="0" lang="en-US" sz="1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304800" y="98316"/>
            <a:ext cx="3200400" cy="4111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</a:pPr>
            <a:r>
              <a:rPr lang="en-US" b="1" dirty="0" smtClean="0">
                <a:latin typeface="+mj-lt"/>
                <a:ea typeface="+mj-ea"/>
                <a:cs typeface="+mj-cs"/>
              </a:rPr>
              <a:t>General References</a:t>
            </a:r>
            <a:endParaRPr kumimoji="0" lang="en-US" sz="1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04800" y="403116"/>
            <a:ext cx="82296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5888" lvl="0" indent="-115888" algn="just">
              <a:spcBef>
                <a:spcPct val="0"/>
              </a:spcBef>
              <a:buFont typeface="Arial" pitchFamily="34" charset="0"/>
              <a:buChar char="•"/>
            </a:pPr>
            <a:r>
              <a:rPr lang="en-US" sz="1500" dirty="0" err="1" smtClean="0"/>
              <a:t>Bielsky</a:t>
            </a:r>
            <a:r>
              <a:rPr lang="en-US" sz="1500" dirty="0" smtClean="0"/>
              <a:t> IF, </a:t>
            </a:r>
            <a:r>
              <a:rPr lang="en-US" sz="1500" dirty="0" err="1" smtClean="0"/>
              <a:t>Hu</a:t>
            </a:r>
            <a:r>
              <a:rPr lang="en-US" sz="1500" dirty="0" smtClean="0"/>
              <a:t> SB, </a:t>
            </a:r>
            <a:r>
              <a:rPr lang="en-US" sz="1500" dirty="0" err="1" smtClean="0"/>
              <a:t>Szegda</a:t>
            </a:r>
            <a:r>
              <a:rPr lang="en-US" sz="1500" dirty="0" smtClean="0"/>
              <a:t> KL, </a:t>
            </a:r>
            <a:r>
              <a:rPr lang="en-US" sz="1500" dirty="0" err="1" smtClean="0"/>
              <a:t>Westphal</a:t>
            </a:r>
            <a:r>
              <a:rPr lang="en-US" sz="1500" dirty="0" smtClean="0"/>
              <a:t> H, Young LJ: Profound impairment in social recognition and reduction in anxiety-like behavior in vasopressin V1a receptor knockout mice. </a:t>
            </a:r>
            <a:r>
              <a:rPr lang="en-US" sz="1500" dirty="0" err="1" smtClean="0"/>
              <a:t>Neuropsychopharmacology</a:t>
            </a:r>
            <a:r>
              <a:rPr lang="en-US" sz="1500" dirty="0" smtClean="0"/>
              <a:t>. 2004 Mar;29(3):483-93. "</a:t>
            </a:r>
            <a:r>
              <a:rPr lang="en-US" sz="1500" dirty="0" err="1" smtClean="0"/>
              <a:t>Pubmed</a:t>
            </a:r>
            <a:r>
              <a:rPr lang="en-US" sz="1500" dirty="0" smtClean="0"/>
              <a:t>":http://www.ncbi.nlm.nih.gov/pubmed/14647484# </a:t>
            </a:r>
            <a:r>
              <a:rPr lang="en-US" sz="1500" dirty="0" err="1" smtClean="0"/>
              <a:t>Wersinger</a:t>
            </a:r>
            <a:r>
              <a:rPr lang="en-US" sz="1500" dirty="0" smtClean="0"/>
              <a:t> SR, Caldwell HK, Martinez L, </a:t>
            </a:r>
          </a:p>
          <a:p>
            <a:pPr marL="115888" lvl="0" indent="-115888" algn="just">
              <a:spcBef>
                <a:spcPct val="0"/>
              </a:spcBef>
              <a:buFont typeface="Arial" pitchFamily="34" charset="0"/>
              <a:buChar char="•"/>
            </a:pPr>
            <a:r>
              <a:rPr lang="en-US" sz="1500" dirty="0" smtClean="0"/>
              <a:t>Gold P, </a:t>
            </a:r>
            <a:r>
              <a:rPr lang="en-US" sz="1500" dirty="0" err="1" smtClean="0"/>
              <a:t>Hu</a:t>
            </a:r>
            <a:r>
              <a:rPr lang="en-US" sz="1500" dirty="0" smtClean="0"/>
              <a:t> SB, Young WS 3rd: Vasopressin 1a receptor knockout mice have a subtle olfactory deficit but normal aggression. Genes Brain </a:t>
            </a:r>
            <a:r>
              <a:rPr lang="en-US" sz="1500" dirty="0" err="1" smtClean="0"/>
              <a:t>Behav</a:t>
            </a:r>
            <a:r>
              <a:rPr lang="en-US" sz="1500" dirty="0" smtClean="0"/>
              <a:t>. 2007 Aug;6(6):540-51. </a:t>
            </a:r>
            <a:r>
              <a:rPr lang="en-US" sz="1500" dirty="0" err="1" smtClean="0"/>
              <a:t>Epub</a:t>
            </a:r>
            <a:r>
              <a:rPr lang="en-US" sz="1500" dirty="0" smtClean="0"/>
              <a:t> 2006 Nov 3. "</a:t>
            </a:r>
            <a:r>
              <a:rPr lang="en-US" sz="1500" dirty="0" err="1" smtClean="0"/>
              <a:t>Pubmed</a:t>
            </a:r>
            <a:r>
              <a:rPr lang="en-US" sz="1500" dirty="0" smtClean="0"/>
              <a:t>":http://www.ncbi.nlm.nih.gov/pubmed/17083331 </a:t>
            </a:r>
          </a:p>
          <a:p>
            <a:pPr marL="115888" lvl="0" indent="-115888" algn="just">
              <a:spcBef>
                <a:spcPct val="0"/>
              </a:spcBef>
              <a:buFont typeface="Arial" pitchFamily="34" charset="0"/>
              <a:buChar char="•"/>
            </a:pPr>
            <a:r>
              <a:rPr lang="en-US" sz="1500" dirty="0" err="1" smtClean="0"/>
              <a:t>Lolait</a:t>
            </a:r>
            <a:r>
              <a:rPr lang="en-US" sz="1500" dirty="0" smtClean="0"/>
              <a:t> SJ, Stewart LQ, Jessop DS, Young WS 3rd, O'Carroll AM: The hypothalamic-pituitary-adrenal axis response to stress in mice lacking functional vasopressin V1b receptors. Endocrinology. 2007 Feb;148(2):849-56. </a:t>
            </a:r>
            <a:r>
              <a:rPr lang="en-US" sz="1500" dirty="0" err="1" smtClean="0"/>
              <a:t>Epub</a:t>
            </a:r>
            <a:r>
              <a:rPr lang="en-US" sz="1500" dirty="0" smtClean="0"/>
              <a:t> 2006 Nov 22. "</a:t>
            </a:r>
            <a:r>
              <a:rPr lang="en-US" sz="1500" dirty="0" err="1" smtClean="0"/>
              <a:t>Pubmed</a:t>
            </a:r>
            <a:r>
              <a:rPr lang="en-US" sz="1500" dirty="0" smtClean="0"/>
              <a:t>":http://www.ncbi.nlm.nih.gov/pubmed/17122081</a:t>
            </a:r>
          </a:p>
          <a:p>
            <a:pPr marL="115888" lvl="0" indent="-115888" algn="just">
              <a:spcBef>
                <a:spcPct val="0"/>
              </a:spcBef>
              <a:buFont typeface="Arial" pitchFamily="34" charset="0"/>
              <a:buChar char="•"/>
            </a:pPr>
            <a:r>
              <a:rPr lang="en-US" sz="1500" dirty="0" smtClean="0"/>
              <a:t> </a:t>
            </a:r>
            <a:r>
              <a:rPr lang="en-US" sz="1500" dirty="0" err="1" smtClean="0"/>
              <a:t>Wersinger</a:t>
            </a:r>
            <a:r>
              <a:rPr lang="en-US" sz="1500" dirty="0" smtClean="0"/>
              <a:t> SR, </a:t>
            </a:r>
            <a:r>
              <a:rPr lang="en-US" sz="1500" dirty="0" err="1" smtClean="0"/>
              <a:t>Kelliher</a:t>
            </a:r>
            <a:r>
              <a:rPr lang="en-US" sz="1500" dirty="0" smtClean="0"/>
              <a:t> KR, </a:t>
            </a:r>
            <a:r>
              <a:rPr lang="en-US" sz="1500" dirty="0" err="1" smtClean="0"/>
              <a:t>Zufall</a:t>
            </a:r>
            <a:r>
              <a:rPr lang="en-US" sz="1500" dirty="0" smtClean="0"/>
              <a:t> F, </a:t>
            </a:r>
            <a:r>
              <a:rPr lang="en-US" sz="1500" dirty="0" err="1" smtClean="0"/>
              <a:t>Lolait</a:t>
            </a:r>
            <a:r>
              <a:rPr lang="en-US" sz="1500" dirty="0" smtClean="0"/>
              <a:t> SJ, O'Carroll AM, Young WS 3rd: Social motivation is reduced in vasopressin 1b receptor null mice despite normal performance in an olfactory discrimination task. </a:t>
            </a:r>
            <a:r>
              <a:rPr lang="en-US" sz="1500" dirty="0" err="1" smtClean="0"/>
              <a:t>Horm</a:t>
            </a:r>
            <a:r>
              <a:rPr lang="en-US" sz="1500" dirty="0" smtClean="0"/>
              <a:t> </a:t>
            </a:r>
            <a:r>
              <a:rPr lang="en-US" sz="1500" dirty="0" err="1" smtClean="0"/>
              <a:t>Behav</a:t>
            </a:r>
            <a:r>
              <a:rPr lang="en-US" sz="1500" dirty="0" smtClean="0"/>
              <a:t>. 2004 Dec;46(5):638-45. "</a:t>
            </a:r>
            <a:r>
              <a:rPr lang="en-US" sz="1500" dirty="0" err="1" smtClean="0"/>
              <a:t>Pubmed</a:t>
            </a:r>
            <a:r>
              <a:rPr lang="en-US" sz="1500" dirty="0" smtClean="0"/>
              <a:t>":http://www.ncbi.nlm.nih.gov/pubmed/15555506</a:t>
            </a:r>
          </a:p>
          <a:p>
            <a:pPr marL="115888" lvl="0" indent="-115888" algn="just">
              <a:spcBef>
                <a:spcPct val="0"/>
              </a:spcBef>
              <a:buFont typeface="Arial" pitchFamily="34" charset="0"/>
              <a:buChar char="•"/>
            </a:pPr>
            <a:r>
              <a:rPr lang="en-US" sz="1500" dirty="0" smtClean="0"/>
              <a:t> </a:t>
            </a:r>
            <a:r>
              <a:rPr lang="en-US" sz="1500" dirty="0" err="1" smtClean="0"/>
              <a:t>Kanwar</a:t>
            </a:r>
            <a:r>
              <a:rPr lang="en-US" sz="1500" dirty="0" smtClean="0"/>
              <a:t> S, Woodman RC, </a:t>
            </a:r>
            <a:r>
              <a:rPr lang="en-US" sz="1500" dirty="0" err="1" smtClean="0"/>
              <a:t>Poon</a:t>
            </a:r>
            <a:r>
              <a:rPr lang="en-US" sz="1500" dirty="0" smtClean="0"/>
              <a:t> MC, </a:t>
            </a:r>
            <a:r>
              <a:rPr lang="en-US" sz="1500" dirty="0" err="1" smtClean="0"/>
              <a:t>Murohara</a:t>
            </a:r>
            <a:r>
              <a:rPr lang="en-US" sz="1500" dirty="0" smtClean="0"/>
              <a:t> T, </a:t>
            </a:r>
            <a:r>
              <a:rPr lang="en-US" sz="1500" dirty="0" err="1" smtClean="0"/>
              <a:t>Lefer</a:t>
            </a:r>
            <a:r>
              <a:rPr lang="en-US" sz="1500" dirty="0" smtClean="0"/>
              <a:t> AM, </a:t>
            </a:r>
            <a:r>
              <a:rPr lang="en-US" sz="1500" dirty="0" err="1" smtClean="0"/>
              <a:t>Davenpeck</a:t>
            </a:r>
            <a:r>
              <a:rPr lang="en-US" sz="1500" dirty="0" smtClean="0"/>
              <a:t> KL, </a:t>
            </a:r>
            <a:r>
              <a:rPr lang="en-US" sz="1500" dirty="0" err="1" smtClean="0"/>
              <a:t>Kubes</a:t>
            </a:r>
            <a:r>
              <a:rPr lang="en-US" sz="1500" dirty="0" smtClean="0"/>
              <a:t> P: </a:t>
            </a:r>
            <a:r>
              <a:rPr lang="en-US" sz="1500" dirty="0" err="1" smtClean="0"/>
              <a:t>Desmopressin</a:t>
            </a:r>
            <a:r>
              <a:rPr lang="en-US" sz="1500" dirty="0" smtClean="0"/>
              <a:t> induces endothelial P-</a:t>
            </a:r>
            <a:r>
              <a:rPr lang="en-US" sz="1500" dirty="0" err="1" smtClean="0"/>
              <a:t>selectin</a:t>
            </a:r>
            <a:r>
              <a:rPr lang="en-US" sz="1500" dirty="0" smtClean="0"/>
              <a:t> expression and leukocyte rolling in </a:t>
            </a:r>
            <a:r>
              <a:rPr lang="en-US" sz="1500" dirty="0" err="1" smtClean="0"/>
              <a:t>postcapillary</a:t>
            </a:r>
            <a:r>
              <a:rPr lang="en-US" sz="1500" dirty="0" smtClean="0"/>
              <a:t> </a:t>
            </a:r>
            <a:r>
              <a:rPr lang="en-US" sz="1500" dirty="0" err="1" smtClean="0"/>
              <a:t>venules</a:t>
            </a:r>
            <a:r>
              <a:rPr lang="en-US" sz="1500" dirty="0" smtClean="0"/>
              <a:t>. Blood. 1995 Oct 1;86(7):2760-6. "</a:t>
            </a:r>
            <a:r>
              <a:rPr lang="en-US" sz="1500" dirty="0" err="1" smtClean="0"/>
              <a:t>Pubmed</a:t>
            </a:r>
            <a:r>
              <a:rPr lang="en-US" sz="1500" dirty="0" smtClean="0"/>
              <a:t>":http://www.ncbi.nlm.nih.gov/pubmed/7545469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304800" y="4114800"/>
            <a:ext cx="3200400" cy="4111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Brands</a:t>
            </a:r>
            <a:r>
              <a:rPr kumimoji="0" lang="en-US" sz="18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endParaRPr kumimoji="0" lang="en-US" sz="1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304800" y="4449762"/>
            <a:ext cx="8229600" cy="304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algn="just">
              <a:spcBef>
                <a:spcPct val="20000"/>
              </a:spcBef>
            </a:pPr>
            <a:r>
              <a:rPr lang="en-US" sz="1500" dirty="0" err="1" smtClean="0"/>
              <a:t>Pitressin</a:t>
            </a:r>
            <a:r>
              <a:rPr lang="en-US" sz="1500" dirty="0" smtClean="0"/>
              <a:t> - JHP Pharmaceuticals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600" y="152400"/>
            <a:ext cx="10012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err="1" smtClean="0"/>
              <a:t>Pitressin</a:t>
            </a:r>
            <a:endParaRPr lang="en-US" b="1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28600" y="457200"/>
            <a:ext cx="8229600" cy="1219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algn="just">
              <a:spcBef>
                <a:spcPct val="20000"/>
              </a:spcBef>
            </a:pPr>
            <a:r>
              <a:rPr lang="en-US" sz="1500" dirty="0" err="1" smtClean="0"/>
              <a:t>Pitressin</a:t>
            </a:r>
            <a:r>
              <a:rPr lang="en-US" sz="1500" dirty="0" smtClean="0"/>
              <a:t> Injection, USP is a sterile, aqueous solution of synthetic vasopressin (8-L-arginine vasopressin) of the posterior pituitary gland for intramuscular or subcutaneous use. It is substantially free from the </a:t>
            </a:r>
            <a:r>
              <a:rPr lang="en-US" sz="1500" dirty="0" err="1" smtClean="0"/>
              <a:t>oxytocic</a:t>
            </a:r>
            <a:r>
              <a:rPr lang="en-US" sz="1500" dirty="0" smtClean="0"/>
              <a:t> principle and is standardized to contain 20 </a:t>
            </a:r>
            <a:r>
              <a:rPr lang="en-US" sz="1500" dirty="0" err="1" smtClean="0"/>
              <a:t>pressor</a:t>
            </a:r>
            <a:r>
              <a:rPr lang="en-US" sz="1500" dirty="0" smtClean="0"/>
              <a:t> units/</a:t>
            </a:r>
            <a:r>
              <a:rPr lang="en-US" sz="1500" dirty="0" err="1" smtClean="0"/>
              <a:t>mL.</a:t>
            </a:r>
            <a:r>
              <a:rPr lang="en-US" sz="1500" dirty="0" smtClean="0"/>
              <a:t> Vasopressin Injection, USP is a sterile, aqueous solution of synthetic vasopressin (8-L-arginine vasopressin) of the posterior pituitary gland administered through subcutaneous and intramuscular route 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28600" y="1600200"/>
            <a:ext cx="3200400" cy="4111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</a:pP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Formulation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228600" y="1905000"/>
            <a:ext cx="8229600" cy="71596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algn="just">
              <a:spcBef>
                <a:spcPct val="20000"/>
              </a:spcBef>
            </a:pPr>
            <a:r>
              <a:rPr lang="en-US" sz="1500" dirty="0" smtClean="0"/>
              <a:t>Vasopressin 20 units, Sodium Chloride 9 mg, </a:t>
            </a:r>
            <a:r>
              <a:rPr lang="en-US" sz="1500" dirty="0" err="1" smtClean="0"/>
              <a:t>Chlorobutanol</a:t>
            </a:r>
            <a:r>
              <a:rPr lang="en-US" sz="1500" dirty="0" smtClean="0"/>
              <a:t> 0.5% (as a preservative), Water for Injection </a:t>
            </a:r>
            <a:r>
              <a:rPr lang="en-US" sz="1500" dirty="0" err="1" smtClean="0"/>
              <a:t>q.s</a:t>
            </a:r>
            <a:r>
              <a:rPr lang="en-US" sz="1500" dirty="0" smtClean="0"/>
              <a:t>. pH (range 2.5 - 4.5) adjusted with Acetic Acid.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228600" y="2408238"/>
            <a:ext cx="3200400" cy="4111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</a:pP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Used/Prescribed</a:t>
            </a:r>
            <a:r>
              <a:rPr kumimoji="0" lang="en-US" sz="16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for</a:t>
            </a:r>
            <a:endParaRPr kumimoji="0" lang="en-US" sz="1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228600" y="2743200"/>
            <a:ext cx="8229600" cy="533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algn="just">
              <a:spcBef>
                <a:spcPct val="20000"/>
              </a:spcBef>
            </a:pPr>
            <a:r>
              <a:rPr lang="en-US" sz="1500" dirty="0" smtClean="0"/>
              <a:t>Vasopressin is indicated for prevention and treatment of postoperative abdominal distention, in abdominal </a:t>
            </a:r>
            <a:r>
              <a:rPr lang="en-US" sz="1500" dirty="0" err="1" smtClean="0"/>
              <a:t>roentgenography</a:t>
            </a:r>
            <a:r>
              <a:rPr lang="en-US" sz="1500" dirty="0" smtClean="0"/>
              <a:t> to dispel interfering gas shadows, and in diabetes </a:t>
            </a:r>
            <a:r>
              <a:rPr lang="en-US" sz="1500" dirty="0" err="1" smtClean="0"/>
              <a:t>insipidus</a:t>
            </a:r>
            <a:r>
              <a:rPr lang="en-US" sz="1500" dirty="0" smtClean="0"/>
              <a:t>.</a:t>
            </a: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228600" y="3170238"/>
            <a:ext cx="3200400" cy="4111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</a:pP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Dosage</a:t>
            </a: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228600" y="3505200"/>
            <a:ext cx="8229600" cy="533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algn="just">
              <a:spcBef>
                <a:spcPct val="20000"/>
              </a:spcBef>
            </a:pPr>
            <a:r>
              <a:rPr lang="en-US" sz="1500" dirty="0" smtClean="0"/>
              <a:t>For Abdominal Distention, Abdominal </a:t>
            </a:r>
            <a:r>
              <a:rPr lang="en-US" sz="1500" dirty="0" err="1" smtClean="0"/>
              <a:t>Roentgenography</a:t>
            </a:r>
            <a:r>
              <a:rPr lang="en-US" sz="1500" dirty="0" smtClean="0"/>
              <a:t>, Diabetes </a:t>
            </a:r>
            <a:r>
              <a:rPr lang="en-US" sz="1500" dirty="0" err="1" smtClean="0"/>
              <a:t>Insipidus</a:t>
            </a:r>
            <a:r>
              <a:rPr lang="en-US" sz="1500" dirty="0" smtClean="0"/>
              <a:t>: Ten units of </a:t>
            </a:r>
            <a:r>
              <a:rPr lang="en-US" sz="1500" dirty="0" err="1" smtClean="0"/>
              <a:t>vassopressin</a:t>
            </a:r>
            <a:r>
              <a:rPr lang="en-US" sz="1500" dirty="0" smtClean="0"/>
              <a:t> (0.5mL) will usually elicit full physiologic response in adult patients.</a:t>
            </a:r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228600" y="3962400"/>
            <a:ext cx="3200400" cy="4111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</a:pP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Contraindications</a:t>
            </a:r>
          </a:p>
        </p:txBody>
      </p:sp>
      <p:sp>
        <p:nvSpPr>
          <p:cNvPr id="15" name="Content Placeholder 2"/>
          <p:cNvSpPr txBox="1">
            <a:spLocks/>
          </p:cNvSpPr>
          <p:nvPr/>
        </p:nvSpPr>
        <p:spPr>
          <a:xfrm>
            <a:off x="228600" y="4267200"/>
            <a:ext cx="8229600" cy="304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algn="just">
              <a:spcBef>
                <a:spcPct val="20000"/>
              </a:spcBef>
            </a:pPr>
            <a:r>
              <a:rPr lang="en-US" sz="1500" dirty="0" smtClean="0"/>
              <a:t>Anaphylaxis or hypersensitivity to the drug or its components.</a:t>
            </a:r>
          </a:p>
        </p:txBody>
      </p:sp>
      <p:sp>
        <p:nvSpPr>
          <p:cNvPr id="16" name="Title 1"/>
          <p:cNvSpPr txBox="1">
            <a:spLocks/>
          </p:cNvSpPr>
          <p:nvPr/>
        </p:nvSpPr>
        <p:spPr>
          <a:xfrm>
            <a:off x="228600" y="4495800"/>
            <a:ext cx="3200400" cy="4111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</a:pP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Side-effects</a:t>
            </a: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228600" y="4800600"/>
            <a:ext cx="8229600" cy="762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algn="just">
              <a:spcBef>
                <a:spcPct val="20000"/>
              </a:spcBef>
            </a:pPr>
            <a:r>
              <a:rPr lang="en-US" sz="1500" dirty="0" err="1" smtClean="0"/>
              <a:t>anaphylaxia</a:t>
            </a:r>
            <a:r>
              <a:rPr lang="en-US" sz="1500" dirty="0" smtClean="0"/>
              <a:t> (cardiac arrest), </a:t>
            </a:r>
            <a:r>
              <a:rPr lang="en-US" sz="1500" dirty="0" err="1" smtClean="0"/>
              <a:t>circumoral</a:t>
            </a:r>
            <a:r>
              <a:rPr lang="en-US" sz="1500" dirty="0" smtClean="0"/>
              <a:t> pallor, arrhythmias, decreased cardiac output, angina, myocardial ischemia, peripheral </a:t>
            </a:r>
            <a:r>
              <a:rPr lang="en-US" sz="1500" dirty="0" err="1" smtClean="0"/>
              <a:t>vasoconstruction</a:t>
            </a:r>
            <a:r>
              <a:rPr lang="en-US" sz="1500" dirty="0" smtClean="0"/>
              <a:t> and gangrene, nausea, vomiting, tremor, vertigo, bronchial constriction</a:t>
            </a:r>
          </a:p>
        </p:txBody>
      </p:sp>
      <p:sp>
        <p:nvSpPr>
          <p:cNvPr id="20" name="Rectangle 19"/>
          <p:cNvSpPr/>
          <p:nvPr/>
        </p:nvSpPr>
        <p:spPr>
          <a:xfrm>
            <a:off x="228600" y="5486400"/>
            <a:ext cx="19050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 smtClean="0"/>
              <a:t>Drug Interactions</a:t>
            </a:r>
            <a:endParaRPr lang="en-US" sz="1600" b="1" dirty="0"/>
          </a:p>
        </p:txBody>
      </p:sp>
      <p:sp>
        <p:nvSpPr>
          <p:cNvPr id="21" name="Content Placeholder 2"/>
          <p:cNvSpPr txBox="1">
            <a:spLocks/>
          </p:cNvSpPr>
          <p:nvPr/>
        </p:nvSpPr>
        <p:spPr>
          <a:xfrm>
            <a:off x="228600" y="5791200"/>
            <a:ext cx="8229600" cy="762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algn="just">
              <a:spcBef>
                <a:spcPct val="20000"/>
              </a:spcBef>
            </a:pPr>
            <a:r>
              <a:rPr lang="en-US" sz="1600" dirty="0" smtClean="0"/>
              <a:t>potentiate the </a:t>
            </a:r>
            <a:r>
              <a:rPr lang="en-US" sz="1600" dirty="0" err="1" smtClean="0"/>
              <a:t>antidiuretic</a:t>
            </a:r>
            <a:r>
              <a:rPr lang="en-US" sz="1600" dirty="0" smtClean="0"/>
              <a:t> effect: </a:t>
            </a:r>
            <a:r>
              <a:rPr lang="en-US" sz="1600" dirty="0" err="1" smtClean="0"/>
              <a:t>carbamazepine</a:t>
            </a:r>
            <a:r>
              <a:rPr lang="en-US" sz="1600" dirty="0" smtClean="0"/>
              <a:t>; </a:t>
            </a:r>
            <a:r>
              <a:rPr lang="en-US" sz="1600" dirty="0" err="1" smtClean="0"/>
              <a:t>chlorpropamide</a:t>
            </a:r>
            <a:r>
              <a:rPr lang="en-US" sz="1600" dirty="0" smtClean="0"/>
              <a:t>; </a:t>
            </a:r>
            <a:r>
              <a:rPr lang="en-US" sz="1600" dirty="0" err="1" smtClean="0"/>
              <a:t>clofibrate</a:t>
            </a:r>
            <a:r>
              <a:rPr lang="en-US" sz="1600" dirty="0" smtClean="0"/>
              <a:t>; urea; </a:t>
            </a:r>
            <a:r>
              <a:rPr lang="en-US" sz="1600" dirty="0" err="1" smtClean="0"/>
              <a:t>fludrocortisone</a:t>
            </a:r>
            <a:r>
              <a:rPr lang="en-US" sz="1600" dirty="0" smtClean="0"/>
              <a:t>; </a:t>
            </a:r>
            <a:r>
              <a:rPr lang="en-US" sz="1600" dirty="0" err="1" smtClean="0"/>
              <a:t>tricyclic</a:t>
            </a:r>
            <a:r>
              <a:rPr lang="en-US" sz="1600" dirty="0" smtClean="0"/>
              <a:t> antidepressants, decrease the </a:t>
            </a:r>
            <a:r>
              <a:rPr lang="en-US" sz="1600" dirty="0" err="1" smtClean="0"/>
              <a:t>antidiuretic</a:t>
            </a:r>
            <a:r>
              <a:rPr lang="en-US" sz="1600" dirty="0" smtClean="0"/>
              <a:t> effect: </a:t>
            </a:r>
            <a:r>
              <a:rPr lang="en-US" sz="1600" dirty="0" err="1" smtClean="0"/>
              <a:t>demeclocyline</a:t>
            </a:r>
            <a:r>
              <a:rPr lang="en-US" sz="1600" dirty="0" smtClean="0"/>
              <a:t>; </a:t>
            </a:r>
            <a:r>
              <a:rPr lang="en-US" sz="1600" dirty="0" err="1" smtClean="0"/>
              <a:t>norepinephrine</a:t>
            </a:r>
            <a:r>
              <a:rPr lang="en-US" sz="1600" dirty="0" smtClean="0"/>
              <a:t>; lithium; heparin, alcohol.</a:t>
            </a:r>
            <a:endParaRPr lang="en-US" sz="1500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le 1"/>
          <p:cNvSpPr txBox="1">
            <a:spLocks/>
          </p:cNvSpPr>
          <p:nvPr/>
        </p:nvSpPr>
        <p:spPr>
          <a:xfrm>
            <a:off x="228600" y="228600"/>
            <a:ext cx="3200400" cy="4111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</a:pP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References</a:t>
            </a:r>
          </a:p>
        </p:txBody>
      </p:sp>
      <p:sp>
        <p:nvSpPr>
          <p:cNvPr id="19" name="Content Placeholder 2"/>
          <p:cNvSpPr txBox="1">
            <a:spLocks/>
          </p:cNvSpPr>
          <p:nvPr/>
        </p:nvSpPr>
        <p:spPr>
          <a:xfrm>
            <a:off x="228600" y="5334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indent="-342900" algn="just">
              <a:spcBef>
                <a:spcPct val="20000"/>
              </a:spcBef>
              <a:buAutoNum type="arabicPeriod"/>
            </a:pPr>
            <a:r>
              <a:rPr lang="en-US" sz="1600" dirty="0" smtClean="0"/>
              <a:t>http://www.rxlist.com/pitressin-drug.htm</a:t>
            </a:r>
          </a:p>
          <a:p>
            <a:pPr marL="342900" indent="-342900" algn="just">
              <a:spcBef>
                <a:spcPct val="20000"/>
              </a:spcBef>
              <a:buAutoNum type="arabicPeriod"/>
            </a:pPr>
            <a:r>
              <a:rPr lang="en-US" sz="1600" dirty="0" smtClean="0"/>
              <a:t>http://dailymed.nlm.nih.gov/dailymed/drugInfo.cfm?setid=812240e4-fc28-46c2-92f3-1ba4e029645a</a:t>
            </a:r>
            <a:endParaRPr lang="en-US" sz="1500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998</TotalTime>
  <Words>842</Words>
  <Application>Microsoft Office PowerPoint</Application>
  <PresentationFormat>On-screen Show (4:3)</PresentationFormat>
  <Paragraphs>51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Vasopressin (DB00067) Approved Drug</vt:lpstr>
      <vt:lpstr>Slide 2</vt:lpstr>
      <vt:lpstr>Slide 3</vt:lpstr>
      <vt:lpstr>Slide 4</vt:lpstr>
      <vt:lpstr>Slide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Lepirudin (DB00001) Approved Drug</dc:title>
  <dc:creator>abc</dc:creator>
  <cp:lastModifiedBy>abc</cp:lastModifiedBy>
  <cp:revision>92</cp:revision>
  <dcterms:created xsi:type="dcterms:W3CDTF">2014-12-19T08:52:54Z</dcterms:created>
  <dcterms:modified xsi:type="dcterms:W3CDTF">2015-01-09T07:03:55Z</dcterms:modified>
</cp:coreProperties>
</file>