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261" r:id="rId3"/>
    <p:sldId id="262" r:id="rId4"/>
    <p:sldId id="263" r:id="rId5"/>
    <p:sldId id="264" r:id="rId6"/>
    <p:sldId id="265" r:id="rId7"/>
    <p:sldId id="256" r:id="rId8"/>
    <p:sldId id="257"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E90FEA-05EE-4970-99A3-11760F37E514}" type="datetimeFigureOut">
              <a:rPr lang="en-IN" smtClean="0"/>
              <a:t>11-01-2015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577A52-9606-4194-9063-32F3CD3B5F00}"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E577A52-9606-4194-9063-32F3CD3B5F00}" type="slidenum">
              <a:rPr lang="en-IN" smtClean="0"/>
              <a:t>4</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524394-CC73-4043-A1B4-C8BFFEA788C7}" type="slidenum">
              <a:rPr lang="en-US" smtClean="0"/>
              <a:pPr/>
              <a:t>5</a:t>
            </a:fld>
            <a:endParaRPr lang="en-US"/>
          </a:p>
        </p:txBody>
      </p:sp>
    </p:spTree>
    <p:extLst>
      <p:ext uri="{BB962C8B-B14F-4D97-AF65-F5344CB8AC3E}">
        <p14:creationId xmlns:p14="http://schemas.microsoft.com/office/powerpoint/2010/main" xmlns="" val="1991271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66DD4D-E07C-4415-881F-C69D97964C07}"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 xmlns:p14="http://schemas.microsoft.com/office/powerpoint/2010/main" val="306762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DD4D-E07C-4415-881F-C69D97964C07}"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 xmlns:p14="http://schemas.microsoft.com/office/powerpoint/2010/main" val="1510021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DD4D-E07C-4415-881F-C69D97964C07}"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 xmlns:p14="http://schemas.microsoft.com/office/powerpoint/2010/main" val="354756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DD4D-E07C-4415-881F-C69D97964C07}"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 xmlns:p14="http://schemas.microsoft.com/office/powerpoint/2010/main" val="989693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66DD4D-E07C-4415-881F-C69D97964C07}"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 xmlns:p14="http://schemas.microsoft.com/office/powerpoint/2010/main" val="1578406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66DD4D-E07C-4415-881F-C69D97964C07}"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 xmlns:p14="http://schemas.microsoft.com/office/powerpoint/2010/main" val="87182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66DD4D-E07C-4415-881F-C69D97964C07}" type="datetimeFigureOut">
              <a:rPr lang="en-US" smtClean="0"/>
              <a:pPr/>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 xmlns:p14="http://schemas.microsoft.com/office/powerpoint/2010/main" val="81280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66DD4D-E07C-4415-881F-C69D97964C07}" type="datetimeFigureOut">
              <a:rPr lang="en-US" smtClean="0"/>
              <a:pPr/>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 xmlns:p14="http://schemas.microsoft.com/office/powerpoint/2010/main" val="418793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6DD4D-E07C-4415-881F-C69D97964C07}" type="datetimeFigureOut">
              <a:rPr lang="en-US" smtClean="0"/>
              <a:pPr/>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 xmlns:p14="http://schemas.microsoft.com/office/powerpoint/2010/main" val="2538482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6DD4D-E07C-4415-881F-C69D97964C07}"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 xmlns:p14="http://schemas.microsoft.com/office/powerpoint/2010/main" val="263813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6DD4D-E07C-4415-881F-C69D97964C07}"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 xmlns:p14="http://schemas.microsoft.com/office/powerpoint/2010/main" val="301673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6DD4D-E07C-4415-881F-C69D97964C07}" type="datetimeFigureOut">
              <a:rPr lang="en-US" smtClean="0"/>
              <a:pPr/>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5CAED-F1F7-4714-9184-E96849E09A97}" type="slidenum">
              <a:rPr lang="en-US" smtClean="0"/>
              <a:pPr/>
              <a:t>‹#›</a:t>
            </a:fld>
            <a:endParaRPr lang="en-US"/>
          </a:p>
        </p:txBody>
      </p:sp>
    </p:spTree>
    <p:extLst>
      <p:ext uri="{BB962C8B-B14F-4D97-AF65-F5344CB8AC3E}">
        <p14:creationId xmlns="" xmlns:p14="http://schemas.microsoft.com/office/powerpoint/2010/main" val="3173775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858320"/>
            <a:ext cx="4572000" cy="646331"/>
          </a:xfrm>
          <a:prstGeom prst="rect">
            <a:avLst/>
          </a:prstGeom>
        </p:spPr>
        <p:txBody>
          <a:bodyPr>
            <a:spAutoFit/>
          </a:bodyPr>
          <a:lstStyle/>
          <a:p>
            <a:r>
              <a:rPr lang="en-US" dirty="0" smtClean="0"/>
              <a:t>ID </a:t>
            </a:r>
            <a:r>
              <a:rPr lang="en-US" dirty="0" smtClean="0"/>
              <a:t>DB06273 </a:t>
            </a:r>
            <a:r>
              <a:rPr lang="en-US" dirty="0" smtClean="0"/>
              <a:t>						</a:t>
            </a:r>
            <a:endParaRPr lang="en-US" dirty="0"/>
          </a:p>
        </p:txBody>
      </p:sp>
      <p:sp>
        <p:nvSpPr>
          <p:cNvPr id="5" name="Rectangle 4"/>
          <p:cNvSpPr/>
          <p:nvPr/>
        </p:nvSpPr>
        <p:spPr>
          <a:xfrm>
            <a:off x="1447800" y="2076510"/>
            <a:ext cx="4572000" cy="923330"/>
          </a:xfrm>
          <a:prstGeom prst="rect">
            <a:avLst/>
          </a:prstGeom>
        </p:spPr>
        <p:txBody>
          <a:bodyPr>
            <a:spAutoFit/>
          </a:bodyPr>
          <a:lstStyle/>
          <a:p>
            <a:r>
              <a:rPr lang="en-US" sz="3600" dirty="0" smtClean="0"/>
              <a:t>TOCILIZUMAB </a:t>
            </a:r>
            <a:r>
              <a:rPr lang="en-US" sz="3600" dirty="0" smtClean="0"/>
              <a:t>	</a:t>
            </a:r>
          </a:p>
          <a:p>
            <a:endParaRPr lang="en-US" dirty="0"/>
          </a:p>
        </p:txBody>
      </p:sp>
    </p:spTree>
    <p:extLst>
      <p:ext uri="{BB962C8B-B14F-4D97-AF65-F5344CB8AC3E}">
        <p14:creationId xmlns:p14="http://schemas.microsoft.com/office/powerpoint/2010/main" xmlns="" val="116000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1438151" cy="369332"/>
          </a:xfrm>
          <a:prstGeom prst="rect">
            <a:avLst/>
          </a:prstGeom>
        </p:spPr>
        <p:txBody>
          <a:bodyPr wrap="none">
            <a:spAutoFit/>
          </a:bodyPr>
          <a:lstStyle/>
          <a:p>
            <a:r>
              <a:rPr lang="en-US" dirty="0" smtClean="0"/>
              <a:t>DESCRIPTION</a:t>
            </a:r>
            <a:endParaRPr lang="en-US" dirty="0"/>
          </a:p>
        </p:txBody>
      </p:sp>
      <p:sp>
        <p:nvSpPr>
          <p:cNvPr id="5" name="Rectangle 4"/>
          <p:cNvSpPr/>
          <p:nvPr/>
        </p:nvSpPr>
        <p:spPr>
          <a:xfrm>
            <a:off x="228600" y="2743200"/>
            <a:ext cx="1301575" cy="369332"/>
          </a:xfrm>
          <a:prstGeom prst="rect">
            <a:avLst/>
          </a:prstGeom>
        </p:spPr>
        <p:txBody>
          <a:bodyPr wrap="none">
            <a:spAutoFit/>
          </a:bodyPr>
          <a:lstStyle/>
          <a:p>
            <a:r>
              <a:rPr lang="en-US" dirty="0" smtClean="0"/>
              <a:t>INDICATION</a:t>
            </a:r>
            <a:endParaRPr lang="en-US" dirty="0"/>
          </a:p>
        </p:txBody>
      </p:sp>
      <p:sp>
        <p:nvSpPr>
          <p:cNvPr id="6" name="Rectangle 5"/>
          <p:cNvSpPr/>
          <p:nvPr/>
        </p:nvSpPr>
        <p:spPr>
          <a:xfrm>
            <a:off x="228600" y="815876"/>
            <a:ext cx="8763000" cy="1477328"/>
          </a:xfrm>
          <a:prstGeom prst="rect">
            <a:avLst/>
          </a:prstGeom>
        </p:spPr>
        <p:txBody>
          <a:bodyPr wrap="square">
            <a:spAutoFit/>
          </a:bodyPr>
          <a:lstStyle/>
          <a:p>
            <a:r>
              <a:rPr lang="en-IN" dirty="0" err="1" smtClean="0"/>
              <a:t>Tocilizumab</a:t>
            </a:r>
            <a:r>
              <a:rPr lang="en-IN" dirty="0" smtClean="0"/>
              <a:t> is a recombinant, humanized, anti-human interleukin 6 (IL-6) receptor monoclonal antibody that achieves a significant therapeutic response rate. The light chain is made up of 214 amino acids. The heavy chain is made up of 448 amino acids. The four polypeptide chains are linked intra- and inter-molecularly by disulfide bonds. FDA approved on January 8, 2010.</a:t>
            </a:r>
            <a:endParaRPr lang="en-US" dirty="0"/>
          </a:p>
        </p:txBody>
      </p:sp>
      <p:sp>
        <p:nvSpPr>
          <p:cNvPr id="2" name="Rectangle 1"/>
          <p:cNvSpPr/>
          <p:nvPr/>
        </p:nvSpPr>
        <p:spPr>
          <a:xfrm>
            <a:off x="228600" y="3200400"/>
            <a:ext cx="8915400" cy="1477328"/>
          </a:xfrm>
          <a:prstGeom prst="rect">
            <a:avLst/>
          </a:prstGeom>
        </p:spPr>
        <p:txBody>
          <a:bodyPr wrap="square">
            <a:spAutoFit/>
          </a:bodyPr>
          <a:lstStyle/>
          <a:p>
            <a:r>
              <a:rPr lang="en-IN" dirty="0" smtClean="0"/>
              <a:t>Indicated for the treatment of adult patients with moderately to severely active rheumatoid arthritis (RA) who have had an inadequate response to one or more Disease-Modifying Anti-Rheumatic Drugs (DMARDs). It is also indicated for the treatment of active </a:t>
            </a:r>
            <a:r>
              <a:rPr lang="en-IN" dirty="0" err="1" smtClean="0"/>
              <a:t>polyarticular</a:t>
            </a:r>
            <a:r>
              <a:rPr lang="en-IN" dirty="0" smtClean="0"/>
              <a:t> juvenile idiopathic arthritis (PJIA) and active systemic juvenile idiopathic arthritis (SJIA) in patients 2 years of age and older.</a:t>
            </a:r>
            <a:endParaRPr lang="en-US" dirty="0"/>
          </a:p>
        </p:txBody>
      </p:sp>
      <p:sp>
        <p:nvSpPr>
          <p:cNvPr id="7" name="TextBox 6"/>
          <p:cNvSpPr txBox="1"/>
          <p:nvPr/>
        </p:nvSpPr>
        <p:spPr>
          <a:xfrm>
            <a:off x="228600" y="5181600"/>
            <a:ext cx="8686800" cy="923330"/>
          </a:xfrm>
          <a:prstGeom prst="rect">
            <a:avLst/>
          </a:prstGeom>
          <a:noFill/>
        </p:spPr>
        <p:txBody>
          <a:bodyPr wrap="square" rtlCol="0">
            <a:spAutoFit/>
          </a:bodyPr>
          <a:lstStyle/>
          <a:p>
            <a:r>
              <a:rPr lang="en-IN" dirty="0" smtClean="0"/>
              <a:t>TOXICITY</a:t>
            </a:r>
          </a:p>
          <a:p>
            <a:r>
              <a:rPr lang="en-IN" dirty="0" smtClean="0"/>
              <a:t>Most common adverse reactions (incidence of at least 5%): upper respiratory tract infections, </a:t>
            </a:r>
            <a:r>
              <a:rPr lang="en-IN" dirty="0" err="1" smtClean="0"/>
              <a:t>nasopharyngitis</a:t>
            </a:r>
            <a:r>
              <a:rPr lang="en-IN" dirty="0" smtClean="0"/>
              <a:t>, headache, hypertension, increased ALT.</a:t>
            </a:r>
            <a:endParaRPr lang="en-IN" dirty="0"/>
          </a:p>
        </p:txBody>
      </p:sp>
    </p:spTree>
    <p:extLst>
      <p:ext uri="{BB962C8B-B14F-4D97-AF65-F5344CB8AC3E}">
        <p14:creationId xmlns:p14="http://schemas.microsoft.com/office/powerpoint/2010/main" xmlns="" val="1942628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57200"/>
            <a:ext cx="2324547" cy="369332"/>
          </a:xfrm>
          <a:prstGeom prst="rect">
            <a:avLst/>
          </a:prstGeom>
        </p:spPr>
        <p:txBody>
          <a:bodyPr wrap="none">
            <a:spAutoFit/>
          </a:bodyPr>
          <a:lstStyle/>
          <a:p>
            <a:r>
              <a:rPr lang="en-US" dirty="0" smtClean="0"/>
              <a:t>PHARMACODYNAMICS</a:t>
            </a:r>
            <a:endParaRPr lang="en-US" dirty="0"/>
          </a:p>
        </p:txBody>
      </p:sp>
      <p:sp>
        <p:nvSpPr>
          <p:cNvPr id="5" name="Rectangle 4"/>
          <p:cNvSpPr/>
          <p:nvPr/>
        </p:nvSpPr>
        <p:spPr>
          <a:xfrm>
            <a:off x="228600" y="3124200"/>
            <a:ext cx="2492990" cy="369332"/>
          </a:xfrm>
          <a:prstGeom prst="rect">
            <a:avLst/>
          </a:prstGeom>
        </p:spPr>
        <p:txBody>
          <a:bodyPr wrap="none">
            <a:spAutoFit/>
          </a:bodyPr>
          <a:lstStyle/>
          <a:p>
            <a:r>
              <a:rPr lang="en-US" dirty="0" smtClean="0"/>
              <a:t>MECHANISM OF ACTION</a:t>
            </a:r>
            <a:endParaRPr lang="en-US" dirty="0"/>
          </a:p>
        </p:txBody>
      </p:sp>
      <p:sp>
        <p:nvSpPr>
          <p:cNvPr id="2" name="Rectangle 1"/>
          <p:cNvSpPr/>
          <p:nvPr/>
        </p:nvSpPr>
        <p:spPr>
          <a:xfrm>
            <a:off x="228600" y="838200"/>
            <a:ext cx="8610600" cy="1754326"/>
          </a:xfrm>
          <a:prstGeom prst="rect">
            <a:avLst/>
          </a:prstGeom>
        </p:spPr>
        <p:txBody>
          <a:bodyPr wrap="square">
            <a:spAutoFit/>
          </a:bodyPr>
          <a:lstStyle/>
          <a:p>
            <a:r>
              <a:rPr lang="en-US" dirty="0" smtClean="0"/>
              <a:t>A decrease in C-reactive protein (CRP) was noted as early as week 2. Changes in </a:t>
            </a:r>
            <a:r>
              <a:rPr lang="en-US" dirty="0" err="1" smtClean="0"/>
              <a:t>pharmacodynamic</a:t>
            </a:r>
            <a:r>
              <a:rPr lang="en-US" dirty="0" smtClean="0"/>
              <a:t> parameters were observed (i.e., decreases in rheumatoid factor, erythrocyte sedimentation rate (ESR), serum </a:t>
            </a:r>
            <a:r>
              <a:rPr lang="en-US" dirty="0" err="1" smtClean="0"/>
              <a:t>amyloid</a:t>
            </a:r>
            <a:r>
              <a:rPr lang="en-US" dirty="0" smtClean="0"/>
              <a:t> A and increases in hemoglobin) with both doses, however the greatest improvements were observed with 8 mg per kg </a:t>
            </a:r>
            <a:r>
              <a:rPr lang="en-US" dirty="0" err="1" smtClean="0"/>
              <a:t>tocilizumab</a:t>
            </a:r>
            <a:r>
              <a:rPr lang="en-US" dirty="0" smtClean="0"/>
              <a:t>. Similar </a:t>
            </a:r>
            <a:r>
              <a:rPr lang="en-US" dirty="0" err="1" smtClean="0"/>
              <a:t>pharmacodynamic</a:t>
            </a:r>
            <a:r>
              <a:rPr lang="en-US" dirty="0" smtClean="0"/>
              <a:t> changes were also observed in active </a:t>
            </a:r>
            <a:r>
              <a:rPr lang="en-US" dirty="0" err="1" smtClean="0"/>
              <a:t>polyarticular</a:t>
            </a:r>
            <a:r>
              <a:rPr lang="en-US" dirty="0" smtClean="0"/>
              <a:t> juvenile idiopathic arthritis and active systemic juvenile idiopathic arthritis patients.</a:t>
            </a:r>
            <a:endParaRPr lang="en-US" dirty="0"/>
          </a:p>
        </p:txBody>
      </p:sp>
      <p:sp>
        <p:nvSpPr>
          <p:cNvPr id="3" name="Rectangle 2"/>
          <p:cNvSpPr/>
          <p:nvPr/>
        </p:nvSpPr>
        <p:spPr>
          <a:xfrm>
            <a:off x="228600" y="3581400"/>
            <a:ext cx="8305800" cy="2585323"/>
          </a:xfrm>
          <a:prstGeom prst="rect">
            <a:avLst/>
          </a:prstGeom>
        </p:spPr>
        <p:txBody>
          <a:bodyPr wrap="square">
            <a:spAutoFit/>
          </a:bodyPr>
          <a:lstStyle/>
          <a:p>
            <a:r>
              <a:rPr lang="en-IN" dirty="0" smtClean="0"/>
              <a:t>Interleukin (IL)-6 plays essential roles not only in the immune response, but also in haematopoiesis and the central nervous system. Deregulated production of IL-6 has been found in chronic inflammatory autoimmune diseases, such as rheumatoid arthritis (RA), systemic onset juvenile idiopathic arthritis (</a:t>
            </a:r>
            <a:r>
              <a:rPr lang="en-IN" dirty="0" err="1" smtClean="0"/>
              <a:t>soJIA</a:t>
            </a:r>
            <a:r>
              <a:rPr lang="en-IN" dirty="0" smtClean="0"/>
              <a:t>), </a:t>
            </a:r>
            <a:r>
              <a:rPr lang="en-IN" dirty="0" err="1" smtClean="0"/>
              <a:t>Crohn's</a:t>
            </a:r>
            <a:r>
              <a:rPr lang="en-IN" dirty="0" smtClean="0"/>
              <a:t> disease (CD) and systemic lupus </a:t>
            </a:r>
            <a:r>
              <a:rPr lang="en-IN" dirty="0" err="1" smtClean="0"/>
              <a:t>erythematosus</a:t>
            </a:r>
            <a:r>
              <a:rPr lang="en-IN" dirty="0" smtClean="0"/>
              <a:t> (SLE). Furthermore, IL-6 activities can explain many symptoms of these diseases. More importantly, serum levels of IL-6 are correlated with disease activity. </a:t>
            </a:r>
            <a:r>
              <a:rPr lang="en-IN" dirty="0" err="1" smtClean="0"/>
              <a:t>Tocilizumab</a:t>
            </a:r>
            <a:r>
              <a:rPr lang="en-IN" dirty="0" smtClean="0"/>
              <a:t> binds specifically to both soluble and membrane-bound IL-6 receptors (sIL-6R and mIL-6R), and has been shown to inhibit IL-6-mediated </a:t>
            </a:r>
            <a:r>
              <a:rPr lang="en-IN" dirty="0" err="1" smtClean="0"/>
              <a:t>signaling</a:t>
            </a:r>
            <a:r>
              <a:rPr lang="en-IN" dirty="0" smtClean="0"/>
              <a:t> through these receptors.</a:t>
            </a:r>
            <a:endParaRPr lang="en-US" dirty="0"/>
          </a:p>
        </p:txBody>
      </p:sp>
    </p:spTree>
    <p:extLst>
      <p:ext uri="{BB962C8B-B14F-4D97-AF65-F5344CB8AC3E}">
        <p14:creationId xmlns:p14="http://schemas.microsoft.com/office/powerpoint/2010/main" xmlns="" val="2410997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28600"/>
            <a:ext cx="8382000" cy="2862322"/>
          </a:xfrm>
          <a:prstGeom prst="rect">
            <a:avLst/>
          </a:prstGeom>
        </p:spPr>
        <p:txBody>
          <a:bodyPr wrap="square">
            <a:spAutoFit/>
          </a:bodyPr>
          <a:lstStyle/>
          <a:p>
            <a:r>
              <a:rPr lang="en-US" dirty="0" smtClean="0"/>
              <a:t>ABSORPTION</a:t>
            </a:r>
          </a:p>
          <a:p>
            <a:r>
              <a:rPr lang="en-US" dirty="0" smtClean="0"/>
              <a:t>When 4 mg/kg of </a:t>
            </a:r>
            <a:r>
              <a:rPr lang="en-US" dirty="0" err="1" smtClean="0"/>
              <a:t>tocilizumab</a:t>
            </a:r>
            <a:r>
              <a:rPr lang="en-US" dirty="0" smtClean="0"/>
              <a:t> was given every 4 weeks to RA patients, the pharmacokinetic parameters at steady state are as follows: &amp;#13;AUC = 13000 Â± 5800 </a:t>
            </a:r>
            <a:r>
              <a:rPr lang="en-US" dirty="0" err="1" smtClean="0"/>
              <a:t>mcgâ</a:t>
            </a:r>
            <a:r>
              <a:rPr lang="en-US" dirty="0" smtClean="0"/>
              <a:t>ˆ™h/</a:t>
            </a:r>
            <a:r>
              <a:rPr lang="en-US" dirty="0" err="1" smtClean="0"/>
              <a:t>mL</a:t>
            </a:r>
            <a:r>
              <a:rPr lang="en-US" dirty="0" smtClean="0"/>
              <a:t>; </a:t>
            </a:r>
            <a:r>
              <a:rPr lang="en-US" dirty="0" err="1" smtClean="0"/>
              <a:t>Cmax</a:t>
            </a:r>
            <a:r>
              <a:rPr lang="en-US" dirty="0" smtClean="0"/>
              <a:t> = 88.3 Â± 41.4 mcg/</a:t>
            </a:r>
            <a:r>
              <a:rPr lang="en-US" dirty="0" err="1" smtClean="0"/>
              <a:t>mL</a:t>
            </a:r>
            <a:r>
              <a:rPr lang="en-US" dirty="0" err="1" smtClean="0"/>
              <a:t>.</a:t>
            </a:r>
            <a:r>
              <a:rPr lang="en-US" dirty="0" smtClean="0"/>
              <a:t> </a:t>
            </a:r>
            <a:r>
              <a:rPr lang="en-US" dirty="0" err="1" smtClean="0"/>
              <a:t>Tocilizumab</a:t>
            </a:r>
            <a:r>
              <a:rPr lang="en-US" dirty="0" smtClean="0"/>
              <a:t> accumulates following repeated doses. Furthermore, an increased body weight may increase plasma levels of </a:t>
            </a:r>
            <a:r>
              <a:rPr lang="en-US" dirty="0" err="1" smtClean="0"/>
              <a:t>tocilizumab</a:t>
            </a:r>
            <a:r>
              <a:rPr lang="en-US" dirty="0" smtClean="0"/>
              <a:t>. </a:t>
            </a:r>
            <a:r>
              <a:rPr lang="en-US" dirty="0" smtClean="0"/>
              <a:t>When </a:t>
            </a:r>
            <a:r>
              <a:rPr lang="en-US" dirty="0" smtClean="0"/>
              <a:t>a dose of 8 mg/kg of </a:t>
            </a:r>
            <a:r>
              <a:rPr lang="en-US" dirty="0" err="1" smtClean="0"/>
              <a:t>tocilizumab</a:t>
            </a:r>
            <a:r>
              <a:rPr lang="en-US" dirty="0" smtClean="0"/>
              <a:t> is given to PJIA patients, the pharmacokinetic parameters are as follows</a:t>
            </a:r>
            <a:r>
              <a:rPr lang="en-US" dirty="0" smtClean="0"/>
              <a:t>: </a:t>
            </a:r>
            <a:r>
              <a:rPr lang="en-US" dirty="0" smtClean="0"/>
              <a:t>AUC =  29500 Â± 8660 </a:t>
            </a:r>
            <a:r>
              <a:rPr lang="en-US" dirty="0" err="1" smtClean="0"/>
              <a:t>mcgâ</a:t>
            </a:r>
            <a:r>
              <a:rPr lang="en-US" dirty="0" smtClean="0"/>
              <a:t>ˆ™h/</a:t>
            </a:r>
            <a:r>
              <a:rPr lang="en-US" dirty="0" err="1" smtClean="0"/>
              <a:t>mL</a:t>
            </a:r>
            <a:r>
              <a:rPr lang="en-US" dirty="0" smtClean="0"/>
              <a:t>; </a:t>
            </a:r>
            <a:r>
              <a:rPr lang="en-US" dirty="0" err="1" smtClean="0"/>
              <a:t>Cmax</a:t>
            </a:r>
            <a:r>
              <a:rPr lang="en-US" dirty="0" smtClean="0"/>
              <a:t> = 182 Â± 37 mcg/</a:t>
            </a:r>
            <a:r>
              <a:rPr lang="en-US" dirty="0" err="1" smtClean="0"/>
              <a:t>mL.</a:t>
            </a:r>
            <a:r>
              <a:rPr lang="en-US" dirty="0" smtClean="0"/>
              <a:t> </a:t>
            </a:r>
            <a:r>
              <a:rPr lang="en-US" dirty="0" smtClean="0"/>
              <a:t>When </a:t>
            </a:r>
            <a:r>
              <a:rPr lang="en-US" dirty="0" smtClean="0"/>
              <a:t>a dose of 8 mg/kg of </a:t>
            </a:r>
            <a:r>
              <a:rPr lang="en-US" dirty="0" err="1" smtClean="0"/>
              <a:t>tocilizumab</a:t>
            </a:r>
            <a:r>
              <a:rPr lang="en-US" dirty="0" smtClean="0"/>
              <a:t> is given to SJIA patients, the pharmacokinetic parameters are as follows</a:t>
            </a:r>
            <a:r>
              <a:rPr lang="en-US" dirty="0" smtClean="0"/>
              <a:t>: </a:t>
            </a:r>
            <a:r>
              <a:rPr lang="en-US" dirty="0" smtClean="0"/>
              <a:t>AUC = 32200 Â± 9960 </a:t>
            </a:r>
            <a:r>
              <a:rPr lang="en-US" dirty="0" err="1" smtClean="0"/>
              <a:t>mcgâ</a:t>
            </a:r>
            <a:r>
              <a:rPr lang="en-US" dirty="0" smtClean="0"/>
              <a:t>ˆ™h/</a:t>
            </a:r>
            <a:r>
              <a:rPr lang="en-US" dirty="0" err="1" smtClean="0"/>
              <a:t>mL</a:t>
            </a:r>
            <a:r>
              <a:rPr lang="en-US" dirty="0" smtClean="0"/>
              <a:t>; </a:t>
            </a:r>
            <a:r>
              <a:rPr lang="en-US" dirty="0" err="1" smtClean="0"/>
              <a:t>Cmax</a:t>
            </a:r>
            <a:r>
              <a:rPr lang="en-US" dirty="0" smtClean="0"/>
              <a:t> = 245 Â± 57.2 </a:t>
            </a:r>
            <a:r>
              <a:rPr lang="en-US" dirty="0" smtClean="0"/>
              <a:t>mcg/</a:t>
            </a:r>
            <a:r>
              <a:rPr lang="en-US" dirty="0" err="1" smtClean="0"/>
              <a:t>mL</a:t>
            </a:r>
            <a:r>
              <a:rPr lang="en-US" dirty="0" err="1" smtClean="0"/>
              <a:t>.</a:t>
            </a:r>
            <a:r>
              <a:rPr lang="en-US" dirty="0" smtClean="0"/>
              <a:t>	</a:t>
            </a:r>
            <a:endParaRPr lang="en-US" dirty="0"/>
          </a:p>
        </p:txBody>
      </p:sp>
      <p:sp>
        <p:nvSpPr>
          <p:cNvPr id="7" name="Rectangle 6"/>
          <p:cNvSpPr/>
          <p:nvPr/>
        </p:nvSpPr>
        <p:spPr>
          <a:xfrm>
            <a:off x="0" y="3352800"/>
            <a:ext cx="8991600" cy="1477328"/>
          </a:xfrm>
          <a:prstGeom prst="rect">
            <a:avLst/>
          </a:prstGeom>
        </p:spPr>
        <p:txBody>
          <a:bodyPr wrap="square">
            <a:spAutoFit/>
          </a:bodyPr>
          <a:lstStyle/>
          <a:p>
            <a:r>
              <a:rPr lang="en-US" dirty="0" smtClean="0"/>
              <a:t>HALF-LIFE </a:t>
            </a:r>
          </a:p>
          <a:p>
            <a:r>
              <a:rPr lang="en-IN" dirty="0" smtClean="0"/>
              <a:t>The half-life of </a:t>
            </a:r>
            <a:r>
              <a:rPr lang="en-IN" dirty="0" err="1" smtClean="0"/>
              <a:t>tocilizumab</a:t>
            </a:r>
            <a:r>
              <a:rPr lang="en-IN" dirty="0" smtClean="0"/>
              <a:t> is concentration-dependent. The concentration-dependent apparent half-life is up to 11 days for 4 mg/kg and up to 13 days for 8 mg/kg every 4 weeks in patients with RA at steady-state. The half-life in children with PJIA is up to 16 days. The half-life in </a:t>
            </a:r>
            <a:r>
              <a:rPr lang="en-IN" dirty="0" err="1" smtClean="0"/>
              <a:t>pediatric</a:t>
            </a:r>
            <a:r>
              <a:rPr lang="en-IN" dirty="0" smtClean="0"/>
              <a:t> patients with SJIA is up to 23 days.</a:t>
            </a:r>
            <a:r>
              <a:rPr lang="en-US" dirty="0" smtClean="0"/>
              <a:t>	</a:t>
            </a:r>
          </a:p>
        </p:txBody>
      </p:sp>
      <p:sp>
        <p:nvSpPr>
          <p:cNvPr id="4" name="Rectangle 3"/>
          <p:cNvSpPr/>
          <p:nvPr/>
        </p:nvSpPr>
        <p:spPr>
          <a:xfrm>
            <a:off x="0" y="5105400"/>
            <a:ext cx="8686800" cy="923330"/>
          </a:xfrm>
          <a:prstGeom prst="rect">
            <a:avLst/>
          </a:prstGeom>
        </p:spPr>
        <p:txBody>
          <a:bodyPr wrap="square">
            <a:spAutoFit/>
          </a:bodyPr>
          <a:lstStyle/>
          <a:p>
            <a:r>
              <a:rPr lang="en-US" dirty="0" smtClean="0"/>
              <a:t>ROUTE OF ELIMINATION	</a:t>
            </a:r>
          </a:p>
          <a:p>
            <a:r>
              <a:rPr lang="en-IN" dirty="0" smtClean="0"/>
              <a:t>Following intravenous dosing, </a:t>
            </a:r>
            <a:r>
              <a:rPr lang="en-IN" dirty="0" err="1" smtClean="0"/>
              <a:t>tocilizumab</a:t>
            </a:r>
            <a:r>
              <a:rPr lang="en-IN" dirty="0" smtClean="0"/>
              <a:t> undergoes biphasic elimination from the circulation.</a:t>
            </a:r>
            <a:endParaRPr lang="en-IN" dirty="0" smtClean="0"/>
          </a:p>
        </p:txBody>
      </p:sp>
    </p:spTree>
    <p:extLst>
      <p:ext uri="{BB962C8B-B14F-4D97-AF65-F5344CB8AC3E}">
        <p14:creationId xmlns:p14="http://schemas.microsoft.com/office/powerpoint/2010/main" xmlns="" val="1685516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04800"/>
            <a:ext cx="8458200" cy="4524315"/>
          </a:xfrm>
          <a:prstGeom prst="rect">
            <a:avLst/>
          </a:prstGeom>
        </p:spPr>
        <p:txBody>
          <a:bodyPr wrap="square">
            <a:spAutoFit/>
          </a:bodyPr>
          <a:lstStyle/>
          <a:p>
            <a:endParaRPr lang="en-US" dirty="0" smtClean="0"/>
          </a:p>
          <a:p>
            <a:r>
              <a:rPr lang="en-US" dirty="0" smtClean="0"/>
              <a:t>VOLUME OF DISTRIBUTION = </a:t>
            </a:r>
            <a:r>
              <a:rPr lang="en-IN" dirty="0" smtClean="0"/>
              <a:t>In rheumatoid arthritis patients the central volume of distribution was 3.5 L and the peripheral volume of distribution was 2.9 L, resulting in a volume of distribution at steady state of 6.4 </a:t>
            </a:r>
            <a:r>
              <a:rPr lang="en-IN" dirty="0" err="1" smtClean="0"/>
              <a:t>L.In</a:t>
            </a:r>
            <a:r>
              <a:rPr lang="en-IN" dirty="0" smtClean="0"/>
              <a:t> </a:t>
            </a:r>
            <a:r>
              <a:rPr lang="en-IN" dirty="0" err="1" smtClean="0"/>
              <a:t>pediatric</a:t>
            </a:r>
            <a:r>
              <a:rPr lang="en-IN" dirty="0" smtClean="0"/>
              <a:t> patients with PJIA, the central volume of distribution was 1.98 L, the peripheral volume of distribution was 2.1 L, resulting in a volume of distribution at steady state of 4.08 </a:t>
            </a:r>
            <a:r>
              <a:rPr lang="en-IN" dirty="0" err="1" smtClean="0"/>
              <a:t>L.In</a:t>
            </a:r>
            <a:r>
              <a:rPr lang="en-IN" dirty="0" smtClean="0"/>
              <a:t> </a:t>
            </a:r>
            <a:r>
              <a:rPr lang="en-IN" dirty="0" err="1" smtClean="0"/>
              <a:t>pediatric</a:t>
            </a:r>
            <a:r>
              <a:rPr lang="en-IN" dirty="0" smtClean="0"/>
              <a:t> patients with SJIA, the central volume of distribution was 0.94 L, the peripheral volume of distribution was 1.60 L resulting in a volume of distribution at steady state of 2.54 L</a:t>
            </a:r>
            <a:r>
              <a:rPr lang="en-IN" dirty="0" smtClean="0"/>
              <a:t>.</a:t>
            </a:r>
            <a:endParaRPr lang="en-US" dirty="0" smtClean="0"/>
          </a:p>
          <a:p>
            <a:endParaRPr lang="en-US" dirty="0" smtClean="0"/>
          </a:p>
          <a:p>
            <a:r>
              <a:rPr lang="en-US" dirty="0" smtClean="0"/>
              <a:t>CLEARANCE = </a:t>
            </a:r>
            <a:r>
              <a:rPr lang="en-IN" dirty="0" smtClean="0"/>
              <a:t>The clearance of </a:t>
            </a:r>
            <a:r>
              <a:rPr lang="en-IN" dirty="0" err="1" smtClean="0"/>
              <a:t>tocilizumab</a:t>
            </a:r>
            <a:r>
              <a:rPr lang="en-IN" dirty="0" smtClean="0"/>
              <a:t> decreases with increasing dose. At the 10 mg/kg single dose in RA patients, mean clearance was 0.29 Â± 0.10 </a:t>
            </a:r>
            <a:r>
              <a:rPr lang="en-IN" dirty="0" err="1" smtClean="0"/>
              <a:t>mL</a:t>
            </a:r>
            <a:r>
              <a:rPr lang="en-IN" dirty="0" smtClean="0"/>
              <a:t>/hr/kg. The total clearance of </a:t>
            </a:r>
            <a:r>
              <a:rPr lang="en-IN" dirty="0" err="1" smtClean="0"/>
              <a:t>tocilizumab</a:t>
            </a:r>
            <a:r>
              <a:rPr lang="en-IN" dirty="0" smtClean="0"/>
              <a:t> is concentration-dependent and is the sum of the linear clearance and the nonlinear clearance. At low concentrations, concentration-dependent nonlinear clearance is dominant. At high concentrations, linear clearance dominates. The estimated linear clearances for specific patient populations are as </a:t>
            </a:r>
            <a:r>
              <a:rPr lang="en-IN" dirty="0" err="1" smtClean="0"/>
              <a:t>follows:RA</a:t>
            </a:r>
            <a:r>
              <a:rPr lang="en-IN" dirty="0" smtClean="0"/>
              <a:t> = 12.5 </a:t>
            </a:r>
            <a:r>
              <a:rPr lang="en-IN" dirty="0" err="1" smtClean="0"/>
              <a:t>mL</a:t>
            </a:r>
            <a:r>
              <a:rPr lang="en-IN" dirty="0" smtClean="0"/>
              <a:t>/</a:t>
            </a:r>
            <a:r>
              <a:rPr lang="en-IN" dirty="0" err="1" smtClean="0"/>
              <a:t>h;PJIA</a:t>
            </a:r>
            <a:r>
              <a:rPr lang="en-IN" dirty="0" smtClean="0"/>
              <a:t>, </a:t>
            </a:r>
            <a:r>
              <a:rPr lang="en-IN" dirty="0" err="1" smtClean="0"/>
              <a:t>pediatric</a:t>
            </a:r>
            <a:r>
              <a:rPr lang="en-IN" dirty="0" smtClean="0"/>
              <a:t> patients = 5.8 </a:t>
            </a:r>
            <a:r>
              <a:rPr lang="en-IN" dirty="0" err="1" smtClean="0"/>
              <a:t>mL</a:t>
            </a:r>
            <a:r>
              <a:rPr lang="en-IN" dirty="0" smtClean="0"/>
              <a:t>/</a:t>
            </a:r>
            <a:r>
              <a:rPr lang="en-IN" dirty="0" err="1" smtClean="0"/>
              <a:t>h;SJIA</a:t>
            </a:r>
            <a:r>
              <a:rPr lang="en-IN" dirty="0" smtClean="0"/>
              <a:t>, </a:t>
            </a:r>
            <a:r>
              <a:rPr lang="en-IN" dirty="0" err="1" smtClean="0"/>
              <a:t>pediatric</a:t>
            </a:r>
            <a:r>
              <a:rPr lang="en-IN" dirty="0" smtClean="0"/>
              <a:t> patients = 7.1 </a:t>
            </a:r>
            <a:r>
              <a:rPr lang="en-IN" dirty="0" err="1" smtClean="0"/>
              <a:t>mL</a:t>
            </a:r>
            <a:r>
              <a:rPr lang="en-IN" dirty="0" smtClean="0"/>
              <a:t>/h. </a:t>
            </a:r>
            <a:endParaRPr lang="en-US" dirty="0"/>
          </a:p>
        </p:txBody>
      </p:sp>
      <p:sp>
        <p:nvSpPr>
          <p:cNvPr id="4" name="TextBox 3"/>
          <p:cNvSpPr txBox="1"/>
          <p:nvPr/>
        </p:nvSpPr>
        <p:spPr>
          <a:xfrm>
            <a:off x="228600" y="5029200"/>
            <a:ext cx="8686800" cy="1477328"/>
          </a:xfrm>
          <a:prstGeom prst="rect">
            <a:avLst/>
          </a:prstGeom>
          <a:noFill/>
        </p:spPr>
        <p:txBody>
          <a:bodyPr wrap="square" rtlCol="0">
            <a:spAutoFit/>
          </a:bodyPr>
          <a:lstStyle/>
          <a:p>
            <a:r>
              <a:rPr lang="en-IN" dirty="0" smtClean="0"/>
              <a:t>PATENT</a:t>
            </a:r>
          </a:p>
          <a:p>
            <a:r>
              <a:rPr lang="en-IN" dirty="0" smtClean="0"/>
              <a:t>&lt;number&gt;2201781&lt;/number&gt;      &lt;country&gt;Canada&lt;/country&gt;      &lt;approved&gt;2010-01-12&lt;/approved&gt;      &lt;expires&gt;2015-06-07&lt;/expires&gt;      &lt;number&gt;1341152&lt;/number&gt;      &lt;country&gt;Canada&lt;/country&gt;      &lt;approved&gt;2000-12-12&lt;/approved&gt;      &lt;expires&gt;2017-12-12&lt;/expires&gt;</a:t>
            </a:r>
            <a:endParaRPr lang="en-IN" dirty="0"/>
          </a:p>
        </p:txBody>
      </p:sp>
    </p:spTree>
    <p:extLst>
      <p:ext uri="{BB962C8B-B14F-4D97-AF65-F5344CB8AC3E}">
        <p14:creationId xmlns:p14="http://schemas.microsoft.com/office/powerpoint/2010/main" xmlns="" val="3254684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5842337"/>
            <a:ext cx="3952364" cy="1015663"/>
          </a:xfrm>
          <a:prstGeom prst="rect">
            <a:avLst/>
          </a:prstGeom>
        </p:spPr>
        <p:txBody>
          <a:bodyPr wrap="none">
            <a:spAutoFit/>
          </a:bodyPr>
          <a:lstStyle/>
          <a:p>
            <a:r>
              <a:rPr lang="en-US" sz="2000" dirty="0" smtClean="0"/>
              <a:t>TARGETS </a:t>
            </a:r>
          </a:p>
          <a:p>
            <a:r>
              <a:rPr lang="en-US" sz="2000" dirty="0" smtClean="0"/>
              <a:t>Interleukin-6 receptor subunit alpha</a:t>
            </a:r>
            <a:endParaRPr lang="en-US" sz="2000" dirty="0" smtClean="0"/>
          </a:p>
          <a:p>
            <a:r>
              <a:rPr lang="en-US" sz="2000" dirty="0" smtClean="0"/>
              <a:t>	</a:t>
            </a:r>
            <a:endParaRPr lang="en-US" sz="2000" dirty="0"/>
          </a:p>
        </p:txBody>
      </p:sp>
      <p:sp>
        <p:nvSpPr>
          <p:cNvPr id="6" name="TextBox 5"/>
          <p:cNvSpPr txBox="1"/>
          <p:nvPr/>
        </p:nvSpPr>
        <p:spPr>
          <a:xfrm>
            <a:off x="304800" y="457200"/>
            <a:ext cx="8229600" cy="5632311"/>
          </a:xfrm>
          <a:prstGeom prst="rect">
            <a:avLst/>
          </a:prstGeom>
          <a:noFill/>
        </p:spPr>
        <p:txBody>
          <a:bodyPr wrap="square" rtlCol="0">
            <a:spAutoFit/>
          </a:bodyPr>
          <a:lstStyle/>
          <a:p>
            <a:r>
              <a:rPr lang="en-IN" dirty="0" smtClean="0"/>
              <a:t>DRUG INTERACTION</a:t>
            </a:r>
          </a:p>
          <a:p>
            <a:r>
              <a:rPr lang="en-IN" dirty="0" smtClean="0"/>
              <a:t>&lt;</a:t>
            </a:r>
            <a:r>
              <a:rPr lang="en-IN" dirty="0" err="1" smtClean="0"/>
              <a:t>drugbank</a:t>
            </a:r>
            <a:r>
              <a:rPr lang="en-IN" dirty="0" smtClean="0"/>
              <a:t>-id&gt;DB00514&lt;/</a:t>
            </a:r>
            <a:r>
              <a:rPr lang="en-IN" dirty="0" err="1" smtClean="0"/>
              <a:t>drugbank</a:t>
            </a:r>
            <a:r>
              <a:rPr lang="en-IN" dirty="0" smtClean="0"/>
              <a:t>-id&gt;      &lt;name&gt;</a:t>
            </a:r>
            <a:r>
              <a:rPr lang="en-IN" dirty="0" err="1" smtClean="0"/>
              <a:t>Dextromethorphan</a:t>
            </a:r>
            <a:r>
              <a:rPr lang="en-IN" dirty="0" smtClean="0"/>
              <a:t>&lt;/name&gt;      &lt;description&gt;</a:t>
            </a:r>
            <a:r>
              <a:rPr lang="en-IN" dirty="0" err="1" smtClean="0"/>
              <a:t>Dextromethorphan</a:t>
            </a:r>
            <a:r>
              <a:rPr lang="en-IN" dirty="0" smtClean="0"/>
              <a:t> is a CYP2D6 and CYP3A4 substrate. Exposure of </a:t>
            </a:r>
            <a:r>
              <a:rPr lang="en-IN" dirty="0" err="1" smtClean="0"/>
              <a:t>dextromethorphan</a:t>
            </a:r>
            <a:r>
              <a:rPr lang="en-IN" dirty="0" smtClean="0"/>
              <a:t> decreases following administration of </a:t>
            </a:r>
            <a:r>
              <a:rPr lang="en-IN" dirty="0" err="1" smtClean="0"/>
              <a:t>tocilizumab</a:t>
            </a:r>
            <a:r>
              <a:rPr lang="en-IN" dirty="0" smtClean="0"/>
              <a:t>.&lt;/description&gt;      &lt;</a:t>
            </a:r>
            <a:r>
              <a:rPr lang="en-IN" dirty="0" err="1" smtClean="0"/>
              <a:t>drugbank</a:t>
            </a:r>
            <a:r>
              <a:rPr lang="en-IN" dirty="0" smtClean="0"/>
              <a:t>-id&gt;DB06674&lt;/</a:t>
            </a:r>
            <a:r>
              <a:rPr lang="en-IN" dirty="0" err="1" smtClean="0"/>
              <a:t>drugbank</a:t>
            </a:r>
            <a:r>
              <a:rPr lang="en-IN" dirty="0" smtClean="0"/>
              <a:t>-id&gt;      &lt;name&gt;</a:t>
            </a:r>
            <a:r>
              <a:rPr lang="en-IN" dirty="0" err="1" smtClean="0"/>
              <a:t>golimumab</a:t>
            </a:r>
            <a:r>
              <a:rPr lang="en-IN" dirty="0" smtClean="0"/>
              <a:t>&lt;/name&gt;      &lt;description&gt;Avoid combination due to the enhanced </a:t>
            </a:r>
            <a:r>
              <a:rPr lang="en-IN" dirty="0" err="1" smtClean="0"/>
              <a:t>immunosuppression</a:t>
            </a:r>
            <a:r>
              <a:rPr lang="en-IN" dirty="0" smtClean="0"/>
              <a:t> by TNF blockers.&amp;#13;&lt;/description&gt;      &lt;</a:t>
            </a:r>
            <a:r>
              <a:rPr lang="en-IN" dirty="0" err="1" smtClean="0"/>
              <a:t>drugbank</a:t>
            </a:r>
            <a:r>
              <a:rPr lang="en-IN" dirty="0" smtClean="0"/>
              <a:t>-id&gt;DB00338&lt;/</a:t>
            </a:r>
            <a:r>
              <a:rPr lang="en-IN" dirty="0" err="1" smtClean="0"/>
              <a:t>drugbank</a:t>
            </a:r>
            <a:r>
              <a:rPr lang="en-IN" dirty="0" smtClean="0"/>
              <a:t>-id&gt;      &lt;name&gt;</a:t>
            </a:r>
            <a:r>
              <a:rPr lang="en-IN" dirty="0" err="1" smtClean="0"/>
              <a:t>Omeprazole</a:t>
            </a:r>
            <a:r>
              <a:rPr lang="en-IN" dirty="0" smtClean="0"/>
              <a:t>&lt;/name&gt;      &lt;description&gt;</a:t>
            </a:r>
            <a:r>
              <a:rPr lang="en-IN" dirty="0" err="1" smtClean="0"/>
              <a:t>Omeprazole</a:t>
            </a:r>
            <a:r>
              <a:rPr lang="en-IN" dirty="0" smtClean="0"/>
              <a:t> is a CYP2C19 and CYP3A4 substrate. Exposure of </a:t>
            </a:r>
            <a:r>
              <a:rPr lang="en-IN" dirty="0" err="1" smtClean="0"/>
              <a:t>omeprazole</a:t>
            </a:r>
            <a:r>
              <a:rPr lang="en-IN" dirty="0" smtClean="0"/>
              <a:t> decreases following administration of </a:t>
            </a:r>
            <a:r>
              <a:rPr lang="en-IN" dirty="0" err="1" smtClean="0"/>
              <a:t>tocilizumab</a:t>
            </a:r>
            <a:r>
              <a:rPr lang="en-IN" dirty="0" smtClean="0"/>
              <a:t>.. &lt;/description&gt;      &lt;</a:t>
            </a:r>
            <a:r>
              <a:rPr lang="en-IN" dirty="0" err="1" smtClean="0"/>
              <a:t>drugbank</a:t>
            </a:r>
            <a:r>
              <a:rPr lang="en-IN" dirty="0" smtClean="0"/>
              <a:t>-id&gt;DB06372&lt;/</a:t>
            </a:r>
            <a:r>
              <a:rPr lang="en-IN" dirty="0" err="1" smtClean="0"/>
              <a:t>drugbank</a:t>
            </a:r>
            <a:r>
              <a:rPr lang="en-IN" dirty="0" smtClean="0"/>
              <a:t>-id&gt;      &lt;name&gt;</a:t>
            </a:r>
            <a:r>
              <a:rPr lang="en-IN" dirty="0" err="1" smtClean="0"/>
              <a:t>Rilonacept</a:t>
            </a:r>
            <a:r>
              <a:rPr lang="en-IN" dirty="0" smtClean="0"/>
              <a:t>&lt;/name&gt;      &lt;description&gt;results in increased immunosuppressive effects; increases the risk of infection. &lt;/description&gt;      &lt;</a:t>
            </a:r>
            <a:r>
              <a:rPr lang="en-IN" dirty="0" err="1" smtClean="0"/>
              <a:t>drugbank</a:t>
            </a:r>
            <a:r>
              <a:rPr lang="en-IN" dirty="0" smtClean="0"/>
              <a:t>-id&gt;DB00641&lt;/</a:t>
            </a:r>
            <a:r>
              <a:rPr lang="en-IN" dirty="0" err="1" smtClean="0"/>
              <a:t>drugbank</a:t>
            </a:r>
            <a:r>
              <a:rPr lang="en-IN" dirty="0" smtClean="0"/>
              <a:t>-id&gt;      &lt;name&gt;</a:t>
            </a:r>
            <a:r>
              <a:rPr lang="en-IN" dirty="0" err="1" smtClean="0"/>
              <a:t>Simvastatin</a:t>
            </a:r>
            <a:r>
              <a:rPr lang="en-IN" dirty="0" smtClean="0"/>
              <a:t>&lt;/name&gt;      &lt;description&gt;</a:t>
            </a:r>
            <a:r>
              <a:rPr lang="en-IN" dirty="0" err="1" smtClean="0"/>
              <a:t>Simvastatin</a:t>
            </a:r>
            <a:r>
              <a:rPr lang="en-IN" dirty="0" smtClean="0"/>
              <a:t> is a CYP3A4 and OATP1B1 substrate. Exposure of </a:t>
            </a:r>
            <a:r>
              <a:rPr lang="en-IN" dirty="0" err="1" smtClean="0"/>
              <a:t>simvastatin</a:t>
            </a:r>
            <a:r>
              <a:rPr lang="en-IN" dirty="0" smtClean="0"/>
              <a:t> decreases following administration of </a:t>
            </a:r>
            <a:r>
              <a:rPr lang="en-IN" dirty="0" err="1" smtClean="0"/>
              <a:t>tocilizumab</a:t>
            </a:r>
            <a:r>
              <a:rPr lang="en-IN" dirty="0" smtClean="0"/>
              <a:t>. &lt;/description&gt;      &lt;</a:t>
            </a:r>
            <a:r>
              <a:rPr lang="en-IN" dirty="0" err="1" smtClean="0"/>
              <a:t>drugbank</a:t>
            </a:r>
            <a:r>
              <a:rPr lang="en-IN" dirty="0" smtClean="0"/>
              <a:t>-id&gt;DB08895&lt;/</a:t>
            </a:r>
            <a:r>
              <a:rPr lang="en-IN" dirty="0" err="1" smtClean="0"/>
              <a:t>drugbank</a:t>
            </a:r>
            <a:r>
              <a:rPr lang="en-IN" dirty="0" smtClean="0"/>
              <a:t>-id&gt;      &lt;name&gt;</a:t>
            </a:r>
            <a:r>
              <a:rPr lang="en-IN" dirty="0" err="1" smtClean="0"/>
              <a:t>Tofacitinib</a:t>
            </a:r>
            <a:r>
              <a:rPr lang="en-IN" dirty="0" smtClean="0"/>
              <a:t>&lt;/name&gt;      &lt;description&gt;Avoid combination due to the potential increase in </a:t>
            </a:r>
            <a:r>
              <a:rPr lang="en-IN" dirty="0" err="1" smtClean="0"/>
              <a:t>tofacitinib</a:t>
            </a:r>
            <a:r>
              <a:rPr lang="en-IN" dirty="0" smtClean="0"/>
              <a:t> related adverse effects</a:t>
            </a:r>
            <a:r>
              <a:rPr lang="en-IN" dirty="0" smtClean="0"/>
              <a:t>.&lt;/</a:t>
            </a:r>
            <a:r>
              <a:rPr lang="en-IN" dirty="0" smtClean="0"/>
              <a:t>description&gt;</a:t>
            </a:r>
            <a:endParaRPr lang="en-IN" dirty="0" smtClean="0"/>
          </a:p>
          <a:p>
            <a:endParaRPr lang="en-IN" dirty="0" smtClean="0"/>
          </a:p>
          <a:p>
            <a:endParaRPr lang="en-IN" dirty="0"/>
          </a:p>
        </p:txBody>
      </p:sp>
    </p:spTree>
    <p:extLst>
      <p:ext uri="{BB962C8B-B14F-4D97-AF65-F5344CB8AC3E}">
        <p14:creationId xmlns:p14="http://schemas.microsoft.com/office/powerpoint/2010/main" xmlns="" val="1081926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772400" cy="1142999"/>
          </a:xfrm>
        </p:spPr>
        <p:txBody>
          <a:bodyPr>
            <a:noAutofit/>
          </a:bodyPr>
          <a:lstStyle/>
          <a:p>
            <a:pPr algn="l"/>
            <a:r>
              <a:rPr lang="en-US" sz="3600" dirty="0" err="1" smtClean="0"/>
              <a:t>Tocilizumab</a:t>
            </a:r>
            <a:r>
              <a:rPr lang="en-US" sz="3600" dirty="0" smtClean="0"/>
              <a:t/>
            </a:r>
            <a:br>
              <a:rPr lang="en-US" sz="3600" dirty="0" smtClean="0"/>
            </a:br>
            <a:r>
              <a:rPr lang="en-US" sz="3600" dirty="0" smtClean="0"/>
              <a:t>AKA </a:t>
            </a:r>
            <a:r>
              <a:rPr lang="en-US" sz="3600" dirty="0" err="1" smtClean="0"/>
              <a:t>Actemra</a:t>
            </a:r>
            <a:endParaRPr lang="en-US" sz="3600" dirty="0"/>
          </a:p>
        </p:txBody>
      </p:sp>
      <p:sp>
        <p:nvSpPr>
          <p:cNvPr id="4" name="Rectangle 3"/>
          <p:cNvSpPr/>
          <p:nvPr/>
        </p:nvSpPr>
        <p:spPr>
          <a:xfrm>
            <a:off x="0" y="1371600"/>
            <a:ext cx="9144000" cy="1477328"/>
          </a:xfrm>
          <a:prstGeom prst="rect">
            <a:avLst/>
          </a:prstGeom>
        </p:spPr>
        <p:txBody>
          <a:bodyPr wrap="square">
            <a:spAutoFit/>
          </a:bodyPr>
          <a:lstStyle/>
          <a:p>
            <a:r>
              <a:rPr lang="en-IN" dirty="0" smtClean="0"/>
              <a:t>ACTEMRA (</a:t>
            </a:r>
            <a:r>
              <a:rPr lang="en-IN" dirty="0" err="1" smtClean="0"/>
              <a:t>tocilizumab</a:t>
            </a:r>
            <a:r>
              <a:rPr lang="en-IN" dirty="0" smtClean="0"/>
              <a:t>) is a recombinant humanized anti-human interleukin 6 (IL-6) receptor monoclonal antibody of the immunoglobulin IgG1</a:t>
            </a:r>
            <a:r>
              <a:rPr lang="el-GR" dirty="0" smtClean="0"/>
              <a:t>κ (</a:t>
            </a:r>
            <a:r>
              <a:rPr lang="en-IN" dirty="0" smtClean="0"/>
              <a:t>gamma 1, kappa) subclass with a typical H2L2 polypeptide structure. Each light chain and heavy chain consists of 214 and 448 amino acids, respectively. The four polypeptide chains are linked intra- and inter-molecularly by disulfide bonds. ACTEMRA has a molecular weight of approximately 148 </a:t>
            </a:r>
            <a:r>
              <a:rPr lang="en-IN" dirty="0" err="1" smtClean="0"/>
              <a:t>kDa</a:t>
            </a:r>
            <a:r>
              <a:rPr lang="en-IN" dirty="0" smtClean="0"/>
              <a:t>.</a:t>
            </a:r>
            <a:endParaRPr lang="en-US" dirty="0"/>
          </a:p>
        </p:txBody>
      </p:sp>
      <p:sp>
        <p:nvSpPr>
          <p:cNvPr id="8" name="TextBox 7"/>
          <p:cNvSpPr txBox="1"/>
          <p:nvPr/>
        </p:nvSpPr>
        <p:spPr>
          <a:xfrm>
            <a:off x="7010400" y="304800"/>
            <a:ext cx="2133600" cy="369332"/>
          </a:xfrm>
          <a:prstGeom prst="rect">
            <a:avLst/>
          </a:prstGeom>
          <a:noFill/>
        </p:spPr>
        <p:txBody>
          <a:bodyPr wrap="square" rtlCol="0">
            <a:spAutoFit/>
          </a:bodyPr>
          <a:lstStyle/>
          <a:p>
            <a:r>
              <a:rPr lang="en-IN" dirty="0" smtClean="0"/>
              <a:t>IV and SC</a:t>
            </a:r>
            <a:endParaRPr lang="en-IN" dirty="0"/>
          </a:p>
        </p:txBody>
      </p:sp>
      <p:sp>
        <p:nvSpPr>
          <p:cNvPr id="9" name="TextBox 8"/>
          <p:cNvSpPr txBox="1"/>
          <p:nvPr/>
        </p:nvSpPr>
        <p:spPr>
          <a:xfrm>
            <a:off x="0" y="3429000"/>
            <a:ext cx="8763000" cy="3139321"/>
          </a:xfrm>
          <a:prstGeom prst="rect">
            <a:avLst/>
          </a:prstGeom>
          <a:noFill/>
        </p:spPr>
        <p:txBody>
          <a:bodyPr wrap="square" rtlCol="0">
            <a:spAutoFit/>
          </a:bodyPr>
          <a:lstStyle/>
          <a:p>
            <a:r>
              <a:rPr lang="en-IN" dirty="0" smtClean="0"/>
              <a:t>DOSAGE:</a:t>
            </a:r>
          </a:p>
          <a:p>
            <a:r>
              <a:rPr lang="en-IN" dirty="0" smtClean="0"/>
              <a:t>Recommended IV Dosage Regimen:</a:t>
            </a:r>
          </a:p>
          <a:p>
            <a:r>
              <a:rPr lang="en-IN" dirty="0" smtClean="0"/>
              <a:t>Starting dose: 4 mg/kg given once every 4 weeks as a 60-minute single intravenous drip infusion, followed by an increase to 8 mg/kg based on clinical response</a:t>
            </a:r>
          </a:p>
          <a:p>
            <a:endParaRPr lang="en-IN" dirty="0" smtClean="0"/>
          </a:p>
          <a:p>
            <a:r>
              <a:rPr lang="en-IN" dirty="0" smtClean="0"/>
              <a:t>Doses exceeding 800 mg per infusion are not recommended.</a:t>
            </a:r>
          </a:p>
          <a:p>
            <a:endParaRPr lang="en-IN" dirty="0" smtClean="0"/>
          </a:p>
          <a:p>
            <a:r>
              <a:rPr lang="en-IN" dirty="0" smtClean="0"/>
              <a:t>Recommended Subcutaneous Dosage Regimen:</a:t>
            </a:r>
          </a:p>
          <a:p>
            <a:r>
              <a:rPr lang="en-IN" dirty="0" smtClean="0"/>
              <a:t>Patients less than 100 kg: 162 mg subcutaneously every other week, followed by an increase to every week based on clinical response.</a:t>
            </a:r>
          </a:p>
          <a:p>
            <a:r>
              <a:rPr lang="en-IN" dirty="0" smtClean="0"/>
              <a:t>Patients 100 kg or greater: 162 mg administered subcutaneously every week.</a:t>
            </a:r>
            <a:endParaRPr lang="en-IN" dirty="0"/>
          </a:p>
        </p:txBody>
      </p:sp>
    </p:spTree>
    <p:extLst>
      <p:ext uri="{BB962C8B-B14F-4D97-AF65-F5344CB8AC3E}">
        <p14:creationId xmlns="" xmlns:p14="http://schemas.microsoft.com/office/powerpoint/2010/main" val="773623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635675"/>
            <a:ext cx="8991600" cy="2585323"/>
          </a:xfrm>
          <a:prstGeom prst="rect">
            <a:avLst/>
          </a:prstGeom>
        </p:spPr>
        <p:txBody>
          <a:bodyPr wrap="square">
            <a:spAutoFit/>
          </a:bodyPr>
          <a:lstStyle/>
          <a:p>
            <a:r>
              <a:rPr lang="en-US" dirty="0" smtClean="0"/>
              <a:t>VIAL:</a:t>
            </a:r>
          </a:p>
          <a:p>
            <a:endParaRPr lang="en-US" dirty="0" smtClean="0"/>
          </a:p>
          <a:p>
            <a:r>
              <a:rPr lang="en-IN" dirty="0" smtClean="0"/>
              <a:t>ACTEMRA is supplied as a sterile, preservative-free solution for intravenous (IV) infusion at a concentration of 20 mg per </a:t>
            </a:r>
            <a:r>
              <a:rPr lang="en-IN" dirty="0" err="1" smtClean="0"/>
              <a:t>mL.</a:t>
            </a:r>
            <a:r>
              <a:rPr lang="en-IN" dirty="0" smtClean="0"/>
              <a:t> ACTEMRA is a </a:t>
            </a:r>
            <a:r>
              <a:rPr lang="en-IN" dirty="0" err="1" smtClean="0"/>
              <a:t>colorless</a:t>
            </a:r>
            <a:r>
              <a:rPr lang="en-IN" dirty="0" smtClean="0"/>
              <a:t> to pale yellow liquid, with a pH of about 6.5. Single-use vials are available for intravenous administration containing 80 mg per 4 </a:t>
            </a:r>
            <a:r>
              <a:rPr lang="en-IN" dirty="0" err="1" smtClean="0"/>
              <a:t>mL</a:t>
            </a:r>
            <a:r>
              <a:rPr lang="en-IN" dirty="0" smtClean="0"/>
              <a:t>, 200 mg per 10 </a:t>
            </a:r>
            <a:r>
              <a:rPr lang="en-IN" dirty="0" err="1" smtClean="0"/>
              <a:t>mL</a:t>
            </a:r>
            <a:r>
              <a:rPr lang="en-IN" dirty="0" smtClean="0"/>
              <a:t>, or 400 mg per 20 </a:t>
            </a:r>
            <a:r>
              <a:rPr lang="en-IN" dirty="0" err="1" smtClean="0"/>
              <a:t>mL</a:t>
            </a:r>
            <a:r>
              <a:rPr lang="en-IN" dirty="0" smtClean="0"/>
              <a:t> of ACTEMRA. </a:t>
            </a:r>
            <a:r>
              <a:rPr lang="en-IN" dirty="0" err="1" smtClean="0"/>
              <a:t>Injectable</a:t>
            </a:r>
            <a:r>
              <a:rPr lang="en-IN" dirty="0" smtClean="0"/>
              <a:t> solutions of ACTEMRA are formulated in an aqueous solution containing disodium phosphate </a:t>
            </a:r>
            <a:r>
              <a:rPr lang="en-IN" dirty="0" err="1" smtClean="0"/>
              <a:t>dodecahydrate</a:t>
            </a:r>
            <a:r>
              <a:rPr lang="en-IN" dirty="0" smtClean="0"/>
              <a:t> and sodium </a:t>
            </a:r>
            <a:r>
              <a:rPr lang="en-IN" dirty="0" err="1" smtClean="0"/>
              <a:t>dihydrogen</a:t>
            </a:r>
            <a:r>
              <a:rPr lang="en-IN" dirty="0" smtClean="0"/>
              <a:t> phosphate dehydrate (as a 15 </a:t>
            </a:r>
            <a:r>
              <a:rPr lang="en-IN" dirty="0" err="1" smtClean="0"/>
              <a:t>mmol</a:t>
            </a:r>
            <a:r>
              <a:rPr lang="en-IN" dirty="0" smtClean="0"/>
              <a:t> per L phosphate buffer), </a:t>
            </a:r>
            <a:r>
              <a:rPr lang="en-IN" dirty="0" err="1" smtClean="0"/>
              <a:t>polysorbate</a:t>
            </a:r>
            <a:r>
              <a:rPr lang="en-IN" dirty="0" smtClean="0"/>
              <a:t> 80 (0.5 mg per </a:t>
            </a:r>
            <a:r>
              <a:rPr lang="en-IN" dirty="0" err="1" smtClean="0"/>
              <a:t>mL</a:t>
            </a:r>
            <a:r>
              <a:rPr lang="en-IN" dirty="0" smtClean="0"/>
              <a:t>), and sucrose (50 mg per </a:t>
            </a:r>
            <a:r>
              <a:rPr lang="en-IN" dirty="0" err="1" smtClean="0"/>
              <a:t>mL</a:t>
            </a:r>
            <a:r>
              <a:rPr lang="en-IN" dirty="0" smtClean="0"/>
              <a:t>).</a:t>
            </a:r>
            <a:endParaRPr lang="en-US" dirty="0"/>
          </a:p>
        </p:txBody>
      </p:sp>
      <p:sp>
        <p:nvSpPr>
          <p:cNvPr id="6" name="Rectangle 5"/>
          <p:cNvSpPr/>
          <p:nvPr/>
        </p:nvSpPr>
        <p:spPr>
          <a:xfrm>
            <a:off x="0" y="3810000"/>
            <a:ext cx="9116518" cy="369332"/>
          </a:xfrm>
          <a:prstGeom prst="rect">
            <a:avLst/>
          </a:prstGeom>
        </p:spPr>
        <p:txBody>
          <a:bodyPr wrap="square">
            <a:spAutoFit/>
          </a:bodyPr>
          <a:lstStyle/>
          <a:p>
            <a:r>
              <a:rPr lang="en-US" dirty="0" smtClean="0"/>
              <a:t>HALF-LIFE: </a:t>
            </a:r>
            <a:r>
              <a:rPr lang="en-IN" dirty="0" smtClean="0"/>
              <a:t>151 ± 59 hours (6.3 days)</a:t>
            </a:r>
            <a:endParaRPr lang="en-US" dirty="0" smtClean="0"/>
          </a:p>
        </p:txBody>
      </p:sp>
      <p:sp>
        <p:nvSpPr>
          <p:cNvPr id="8" name="TextBox 7"/>
          <p:cNvSpPr txBox="1"/>
          <p:nvPr/>
        </p:nvSpPr>
        <p:spPr>
          <a:xfrm>
            <a:off x="0" y="4648200"/>
            <a:ext cx="4876800" cy="369332"/>
          </a:xfrm>
          <a:prstGeom prst="rect">
            <a:avLst/>
          </a:prstGeom>
          <a:noFill/>
        </p:spPr>
        <p:txBody>
          <a:bodyPr wrap="square" rtlCol="0">
            <a:spAutoFit/>
          </a:bodyPr>
          <a:lstStyle/>
          <a:p>
            <a:r>
              <a:rPr lang="en-IN" dirty="0" smtClean="0"/>
              <a:t>CLEARANCE: </a:t>
            </a:r>
            <a:r>
              <a:rPr lang="it-IT" dirty="0" smtClean="0"/>
              <a:t>0.29 ± 0.10 mL per hr per kg</a:t>
            </a:r>
            <a:endParaRPr lang="en-IN" dirty="0"/>
          </a:p>
        </p:txBody>
      </p:sp>
    </p:spTree>
    <p:extLst>
      <p:ext uri="{BB962C8B-B14F-4D97-AF65-F5344CB8AC3E}">
        <p14:creationId xmlns="" xmlns:p14="http://schemas.microsoft.com/office/powerpoint/2010/main" val="2504862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838200"/>
            <a:ext cx="8839200" cy="2031325"/>
          </a:xfrm>
          <a:prstGeom prst="rect">
            <a:avLst/>
          </a:prstGeom>
        </p:spPr>
        <p:txBody>
          <a:bodyPr wrap="square">
            <a:spAutoFit/>
          </a:bodyPr>
          <a:lstStyle/>
          <a:p>
            <a:r>
              <a:rPr lang="en-US" dirty="0" smtClean="0"/>
              <a:t>ADVERSE REACTION:</a:t>
            </a:r>
          </a:p>
          <a:p>
            <a:r>
              <a:rPr lang="en-IN" dirty="0" smtClean="0"/>
              <a:t>Fever, flu symptoms, mouth and throat ulcers, weight loss, feeling very tired;</a:t>
            </a:r>
          </a:p>
          <a:p>
            <a:r>
              <a:rPr lang="en-IN" dirty="0" smtClean="0"/>
              <a:t>sores in your mouth and throat or on your skin;</a:t>
            </a:r>
          </a:p>
          <a:p>
            <a:r>
              <a:rPr lang="en-IN" dirty="0" smtClean="0"/>
              <a:t>easy bruising, unusual bleeding (nose, mouth, vagina, or rectum);</a:t>
            </a:r>
          </a:p>
          <a:p>
            <a:r>
              <a:rPr lang="en-IN" dirty="0" smtClean="0"/>
              <a:t>purple or red pinpoint spots under your skin;</a:t>
            </a:r>
          </a:p>
          <a:p>
            <a:r>
              <a:rPr lang="en-IN" dirty="0" smtClean="0"/>
              <a:t>cough with yellow or green mucus, stabbing chest pain, feeling short of breath;</a:t>
            </a:r>
          </a:p>
          <a:p>
            <a:r>
              <a:rPr lang="en-IN" dirty="0" smtClean="0"/>
              <a:t>pain or burning when you urinate.</a:t>
            </a:r>
            <a:endParaRPr lang="en-US" dirty="0"/>
          </a:p>
        </p:txBody>
      </p:sp>
      <p:sp>
        <p:nvSpPr>
          <p:cNvPr id="7" name="Rectangle 6"/>
          <p:cNvSpPr/>
          <p:nvPr/>
        </p:nvSpPr>
        <p:spPr>
          <a:xfrm>
            <a:off x="152400" y="3581400"/>
            <a:ext cx="8991600" cy="646331"/>
          </a:xfrm>
          <a:prstGeom prst="rect">
            <a:avLst/>
          </a:prstGeom>
        </p:spPr>
        <p:txBody>
          <a:bodyPr wrap="square">
            <a:spAutoFit/>
          </a:bodyPr>
          <a:lstStyle/>
          <a:p>
            <a:r>
              <a:rPr lang="en-US" dirty="0" smtClean="0"/>
              <a:t>DRUG INTERACTION:</a:t>
            </a:r>
          </a:p>
          <a:p>
            <a:r>
              <a:rPr lang="en-IN" dirty="0" smtClean="0"/>
              <a:t>Live Vaccines and CYP450 Substrates</a:t>
            </a:r>
            <a:endParaRPr lang="en-US" dirty="0"/>
          </a:p>
        </p:txBody>
      </p:sp>
    </p:spTree>
    <p:extLst>
      <p:ext uri="{BB962C8B-B14F-4D97-AF65-F5344CB8AC3E}">
        <p14:creationId xmlns="" xmlns:p14="http://schemas.microsoft.com/office/powerpoint/2010/main" val="1067944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1387</Words>
  <Application>Microsoft Office PowerPoint</Application>
  <PresentationFormat>On-screen Show (4:3)</PresentationFormat>
  <Paragraphs>57</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Tocilizumab AKA Actemra</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Tesamorelin AKA Egrifta</dc:title>
  <dc:creator>PC</dc:creator>
  <cp:lastModifiedBy>anujesse</cp:lastModifiedBy>
  <cp:revision>7</cp:revision>
  <dcterms:created xsi:type="dcterms:W3CDTF">2015-01-02T20:05:16Z</dcterms:created>
  <dcterms:modified xsi:type="dcterms:W3CDTF">2015-01-11T12:40:29Z</dcterms:modified>
</cp:coreProperties>
</file>