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5" r:id="rId6"/>
    <p:sldId id="256" r:id="rId7"/>
    <p:sldId id="257" r:id="rId8"/>
    <p:sldId id="25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2FC35-41E0-46B8-823C-344548322D9A}" type="datetimeFigureOut">
              <a:rPr lang="en-IN" smtClean="0"/>
              <a:t>13-01-2015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3DB1-7CDE-40E0-AF18-4F75FE1806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22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0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0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DD4D-E07C-4415-881F-C69D97964C07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6872263" TargetMode="External"/><Relationship Id="rId2" Type="http://schemas.openxmlformats.org/officeDocument/2006/relationships/hyperlink" Target="http://www.ncbi.nlm.nih.gov/pubmed/183194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5832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DB06285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5235714"/>
            <a:ext cx="45461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CATEGORY</a:t>
            </a:r>
          </a:p>
          <a:p>
            <a:r>
              <a:rPr lang="en-US" sz="2400" dirty="0" smtClean="0"/>
              <a:t>Bone Density Conservation Agents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20765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TERIPARATIDE 	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81000" y="2875002"/>
            <a:ext cx="2230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181</a:t>
            </a:r>
            <a:r>
              <a:rPr lang="en-US" sz="2400" dirty="0"/>
              <a:t>H</a:t>
            </a:r>
            <a:r>
              <a:rPr lang="en-US" sz="2400" baseline="-25000" dirty="0"/>
              <a:t>291</a:t>
            </a:r>
            <a:r>
              <a:rPr lang="en-US" sz="2400" dirty="0"/>
              <a:t>N</a:t>
            </a:r>
            <a:r>
              <a:rPr lang="en-US" sz="2400" baseline="-25000" dirty="0"/>
              <a:t>55</a:t>
            </a:r>
            <a:r>
              <a:rPr lang="en-US" sz="2400" dirty="0"/>
              <a:t>O</a:t>
            </a:r>
            <a:r>
              <a:rPr lang="en-US" sz="2400" baseline="-25000" dirty="0"/>
              <a:t>51</a:t>
            </a:r>
            <a:r>
              <a:rPr lang="en-US" sz="2400" dirty="0"/>
              <a:t>S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3429000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4.12 </a:t>
            </a:r>
            <a:r>
              <a:rPr lang="en-US" sz="2400" dirty="0" err="1" smtClean="0"/>
              <a:t>kDa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157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DESCRIPTION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1424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INDICATION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511076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 err="1" smtClean="0"/>
              <a:t>Teriparatide</a:t>
            </a:r>
            <a:r>
              <a:rPr lang="en-IN" sz="2000" dirty="0" smtClean="0"/>
              <a:t> (recombinant human parathyroid hormone) is a potent anabolic agent used in the treatment of osteoporosis. It is manufactured and marketed by Eli Lilly and Company.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21336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 smtClean="0"/>
              <a:t>For the treatment of osteoporosis in men and postmenopausal women who are at high risk for having a fracture. Also used to increase bone mass in men with primary or </a:t>
            </a:r>
            <a:r>
              <a:rPr lang="en-IN" sz="2000" dirty="0" err="1" smtClean="0"/>
              <a:t>hypogonadal</a:t>
            </a:r>
            <a:r>
              <a:rPr lang="en-IN" sz="2000" dirty="0" smtClean="0"/>
              <a:t> osteoporosis who are at high risk for fracture.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3581400"/>
            <a:ext cx="256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PHARMACODYNAMICS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28600" y="40386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 smtClean="0"/>
              <a:t>Clinical trials indicate that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increases predominantly </a:t>
            </a:r>
            <a:r>
              <a:rPr lang="en-IN" sz="2000" dirty="0" err="1" smtClean="0"/>
              <a:t>trabecular</a:t>
            </a:r>
            <a:r>
              <a:rPr lang="en-IN" sz="2000" dirty="0" smtClean="0"/>
              <a:t> bone in the lumbar spine and femoral neck; it has less significant effects at cortical sites. The combination of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with </a:t>
            </a:r>
            <a:r>
              <a:rPr lang="en-IN" sz="2000" dirty="0" err="1" smtClean="0"/>
              <a:t>antiresorptive</a:t>
            </a:r>
            <a:r>
              <a:rPr lang="en-IN" sz="2000" dirty="0" smtClean="0"/>
              <a:t> agents is not more effective than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</a:t>
            </a:r>
            <a:r>
              <a:rPr lang="en-IN" sz="2000" dirty="0" err="1" smtClean="0"/>
              <a:t>monotherapy</a:t>
            </a:r>
            <a:r>
              <a:rPr lang="en-IN" sz="2000" dirty="0" smtClean="0"/>
              <a:t>. The most common adverse effects associated with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include injection-site pain, nausea, headaches, leg cramps, and dizziness. After a maximum of two years of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therapy, the drug should be discontinued and </a:t>
            </a:r>
            <a:r>
              <a:rPr lang="en-IN" sz="2000" dirty="0" err="1" smtClean="0"/>
              <a:t>antiresorptive</a:t>
            </a:r>
            <a:r>
              <a:rPr lang="en-IN" sz="2000" dirty="0" smtClean="0"/>
              <a:t> therapy begun to maintain bone mineral density.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60737"/>
            <a:ext cx="275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MECHANISM OF ACTION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1194137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Teriparatide</a:t>
            </a:r>
            <a:r>
              <a:rPr lang="en-IN" sz="2000" dirty="0" smtClean="0"/>
              <a:t> is the portion of human parathyroid hormone (PTH),amino acid sequence 1 through 34 of the complete molecule which contains amino acid sequence 1 to 84.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398455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TOXICITY</a:t>
            </a:r>
          </a:p>
          <a:p>
            <a:r>
              <a:rPr lang="en-IN" sz="2000" dirty="0" smtClean="0"/>
              <a:t>Effects of overexposure may include headaches, dizziness, dizziness, decreased blood pressured, decreased </a:t>
            </a:r>
            <a:r>
              <a:rPr lang="en-IN" sz="2000" dirty="0" err="1" smtClean="0"/>
              <a:t>fetal</a:t>
            </a:r>
            <a:r>
              <a:rPr lang="en-IN" sz="2000" dirty="0" smtClean="0"/>
              <a:t> survival, leg cramps, changes in clinical chemistry including increased in blood levels of calcium, decreased serum phosphorous, and increased urinary calcium and phosphorus.</a:t>
            </a:r>
          </a:p>
          <a:p>
            <a:endParaRPr lang="en-IN" sz="2000" dirty="0" smtClean="0"/>
          </a:p>
          <a:p>
            <a:r>
              <a:rPr lang="en-IN" sz="2000" dirty="0" smtClean="0"/>
              <a:t>METABOLISM</a:t>
            </a:r>
          </a:p>
          <a:p>
            <a:r>
              <a:rPr lang="en-IN" sz="2000" dirty="0" smtClean="0"/>
              <a:t>Hepatic</a:t>
            </a:r>
            <a:endParaRPr lang="en-IN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546431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</a:t>
            </a:r>
          </a:p>
          <a:p>
            <a:r>
              <a:rPr lang="en-IN" sz="2000" dirty="0" smtClean="0"/>
              <a:t>Bioavailability is 95% following subcutaneous injection.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630501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ROUTE OF ELIMINATION	</a:t>
            </a:r>
          </a:p>
          <a:p>
            <a:r>
              <a:rPr lang="en-IN" sz="2000" dirty="0" smtClean="0"/>
              <a:t>Peripheral metabolism of PTH is believed to occur by non-specific enzymatic mechanisms in the liver followed by excretion via the kidneys. The 24-hour urine excretion of calcium was reduced by a clinically unimportant amount (15%).</a:t>
            </a:r>
          </a:p>
          <a:p>
            <a:endParaRPr lang="en-US" sz="2000" dirty="0" smtClean="0"/>
          </a:p>
          <a:p>
            <a:r>
              <a:rPr lang="en-US" sz="2000" dirty="0" smtClean="0"/>
              <a:t>VOLUME OF DISTRIBUTION = </a:t>
            </a:r>
            <a:r>
              <a:rPr lang="en-US" sz="2000" dirty="0" smtClean="0"/>
              <a:t> </a:t>
            </a:r>
            <a:r>
              <a:rPr lang="en-US" sz="2000" dirty="0" smtClean="0"/>
              <a:t>0.12 L/kg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CLEARANCE = </a:t>
            </a:r>
            <a:r>
              <a:rPr lang="en-IN" sz="2000" dirty="0" smtClean="0"/>
              <a:t>62 </a:t>
            </a:r>
            <a:r>
              <a:rPr lang="en-IN" sz="2000" dirty="0" smtClean="0"/>
              <a:t>L/hr [Women</a:t>
            </a:r>
            <a:r>
              <a:rPr lang="en-IN" sz="2000" dirty="0" smtClean="0"/>
              <a:t>] </a:t>
            </a:r>
            <a:r>
              <a:rPr lang="en-IN" sz="2000" dirty="0" smtClean="0"/>
              <a:t>94 L/hr [Men]</a:t>
            </a:r>
          </a:p>
          <a:p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116589"/>
            <a:ext cx="8229600" cy="136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SEQUENCE</a:t>
            </a:r>
          </a:p>
          <a:p>
            <a:endParaRPr lang="en-US" sz="2000" dirty="0" smtClean="0"/>
          </a:p>
          <a:p>
            <a:r>
              <a:rPr lang="en-US" sz="2000" dirty="0" smtClean="0"/>
              <a:t>Parathyroid hormone precursor - Homo sapiens (</a:t>
            </a:r>
            <a:r>
              <a:rPr lang="en-US" sz="2000" dirty="0" smtClean="0"/>
              <a:t>1-34)SVSEIQLMHNLGKHLNSMERVEWLRKKLQDVHNF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787914"/>
            <a:ext cx="7571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TARGETS </a:t>
            </a:r>
          </a:p>
          <a:p>
            <a:r>
              <a:rPr lang="en-IN" sz="2000" dirty="0" smtClean="0"/>
              <a:t>Parathyroid hormone/parathyroid hormone-related peptide receptor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192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3429000" cy="1142999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Forteo</a:t>
            </a:r>
            <a:r>
              <a:rPr lang="en-US" sz="3600" dirty="0" smtClean="0"/>
              <a:t>/</a:t>
            </a:r>
            <a:r>
              <a:rPr lang="en-US" sz="3600" dirty="0" err="1" smtClean="0"/>
              <a:t>Forsteo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24384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FORTEO (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[</a:t>
            </a:r>
            <a:r>
              <a:rPr lang="en-IN" sz="2000" dirty="0" err="1" smtClean="0"/>
              <a:t>rDNA</a:t>
            </a:r>
            <a:r>
              <a:rPr lang="en-IN" sz="2000" dirty="0" smtClean="0"/>
              <a:t> origin] injection) contains recombinant human parathyroid hormone (1-34), and is also called </a:t>
            </a:r>
            <a:r>
              <a:rPr lang="en-IN" sz="2000" dirty="0" err="1" smtClean="0"/>
              <a:t>rhPTH</a:t>
            </a:r>
            <a:r>
              <a:rPr lang="en-IN" sz="2000" dirty="0" smtClean="0"/>
              <a:t> (1-34). It has an identical sequence to the 34 N-terminal amino acids (the biologically active region) of the 84-amino acid human parathyroid hormone.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762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IV and SC</a:t>
            </a:r>
            <a:endParaRPr lang="en-I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343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DOSAGE:</a:t>
            </a:r>
          </a:p>
          <a:p>
            <a:r>
              <a:rPr lang="en-IN" sz="2000" dirty="0" smtClean="0"/>
              <a:t>20 mcg subcutaneously once a day.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7362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35675"/>
            <a:ext cx="8991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FORMULATION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IN" sz="2000" dirty="0" smtClean="0"/>
              <a:t>FORTEO is supplied as a sterile, </a:t>
            </a:r>
            <a:r>
              <a:rPr lang="en-IN" sz="2000" dirty="0" err="1" smtClean="0"/>
              <a:t>colorless</a:t>
            </a:r>
            <a:r>
              <a:rPr lang="en-IN" sz="2000" dirty="0" smtClean="0"/>
              <a:t>, clear, isotonic solution in a glass cartridge which is pre-assembled into a disposable delivery device (pen) for subcutaneous injection. Each prefilled delivery device is filled with 2.7 </a:t>
            </a:r>
            <a:r>
              <a:rPr lang="en-IN" sz="2000" dirty="0" err="1" smtClean="0"/>
              <a:t>mL</a:t>
            </a:r>
            <a:r>
              <a:rPr lang="en-IN" sz="2000" dirty="0" smtClean="0"/>
              <a:t> to deliver 2.4 </a:t>
            </a:r>
            <a:r>
              <a:rPr lang="en-IN" sz="2000" dirty="0" err="1" smtClean="0"/>
              <a:t>mL.</a:t>
            </a:r>
            <a:r>
              <a:rPr lang="en-IN" sz="2000" dirty="0" smtClean="0"/>
              <a:t> Each </a:t>
            </a:r>
            <a:r>
              <a:rPr lang="en-IN" sz="2000" dirty="0" err="1" smtClean="0"/>
              <a:t>mL</a:t>
            </a:r>
            <a:r>
              <a:rPr lang="en-IN" sz="2000" dirty="0" smtClean="0"/>
              <a:t> contains 250 mcg </a:t>
            </a:r>
            <a:r>
              <a:rPr lang="en-IN" sz="2000" dirty="0" err="1" smtClean="0"/>
              <a:t>teriparatide</a:t>
            </a:r>
            <a:r>
              <a:rPr lang="en-IN" sz="2000" dirty="0" smtClean="0"/>
              <a:t> (corrected for acetate, chloride, and water content), 0.41 mg glacial acetic acid, 0.1 mg sodium acetate (anhydrous), 45.4 mg </a:t>
            </a:r>
            <a:r>
              <a:rPr lang="en-IN" sz="2000" dirty="0" err="1" smtClean="0"/>
              <a:t>mannitol</a:t>
            </a:r>
            <a:r>
              <a:rPr lang="en-IN" sz="2000" dirty="0" smtClean="0"/>
              <a:t>, 3 mg </a:t>
            </a:r>
            <a:r>
              <a:rPr lang="en-IN" sz="2000" dirty="0" err="1" smtClean="0"/>
              <a:t>Metacresol</a:t>
            </a:r>
            <a:r>
              <a:rPr lang="en-IN" sz="2000" dirty="0" smtClean="0"/>
              <a:t>, and Water for Injection. In addition, hydrochloric acid solution 10% and/or sodium hydroxide solution 10% may have been added to adjust the product to pH 4.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79882" y="4168914"/>
            <a:ext cx="9116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HALF-LIFE: </a:t>
            </a:r>
            <a:r>
              <a:rPr lang="en-IN" sz="2000" dirty="0" smtClean="0"/>
              <a:t>5 min (IV) and 1 h (subcutaneous)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5007114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CLEARANCE: 62 L/h (women) and 94 L/h (men)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50486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8382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ADVERSE REACTION:</a:t>
            </a:r>
          </a:p>
          <a:p>
            <a:r>
              <a:rPr lang="en-IN" sz="2000" dirty="0" smtClean="0"/>
              <a:t>Feeling light-headed or fainting every time you inject this medicine;</a:t>
            </a:r>
          </a:p>
          <a:p>
            <a:r>
              <a:rPr lang="en-IN" sz="2000" dirty="0" smtClean="0"/>
              <a:t>fast or pounding heartbeats every time you inject this medicine; or</a:t>
            </a:r>
          </a:p>
          <a:p>
            <a:r>
              <a:rPr lang="en-IN" sz="2000" dirty="0" smtClean="0"/>
              <a:t>nausea, vomiting, constipation, and muscle weakness.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81000" y="3711476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/>
              <a:t>PATENT </a:t>
            </a:r>
          </a:p>
          <a:p>
            <a:endParaRPr lang="en-IN" sz="2000" dirty="0"/>
          </a:p>
          <a:p>
            <a:r>
              <a:rPr lang="en-US" sz="2000" b="1" dirty="0"/>
              <a:t>Country		Patent Number	Approved	Expires (estimated)</a:t>
            </a:r>
          </a:p>
          <a:p>
            <a:r>
              <a:rPr lang="en-US" sz="2000" dirty="0"/>
              <a:t>Canada		2314313		2005-02-08	2018-12-08</a:t>
            </a:r>
          </a:p>
          <a:p>
            <a:r>
              <a:rPr lang="en-US" sz="2000" dirty="0"/>
              <a:t>Canada		2325371		2004-08-17	2019-08-19</a:t>
            </a:r>
          </a:p>
          <a:p>
            <a:r>
              <a:rPr lang="en-US" sz="2000" dirty="0"/>
              <a:t>United States	6977077		1999-08-19	2019-08-19</a:t>
            </a:r>
          </a:p>
          <a:p>
            <a:r>
              <a:rPr lang="en-US" sz="2000" dirty="0"/>
              <a:t>United States	6770623		1998-12-08	2018-12-08</a:t>
            </a:r>
            <a:endParaRPr lang="en-IN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794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REFERENCE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Stroup </a:t>
            </a:r>
            <a:r>
              <a:rPr lang="en-US" sz="2000" dirty="0"/>
              <a:t>J, Kane MP, Abu-Baker AM: </a:t>
            </a:r>
            <a:r>
              <a:rPr lang="en-US" sz="2000" dirty="0" err="1"/>
              <a:t>Teriparatide</a:t>
            </a:r>
            <a:r>
              <a:rPr lang="en-US" sz="2000" dirty="0"/>
              <a:t> in the treatment of osteoporosis. Am J Health </a:t>
            </a:r>
            <a:r>
              <a:rPr lang="en-US" sz="2000" dirty="0" err="1"/>
              <a:t>Syst</a:t>
            </a:r>
            <a:r>
              <a:rPr lang="en-US" sz="2000" dirty="0"/>
              <a:t> Pharm. 2008 Mar 15;65(6):532-9. </a:t>
            </a:r>
            <a:r>
              <a:rPr lang="en-US" sz="2000" dirty="0" err="1">
                <a:hlinkClick r:id="rId2"/>
              </a:rPr>
              <a:t>Pubmed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Close P, </a:t>
            </a:r>
            <a:r>
              <a:rPr lang="en-US" sz="2000" dirty="0" err="1"/>
              <a:t>Neuprez</a:t>
            </a:r>
            <a:r>
              <a:rPr lang="en-US" sz="2000" dirty="0"/>
              <a:t> A, </a:t>
            </a:r>
            <a:r>
              <a:rPr lang="en-US" sz="2000" dirty="0" err="1"/>
              <a:t>Reginster</a:t>
            </a:r>
            <a:r>
              <a:rPr lang="en-US" sz="2000" dirty="0"/>
              <a:t> JY: Developments in the </a:t>
            </a:r>
            <a:r>
              <a:rPr lang="en-US" sz="2000" dirty="0" err="1"/>
              <a:t>pharmacotherapeutic</a:t>
            </a:r>
            <a:r>
              <a:rPr lang="en-US" sz="2000" dirty="0"/>
              <a:t> management of osteoporosis. Expert </a:t>
            </a:r>
            <a:r>
              <a:rPr lang="en-US" sz="2000" dirty="0" err="1"/>
              <a:t>Opin</a:t>
            </a:r>
            <a:r>
              <a:rPr lang="en-US" sz="2000" dirty="0"/>
              <a:t> </a:t>
            </a:r>
            <a:r>
              <a:rPr lang="en-US" sz="2000" dirty="0" err="1"/>
              <a:t>Pharmacother</a:t>
            </a:r>
            <a:r>
              <a:rPr lang="en-US" sz="2000" dirty="0"/>
              <a:t>. 2006 Aug;7(12):1603-15. </a:t>
            </a:r>
            <a:r>
              <a:rPr lang="en-US" sz="2000" dirty="0" err="1" smtClean="0">
                <a:hlinkClick r:id="rId3"/>
              </a:rPr>
              <a:t>Pubmed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Chen X, </a:t>
            </a:r>
            <a:r>
              <a:rPr lang="en-US" sz="2000" dirty="0" err="1"/>
              <a:t>Ji</a:t>
            </a:r>
            <a:r>
              <a:rPr lang="en-US" sz="2000" dirty="0"/>
              <a:t> ZL, Chen YZ: TTD: Therapeutic Target Database. Nucleic Acids Res. 2002 Jan 1;30(1):412-5</a:t>
            </a:r>
          </a:p>
        </p:txBody>
      </p:sp>
    </p:spTree>
    <p:extLst>
      <p:ext uri="{BB962C8B-B14F-4D97-AF65-F5344CB8AC3E}">
        <p14:creationId xmlns:p14="http://schemas.microsoft.com/office/powerpoint/2010/main" val="249083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Forteo/Forsteo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Tesamorelin AKA Egrifta</dc:title>
  <dc:creator>PC</dc:creator>
  <cp:lastModifiedBy>PC</cp:lastModifiedBy>
  <cp:revision>9</cp:revision>
  <dcterms:created xsi:type="dcterms:W3CDTF">2015-01-02T20:05:16Z</dcterms:created>
  <dcterms:modified xsi:type="dcterms:W3CDTF">2015-01-13T09:43:27Z</dcterms:modified>
</cp:coreProperties>
</file>