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0" r:id="rId2"/>
    <p:sldId id="261" r:id="rId3"/>
    <p:sldId id="262" r:id="rId4"/>
    <p:sldId id="263" r:id="rId5"/>
    <p:sldId id="265" r:id="rId6"/>
    <p:sldId id="256" r:id="rId7"/>
    <p:sldId id="257"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253" y="-1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7F69D1-2129-40CC-A29B-844F1A895B37}" type="datetimeFigureOut">
              <a:rPr lang="en-IN" smtClean="0"/>
              <a:t>13-01-2015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D6051A-695F-4582-9413-5897A6A4CB1E}" type="slidenum">
              <a:rPr lang="en-IN" smtClean="0"/>
              <a:t>‹#›</a:t>
            </a:fld>
            <a:endParaRPr lang="en-IN"/>
          </a:p>
        </p:txBody>
      </p:sp>
    </p:spTree>
    <p:extLst>
      <p:ext uri="{BB962C8B-B14F-4D97-AF65-F5344CB8AC3E}">
        <p14:creationId xmlns:p14="http://schemas.microsoft.com/office/powerpoint/2010/main" val="774573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8B65D0-BEED-435C-8576-FBF74DA841C0}"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B3585-4103-4AF8-8F34-83C141ACC48B}" type="slidenum">
              <a:rPr lang="en-US" smtClean="0"/>
              <a:pPr/>
              <a:t>‹#›</a:t>
            </a:fld>
            <a:endParaRPr lang="en-US"/>
          </a:p>
        </p:txBody>
      </p:sp>
    </p:spTree>
    <p:extLst>
      <p:ext uri="{BB962C8B-B14F-4D97-AF65-F5344CB8AC3E}">
        <p14:creationId xmlns:p14="http://schemas.microsoft.com/office/powerpoint/2010/main" val="292697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B65D0-BEED-435C-8576-FBF74DA841C0}"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B3585-4103-4AF8-8F34-83C141ACC48B}" type="slidenum">
              <a:rPr lang="en-US" smtClean="0"/>
              <a:pPr/>
              <a:t>‹#›</a:t>
            </a:fld>
            <a:endParaRPr lang="en-US"/>
          </a:p>
        </p:txBody>
      </p:sp>
    </p:spTree>
    <p:extLst>
      <p:ext uri="{BB962C8B-B14F-4D97-AF65-F5344CB8AC3E}">
        <p14:creationId xmlns:p14="http://schemas.microsoft.com/office/powerpoint/2010/main" val="3655403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B65D0-BEED-435C-8576-FBF74DA841C0}"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B3585-4103-4AF8-8F34-83C141ACC48B}" type="slidenum">
              <a:rPr lang="en-US" smtClean="0"/>
              <a:pPr/>
              <a:t>‹#›</a:t>
            </a:fld>
            <a:endParaRPr lang="en-US"/>
          </a:p>
        </p:txBody>
      </p:sp>
    </p:spTree>
    <p:extLst>
      <p:ext uri="{BB962C8B-B14F-4D97-AF65-F5344CB8AC3E}">
        <p14:creationId xmlns:p14="http://schemas.microsoft.com/office/powerpoint/2010/main" val="1381872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B65D0-BEED-435C-8576-FBF74DA841C0}"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B3585-4103-4AF8-8F34-83C141ACC48B}" type="slidenum">
              <a:rPr lang="en-US" smtClean="0"/>
              <a:pPr/>
              <a:t>‹#›</a:t>
            </a:fld>
            <a:endParaRPr lang="en-US"/>
          </a:p>
        </p:txBody>
      </p:sp>
    </p:spTree>
    <p:extLst>
      <p:ext uri="{BB962C8B-B14F-4D97-AF65-F5344CB8AC3E}">
        <p14:creationId xmlns:p14="http://schemas.microsoft.com/office/powerpoint/2010/main" val="2315864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8B65D0-BEED-435C-8576-FBF74DA841C0}"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9B3585-4103-4AF8-8F34-83C141ACC48B}" type="slidenum">
              <a:rPr lang="en-US" smtClean="0"/>
              <a:pPr/>
              <a:t>‹#›</a:t>
            </a:fld>
            <a:endParaRPr lang="en-US"/>
          </a:p>
        </p:txBody>
      </p:sp>
    </p:spTree>
    <p:extLst>
      <p:ext uri="{BB962C8B-B14F-4D97-AF65-F5344CB8AC3E}">
        <p14:creationId xmlns:p14="http://schemas.microsoft.com/office/powerpoint/2010/main" val="469334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8B65D0-BEED-435C-8576-FBF74DA841C0}"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B3585-4103-4AF8-8F34-83C141ACC48B}" type="slidenum">
              <a:rPr lang="en-US" smtClean="0"/>
              <a:pPr/>
              <a:t>‹#›</a:t>
            </a:fld>
            <a:endParaRPr lang="en-US"/>
          </a:p>
        </p:txBody>
      </p:sp>
    </p:spTree>
    <p:extLst>
      <p:ext uri="{BB962C8B-B14F-4D97-AF65-F5344CB8AC3E}">
        <p14:creationId xmlns:p14="http://schemas.microsoft.com/office/powerpoint/2010/main" val="1351215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8B65D0-BEED-435C-8576-FBF74DA841C0}" type="datetimeFigureOut">
              <a:rPr lang="en-US" smtClean="0"/>
              <a:pPr/>
              <a:t>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9B3585-4103-4AF8-8F34-83C141ACC48B}" type="slidenum">
              <a:rPr lang="en-US" smtClean="0"/>
              <a:pPr/>
              <a:t>‹#›</a:t>
            </a:fld>
            <a:endParaRPr lang="en-US"/>
          </a:p>
        </p:txBody>
      </p:sp>
    </p:spTree>
    <p:extLst>
      <p:ext uri="{BB962C8B-B14F-4D97-AF65-F5344CB8AC3E}">
        <p14:creationId xmlns:p14="http://schemas.microsoft.com/office/powerpoint/2010/main" val="2538945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8B65D0-BEED-435C-8576-FBF74DA841C0}" type="datetimeFigureOut">
              <a:rPr lang="en-US" smtClean="0"/>
              <a:pPr/>
              <a:t>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9B3585-4103-4AF8-8F34-83C141ACC48B}" type="slidenum">
              <a:rPr lang="en-US" smtClean="0"/>
              <a:pPr/>
              <a:t>‹#›</a:t>
            </a:fld>
            <a:endParaRPr lang="en-US"/>
          </a:p>
        </p:txBody>
      </p:sp>
    </p:spTree>
    <p:extLst>
      <p:ext uri="{BB962C8B-B14F-4D97-AF65-F5344CB8AC3E}">
        <p14:creationId xmlns:p14="http://schemas.microsoft.com/office/powerpoint/2010/main" val="2431839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B65D0-BEED-435C-8576-FBF74DA841C0}" type="datetimeFigureOut">
              <a:rPr lang="en-US" smtClean="0"/>
              <a:pPr/>
              <a:t>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9B3585-4103-4AF8-8F34-83C141ACC48B}" type="slidenum">
              <a:rPr lang="en-US" smtClean="0"/>
              <a:pPr/>
              <a:t>‹#›</a:t>
            </a:fld>
            <a:endParaRPr lang="en-US"/>
          </a:p>
        </p:txBody>
      </p:sp>
    </p:spTree>
    <p:extLst>
      <p:ext uri="{BB962C8B-B14F-4D97-AF65-F5344CB8AC3E}">
        <p14:creationId xmlns:p14="http://schemas.microsoft.com/office/powerpoint/2010/main" val="2228061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B65D0-BEED-435C-8576-FBF74DA841C0}"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B3585-4103-4AF8-8F34-83C141ACC48B}" type="slidenum">
              <a:rPr lang="en-US" smtClean="0"/>
              <a:pPr/>
              <a:t>‹#›</a:t>
            </a:fld>
            <a:endParaRPr lang="en-US"/>
          </a:p>
        </p:txBody>
      </p:sp>
    </p:spTree>
    <p:extLst>
      <p:ext uri="{BB962C8B-B14F-4D97-AF65-F5344CB8AC3E}">
        <p14:creationId xmlns:p14="http://schemas.microsoft.com/office/powerpoint/2010/main" val="1963051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B65D0-BEED-435C-8576-FBF74DA841C0}"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9B3585-4103-4AF8-8F34-83C141ACC48B}" type="slidenum">
              <a:rPr lang="en-US" smtClean="0"/>
              <a:pPr/>
              <a:t>‹#›</a:t>
            </a:fld>
            <a:endParaRPr lang="en-US"/>
          </a:p>
        </p:txBody>
      </p:sp>
    </p:spTree>
    <p:extLst>
      <p:ext uri="{BB962C8B-B14F-4D97-AF65-F5344CB8AC3E}">
        <p14:creationId xmlns:p14="http://schemas.microsoft.com/office/powerpoint/2010/main" val="1388952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8B65D0-BEED-435C-8576-FBF74DA841C0}" type="datetimeFigureOut">
              <a:rPr lang="en-US" smtClean="0"/>
              <a:pPr/>
              <a:t>1/13/2015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9B3585-4103-4AF8-8F34-83C141ACC48B}" type="slidenum">
              <a:rPr lang="en-US" smtClean="0"/>
              <a:pPr/>
              <a:t>‹#›</a:t>
            </a:fld>
            <a:endParaRPr lang="en-US"/>
          </a:p>
        </p:txBody>
      </p:sp>
    </p:spTree>
    <p:extLst>
      <p:ext uri="{BB962C8B-B14F-4D97-AF65-F5344CB8AC3E}">
        <p14:creationId xmlns:p14="http://schemas.microsoft.com/office/powerpoint/2010/main" val="2360976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ncbi.nlm.nih.gov/pubmed/?term=GATTEX+%5bTitle%5d&amp;report=abstrac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858320"/>
            <a:ext cx="1524000" cy="461665"/>
          </a:xfrm>
          <a:prstGeom prst="rect">
            <a:avLst/>
          </a:prstGeom>
        </p:spPr>
        <p:txBody>
          <a:bodyPr wrap="square">
            <a:spAutoFit/>
          </a:bodyPr>
          <a:lstStyle/>
          <a:p>
            <a:r>
              <a:rPr lang="en-US" sz="2400" dirty="0" smtClean="0"/>
              <a:t>DB08900 </a:t>
            </a:r>
            <a:endParaRPr lang="en-US" sz="2400" dirty="0"/>
          </a:p>
        </p:txBody>
      </p:sp>
      <p:sp>
        <p:nvSpPr>
          <p:cNvPr id="5" name="Rectangle 4"/>
          <p:cNvSpPr/>
          <p:nvPr/>
        </p:nvSpPr>
        <p:spPr>
          <a:xfrm>
            <a:off x="381000" y="2076510"/>
            <a:ext cx="4572000" cy="1077218"/>
          </a:xfrm>
          <a:prstGeom prst="rect">
            <a:avLst/>
          </a:prstGeom>
        </p:spPr>
        <p:txBody>
          <a:bodyPr>
            <a:spAutoFit/>
          </a:bodyPr>
          <a:lstStyle/>
          <a:p>
            <a:r>
              <a:rPr lang="en-US" sz="3200" dirty="0" smtClean="0"/>
              <a:t>TEDUGLUTIDE 		</a:t>
            </a:r>
          </a:p>
          <a:p>
            <a:endParaRPr lang="en-US" sz="3200" dirty="0"/>
          </a:p>
        </p:txBody>
      </p:sp>
      <p:sp>
        <p:nvSpPr>
          <p:cNvPr id="2" name="Rectangle 1"/>
          <p:cNvSpPr/>
          <p:nvPr/>
        </p:nvSpPr>
        <p:spPr>
          <a:xfrm>
            <a:off x="381000" y="2743200"/>
            <a:ext cx="2125903" cy="461665"/>
          </a:xfrm>
          <a:prstGeom prst="rect">
            <a:avLst/>
          </a:prstGeom>
        </p:spPr>
        <p:txBody>
          <a:bodyPr wrap="none">
            <a:spAutoFit/>
          </a:bodyPr>
          <a:lstStyle/>
          <a:p>
            <a:r>
              <a:rPr lang="en-US" sz="2400" dirty="0"/>
              <a:t>C</a:t>
            </a:r>
            <a:r>
              <a:rPr lang="en-US" sz="2400" baseline="-25000" dirty="0"/>
              <a:t>164</a:t>
            </a:r>
            <a:r>
              <a:rPr lang="en-US" sz="2400" dirty="0"/>
              <a:t>H</a:t>
            </a:r>
            <a:r>
              <a:rPr lang="en-US" sz="2400" baseline="-25000" dirty="0"/>
              <a:t>252</a:t>
            </a:r>
            <a:r>
              <a:rPr lang="en-US" sz="2400" dirty="0"/>
              <a:t>N</a:t>
            </a:r>
            <a:r>
              <a:rPr lang="en-US" sz="2400" baseline="-25000" dirty="0"/>
              <a:t>44</a:t>
            </a:r>
            <a:r>
              <a:rPr lang="en-US" sz="2400" dirty="0"/>
              <a:t>O</a:t>
            </a:r>
            <a:r>
              <a:rPr lang="en-US" sz="2400" baseline="-25000" dirty="0"/>
              <a:t>55</a:t>
            </a:r>
            <a:r>
              <a:rPr lang="en-US" sz="2400" dirty="0"/>
              <a:t>S</a:t>
            </a:r>
          </a:p>
        </p:txBody>
      </p:sp>
      <p:sp>
        <p:nvSpPr>
          <p:cNvPr id="3" name="Rectangle 2"/>
          <p:cNvSpPr/>
          <p:nvPr/>
        </p:nvSpPr>
        <p:spPr>
          <a:xfrm>
            <a:off x="381000" y="3308866"/>
            <a:ext cx="1207382" cy="461665"/>
          </a:xfrm>
          <a:prstGeom prst="rect">
            <a:avLst/>
          </a:prstGeom>
        </p:spPr>
        <p:txBody>
          <a:bodyPr wrap="none">
            <a:spAutoFit/>
          </a:bodyPr>
          <a:lstStyle/>
          <a:p>
            <a:r>
              <a:rPr lang="en-US" sz="2400" dirty="0" smtClean="0"/>
              <a:t>3.7 </a:t>
            </a:r>
            <a:r>
              <a:rPr lang="en-US" sz="2400" dirty="0" err="1" smtClean="0"/>
              <a:t>KDa</a:t>
            </a:r>
            <a:r>
              <a:rPr lang="en-US" sz="2400" dirty="0" smtClean="0"/>
              <a:t> </a:t>
            </a:r>
            <a:endParaRPr lang="en-US" sz="2400" dirty="0"/>
          </a:p>
        </p:txBody>
      </p:sp>
      <p:sp>
        <p:nvSpPr>
          <p:cNvPr id="6" name="TextBox 5"/>
          <p:cNvSpPr txBox="1"/>
          <p:nvPr/>
        </p:nvSpPr>
        <p:spPr>
          <a:xfrm>
            <a:off x="381000" y="5334000"/>
            <a:ext cx="3055324" cy="830997"/>
          </a:xfrm>
          <a:prstGeom prst="rect">
            <a:avLst/>
          </a:prstGeom>
          <a:noFill/>
        </p:spPr>
        <p:txBody>
          <a:bodyPr wrap="none" rtlCol="0">
            <a:spAutoFit/>
          </a:bodyPr>
          <a:lstStyle/>
          <a:p>
            <a:r>
              <a:rPr lang="en-US" sz="2400" dirty="0" smtClean="0"/>
              <a:t>CATEGORY</a:t>
            </a:r>
          </a:p>
          <a:p>
            <a:r>
              <a:rPr lang="en-US" sz="2400" dirty="0" smtClean="0"/>
              <a:t>HORMONE ANALOGUE</a:t>
            </a:r>
            <a:endParaRPr lang="en-US" sz="2400" dirty="0"/>
          </a:p>
        </p:txBody>
      </p:sp>
    </p:spTree>
    <p:extLst>
      <p:ext uri="{BB962C8B-B14F-4D97-AF65-F5344CB8AC3E}">
        <p14:creationId xmlns:p14="http://schemas.microsoft.com/office/powerpoint/2010/main" val="1160000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81000"/>
            <a:ext cx="1578830" cy="400110"/>
          </a:xfrm>
          <a:prstGeom prst="rect">
            <a:avLst/>
          </a:prstGeom>
        </p:spPr>
        <p:txBody>
          <a:bodyPr wrap="none">
            <a:spAutoFit/>
          </a:bodyPr>
          <a:lstStyle/>
          <a:p>
            <a:r>
              <a:rPr lang="en-US" sz="2000" dirty="0" smtClean="0"/>
              <a:t>DESCRIPTION</a:t>
            </a:r>
            <a:endParaRPr lang="en-US" sz="2000" dirty="0"/>
          </a:p>
        </p:txBody>
      </p:sp>
      <p:sp>
        <p:nvSpPr>
          <p:cNvPr id="5" name="Rectangle 4"/>
          <p:cNvSpPr/>
          <p:nvPr/>
        </p:nvSpPr>
        <p:spPr>
          <a:xfrm>
            <a:off x="228600" y="2971800"/>
            <a:ext cx="1424557" cy="400110"/>
          </a:xfrm>
          <a:prstGeom prst="rect">
            <a:avLst/>
          </a:prstGeom>
        </p:spPr>
        <p:txBody>
          <a:bodyPr wrap="none">
            <a:spAutoFit/>
          </a:bodyPr>
          <a:lstStyle/>
          <a:p>
            <a:r>
              <a:rPr lang="en-US" sz="2000" dirty="0" smtClean="0"/>
              <a:t>INDICATION</a:t>
            </a:r>
            <a:endParaRPr lang="en-US" sz="2000" dirty="0"/>
          </a:p>
        </p:txBody>
      </p:sp>
      <p:sp>
        <p:nvSpPr>
          <p:cNvPr id="6" name="Rectangle 5"/>
          <p:cNvSpPr/>
          <p:nvPr/>
        </p:nvSpPr>
        <p:spPr>
          <a:xfrm>
            <a:off x="228600" y="815876"/>
            <a:ext cx="8763000" cy="1938992"/>
          </a:xfrm>
          <a:prstGeom prst="rect">
            <a:avLst/>
          </a:prstGeom>
        </p:spPr>
        <p:txBody>
          <a:bodyPr wrap="square">
            <a:spAutoFit/>
          </a:bodyPr>
          <a:lstStyle/>
          <a:p>
            <a:r>
              <a:rPr lang="en-IN" sz="2000" dirty="0" err="1" smtClean="0"/>
              <a:t>Teduglutide</a:t>
            </a:r>
            <a:r>
              <a:rPr lang="en-IN" sz="2000" dirty="0" smtClean="0"/>
              <a:t> is a glucagon-like peptide-2 (GLP-2) analogue. It is made up of 33 amino acids and is manufactured using a strain of Escherichia coli modified by recombinant DNA technology. </a:t>
            </a:r>
            <a:r>
              <a:rPr lang="en-IN" sz="2000" dirty="0" err="1" smtClean="0"/>
              <a:t>Teduglutide</a:t>
            </a:r>
            <a:r>
              <a:rPr lang="en-IN" sz="2000" dirty="0" smtClean="0"/>
              <a:t> differs from GLP-2 by one amino acid (</a:t>
            </a:r>
            <a:r>
              <a:rPr lang="en-IN" sz="2000" dirty="0" err="1" smtClean="0"/>
              <a:t>alanine</a:t>
            </a:r>
            <a:r>
              <a:rPr lang="en-IN" sz="2000" dirty="0" smtClean="0"/>
              <a:t> is substituted by </a:t>
            </a:r>
            <a:r>
              <a:rPr lang="en-IN" sz="2000" dirty="0" err="1" smtClean="0"/>
              <a:t>glycine</a:t>
            </a:r>
            <a:r>
              <a:rPr lang="en-IN" sz="2000" dirty="0" smtClean="0"/>
              <a:t>). The significance of this substitution is that </a:t>
            </a:r>
            <a:r>
              <a:rPr lang="en-IN" sz="2000" dirty="0" err="1" smtClean="0"/>
              <a:t>teduglutide</a:t>
            </a:r>
            <a:r>
              <a:rPr lang="en-IN" sz="2000" dirty="0" smtClean="0"/>
              <a:t> is longer acting than endogenous GLP-2 as it is more resistant to proteolysis from </a:t>
            </a:r>
            <a:r>
              <a:rPr lang="en-IN" sz="2000" dirty="0" err="1" smtClean="0"/>
              <a:t>dipeptidyl</a:t>
            </a:r>
            <a:r>
              <a:rPr lang="en-IN" sz="2000" dirty="0" smtClean="0"/>
              <a:t> peptidase-4. FDA approved on December 21, 2012. </a:t>
            </a:r>
            <a:endParaRPr lang="en-US" sz="2000" dirty="0"/>
          </a:p>
        </p:txBody>
      </p:sp>
      <p:sp>
        <p:nvSpPr>
          <p:cNvPr id="2" name="Rectangle 1"/>
          <p:cNvSpPr/>
          <p:nvPr/>
        </p:nvSpPr>
        <p:spPr>
          <a:xfrm>
            <a:off x="228600" y="3429000"/>
            <a:ext cx="8915400" cy="1015663"/>
          </a:xfrm>
          <a:prstGeom prst="rect">
            <a:avLst/>
          </a:prstGeom>
        </p:spPr>
        <p:txBody>
          <a:bodyPr wrap="square">
            <a:spAutoFit/>
          </a:bodyPr>
          <a:lstStyle/>
          <a:p>
            <a:r>
              <a:rPr lang="en-IN" sz="2000" dirty="0" smtClean="0"/>
              <a:t>Treatment of short bowel syndrome (SBS), </a:t>
            </a:r>
            <a:r>
              <a:rPr lang="en-IN" sz="2000" dirty="0" err="1" smtClean="0"/>
              <a:t>malabsorption</a:t>
            </a:r>
            <a:r>
              <a:rPr lang="en-IN" sz="2000" dirty="0" smtClean="0"/>
              <a:t> associated with the removal of the intestine, in adults patients who are dependent on </a:t>
            </a:r>
            <a:r>
              <a:rPr lang="en-IN" sz="2000" dirty="0" err="1" smtClean="0"/>
              <a:t>parenteral</a:t>
            </a:r>
            <a:r>
              <a:rPr lang="en-IN" sz="2000" dirty="0" smtClean="0"/>
              <a:t> support. </a:t>
            </a:r>
            <a:endParaRPr lang="en-US" sz="2000" dirty="0"/>
          </a:p>
        </p:txBody>
      </p:sp>
      <p:sp>
        <p:nvSpPr>
          <p:cNvPr id="7" name="Rectangle 6"/>
          <p:cNvSpPr/>
          <p:nvPr/>
        </p:nvSpPr>
        <p:spPr>
          <a:xfrm>
            <a:off x="228600" y="5105400"/>
            <a:ext cx="8610600" cy="1631216"/>
          </a:xfrm>
          <a:prstGeom prst="rect">
            <a:avLst/>
          </a:prstGeom>
        </p:spPr>
        <p:txBody>
          <a:bodyPr wrap="square">
            <a:spAutoFit/>
          </a:bodyPr>
          <a:lstStyle/>
          <a:p>
            <a:r>
              <a:rPr lang="en-IN" sz="2000" dirty="0" smtClean="0"/>
              <a:t>An enhancement of gastrointestinal fluid absorption (750-1000 </a:t>
            </a:r>
            <a:r>
              <a:rPr lang="en-IN" sz="2000" dirty="0" err="1" smtClean="0"/>
              <a:t>mL</a:t>
            </a:r>
            <a:r>
              <a:rPr lang="en-IN" sz="2000" dirty="0" smtClean="0"/>
              <a:t>/day) was observed following daily administrations of </a:t>
            </a:r>
            <a:r>
              <a:rPr lang="en-IN" sz="2000" dirty="0" err="1" smtClean="0"/>
              <a:t>teduglutide</a:t>
            </a:r>
            <a:r>
              <a:rPr lang="en-IN" sz="2000" dirty="0" smtClean="0"/>
              <a:t>. An increase in </a:t>
            </a:r>
            <a:r>
              <a:rPr lang="en-IN" sz="2000" dirty="0" err="1" smtClean="0"/>
              <a:t>villus</a:t>
            </a:r>
            <a:r>
              <a:rPr lang="en-IN" sz="2000" dirty="0" smtClean="0"/>
              <a:t> height and crypt depth of the intestinal mucosa was also noted. A decrease in </a:t>
            </a:r>
            <a:r>
              <a:rPr lang="en-IN" sz="2000" dirty="0" err="1" smtClean="0"/>
              <a:t>fecal</a:t>
            </a:r>
            <a:r>
              <a:rPr lang="en-IN" sz="2000" dirty="0" smtClean="0"/>
              <a:t> weight has also been observed. </a:t>
            </a:r>
            <a:r>
              <a:rPr lang="en-IN" sz="2000" dirty="0" err="1" smtClean="0"/>
              <a:t>Teduglutide</a:t>
            </a:r>
            <a:r>
              <a:rPr lang="en-IN" sz="2000" dirty="0" smtClean="0"/>
              <a:t> does not prolong the </a:t>
            </a:r>
            <a:r>
              <a:rPr lang="en-IN" sz="2000" dirty="0" err="1" smtClean="0"/>
              <a:t>QTc</a:t>
            </a:r>
            <a:r>
              <a:rPr lang="en-IN" sz="2000" dirty="0" smtClean="0"/>
              <a:t> interval. </a:t>
            </a:r>
            <a:endParaRPr lang="en-US" sz="2000" dirty="0"/>
          </a:p>
        </p:txBody>
      </p:sp>
      <p:sp>
        <p:nvSpPr>
          <p:cNvPr id="8" name="Rectangle 7"/>
          <p:cNvSpPr/>
          <p:nvPr/>
        </p:nvSpPr>
        <p:spPr>
          <a:xfrm>
            <a:off x="228600" y="4572000"/>
            <a:ext cx="2567369" cy="400110"/>
          </a:xfrm>
          <a:prstGeom prst="rect">
            <a:avLst/>
          </a:prstGeom>
        </p:spPr>
        <p:txBody>
          <a:bodyPr wrap="none">
            <a:spAutoFit/>
          </a:bodyPr>
          <a:lstStyle/>
          <a:p>
            <a:r>
              <a:rPr lang="en-US" sz="2000" dirty="0" smtClean="0"/>
              <a:t>PHARMACODYNAMICS</a:t>
            </a:r>
            <a:endParaRPr lang="en-US" sz="2000" dirty="0"/>
          </a:p>
        </p:txBody>
      </p:sp>
    </p:spTree>
    <p:extLst>
      <p:ext uri="{BB962C8B-B14F-4D97-AF65-F5344CB8AC3E}">
        <p14:creationId xmlns:p14="http://schemas.microsoft.com/office/powerpoint/2010/main" val="1942628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533400"/>
            <a:ext cx="2752292" cy="400110"/>
          </a:xfrm>
          <a:prstGeom prst="rect">
            <a:avLst/>
          </a:prstGeom>
        </p:spPr>
        <p:txBody>
          <a:bodyPr wrap="none">
            <a:spAutoFit/>
          </a:bodyPr>
          <a:lstStyle/>
          <a:p>
            <a:r>
              <a:rPr lang="en-US" sz="2000" dirty="0" smtClean="0"/>
              <a:t>MECHANISM OF ACTION</a:t>
            </a:r>
            <a:endParaRPr lang="en-US" sz="2000" dirty="0"/>
          </a:p>
        </p:txBody>
      </p:sp>
      <p:sp>
        <p:nvSpPr>
          <p:cNvPr id="3" name="Rectangle 2"/>
          <p:cNvSpPr/>
          <p:nvPr/>
        </p:nvSpPr>
        <p:spPr>
          <a:xfrm>
            <a:off x="228600" y="1066800"/>
            <a:ext cx="8305800" cy="3170099"/>
          </a:xfrm>
          <a:prstGeom prst="rect">
            <a:avLst/>
          </a:prstGeom>
        </p:spPr>
        <p:txBody>
          <a:bodyPr wrap="square">
            <a:spAutoFit/>
          </a:bodyPr>
          <a:lstStyle/>
          <a:p>
            <a:r>
              <a:rPr lang="en-IN" sz="2000" dirty="0" err="1" smtClean="0"/>
              <a:t>Teduglutide</a:t>
            </a:r>
            <a:r>
              <a:rPr lang="en-IN" sz="2000" dirty="0" smtClean="0"/>
              <a:t> is an </a:t>
            </a:r>
            <a:r>
              <a:rPr lang="en-IN" sz="2000" dirty="0" err="1" smtClean="0"/>
              <a:t>analog</a:t>
            </a:r>
            <a:r>
              <a:rPr lang="en-IN" sz="2000" dirty="0" smtClean="0"/>
              <a:t> of naturally occurring human glucagon-like peptide-2 (GLP-2), a peptide secreted by L-cells of the distal intestine in response to meals. GLP-2 increases intestinal and portal blood flow and inhibit gastric acid secretion. </a:t>
            </a:r>
            <a:r>
              <a:rPr lang="en-IN" sz="2000" dirty="0" err="1" smtClean="0"/>
              <a:t>Teduglutide</a:t>
            </a:r>
            <a:r>
              <a:rPr lang="en-IN" sz="2000" dirty="0" smtClean="0"/>
              <a:t> binds to the glucagon-like peptide-2 receptors located in </a:t>
            </a:r>
            <a:r>
              <a:rPr lang="en-IN" sz="2000" dirty="0" err="1" smtClean="0"/>
              <a:t>enteroendocrine</a:t>
            </a:r>
            <a:r>
              <a:rPr lang="en-IN" sz="2000" dirty="0" smtClean="0"/>
              <a:t> cells, </a:t>
            </a:r>
            <a:r>
              <a:rPr lang="en-IN" sz="2000" dirty="0" err="1" smtClean="0"/>
              <a:t>subepithelial</a:t>
            </a:r>
            <a:r>
              <a:rPr lang="en-IN" sz="2000" dirty="0" smtClean="0"/>
              <a:t> </a:t>
            </a:r>
            <a:r>
              <a:rPr lang="en-IN" sz="2000" dirty="0" err="1" smtClean="0"/>
              <a:t>myofibroblasts</a:t>
            </a:r>
            <a:r>
              <a:rPr lang="en-IN" sz="2000" dirty="0" smtClean="0"/>
              <a:t> and enteric neurons of the </a:t>
            </a:r>
            <a:r>
              <a:rPr lang="en-IN" sz="2000" dirty="0" err="1" smtClean="0"/>
              <a:t>submucosal</a:t>
            </a:r>
            <a:r>
              <a:rPr lang="en-IN" sz="2000" dirty="0" smtClean="0"/>
              <a:t> and </a:t>
            </a:r>
            <a:r>
              <a:rPr lang="en-IN" sz="2000" dirty="0" err="1" smtClean="0"/>
              <a:t>myenteric</a:t>
            </a:r>
            <a:r>
              <a:rPr lang="en-IN" sz="2000" dirty="0" smtClean="0"/>
              <a:t> plexus. This causes the release of insulin-like growth factor (IGF)-1, nitric oxide and </a:t>
            </a:r>
            <a:r>
              <a:rPr lang="en-IN" sz="2000" dirty="0" err="1" smtClean="0"/>
              <a:t>keratinocyte</a:t>
            </a:r>
            <a:r>
              <a:rPr lang="en-IN" sz="2000" dirty="0" smtClean="0"/>
              <a:t> growth factor (KGF). These growth factors may contribute to the increase in crypt cell growth and surface area of the gastric mucosa. Ultimately, absorption through the intestine is enhanced. </a:t>
            </a:r>
            <a:endParaRPr lang="en-US" sz="2000" dirty="0"/>
          </a:p>
        </p:txBody>
      </p:sp>
      <p:sp>
        <p:nvSpPr>
          <p:cNvPr id="6" name="TextBox 5"/>
          <p:cNvSpPr txBox="1"/>
          <p:nvPr/>
        </p:nvSpPr>
        <p:spPr>
          <a:xfrm>
            <a:off x="228600" y="4388584"/>
            <a:ext cx="8153400" cy="1631216"/>
          </a:xfrm>
          <a:prstGeom prst="rect">
            <a:avLst/>
          </a:prstGeom>
          <a:noFill/>
        </p:spPr>
        <p:txBody>
          <a:bodyPr wrap="square" rtlCol="0">
            <a:spAutoFit/>
          </a:bodyPr>
          <a:lstStyle/>
          <a:p>
            <a:r>
              <a:rPr lang="en-IN" sz="2000" dirty="0" smtClean="0"/>
              <a:t>TOXICITY</a:t>
            </a:r>
          </a:p>
          <a:p>
            <a:r>
              <a:rPr lang="en-IN" sz="2000" dirty="0" smtClean="0"/>
              <a:t>The most common adverse reactions across all studies with GATTEX are abdominal pain, injection site reactions, nausea, headaches, abdominal distension, upper respiratory tract infection. In addition, vomiting and fluid overload were reported in the SBS studies (1 and 3) at rates.</a:t>
            </a:r>
            <a:endParaRPr lang="en-IN" sz="2000" dirty="0"/>
          </a:p>
        </p:txBody>
      </p:sp>
    </p:spTree>
    <p:extLst>
      <p:ext uri="{BB962C8B-B14F-4D97-AF65-F5344CB8AC3E}">
        <p14:creationId xmlns:p14="http://schemas.microsoft.com/office/powerpoint/2010/main" val="2410997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3157478"/>
            <a:ext cx="8763000" cy="2862322"/>
          </a:xfrm>
          <a:prstGeom prst="rect">
            <a:avLst/>
          </a:prstGeom>
        </p:spPr>
        <p:txBody>
          <a:bodyPr wrap="square">
            <a:spAutoFit/>
          </a:bodyPr>
          <a:lstStyle/>
          <a:p>
            <a:r>
              <a:rPr lang="en-US" sz="2000" dirty="0" smtClean="0"/>
              <a:t>ABSORPTION</a:t>
            </a:r>
          </a:p>
          <a:p>
            <a:r>
              <a:rPr lang="en-US" sz="2000" dirty="0" smtClean="0"/>
              <a:t>The pharmacokinetic profile of </a:t>
            </a:r>
            <a:r>
              <a:rPr lang="en-US" sz="2000" dirty="0" err="1" smtClean="0"/>
              <a:t>teduglutide</a:t>
            </a:r>
            <a:r>
              <a:rPr lang="en-US" sz="2000" dirty="0" smtClean="0"/>
              <a:t> (when administered subcutaneously) is described by a one-compartment model with first order absorption in the abdomen, arm, and thigh. With escalating doses, </a:t>
            </a:r>
            <a:r>
              <a:rPr lang="en-US" sz="2000" dirty="0" err="1" smtClean="0"/>
              <a:t>teduglutide</a:t>
            </a:r>
            <a:r>
              <a:rPr lang="en-US" sz="2000" dirty="0" smtClean="0"/>
              <a:t> demonstrates linear pharmacokinetics. Absolute bioavailability, </a:t>
            </a:r>
            <a:r>
              <a:rPr lang="en-US" sz="2000" dirty="0" err="1" smtClean="0"/>
              <a:t>SubQ</a:t>
            </a:r>
            <a:r>
              <a:rPr lang="en-US" sz="2000" dirty="0" smtClean="0"/>
              <a:t> = 88%; </a:t>
            </a:r>
            <a:r>
              <a:rPr lang="en-US" sz="2000" dirty="0" err="1" smtClean="0"/>
              <a:t>Tmax</a:t>
            </a:r>
            <a:r>
              <a:rPr lang="en-US" sz="2000" dirty="0" smtClean="0"/>
              <a:t>, </a:t>
            </a:r>
            <a:r>
              <a:rPr lang="en-US" sz="2000" dirty="0" err="1" smtClean="0"/>
              <a:t>SubQ</a:t>
            </a:r>
            <a:r>
              <a:rPr lang="en-US" sz="2000" dirty="0" smtClean="0"/>
              <a:t> = 3-5 hours; </a:t>
            </a:r>
            <a:r>
              <a:rPr lang="en-US" sz="2000" dirty="0" err="1" smtClean="0"/>
              <a:t>Cmax</a:t>
            </a:r>
            <a:r>
              <a:rPr lang="en-US" sz="2000" dirty="0" smtClean="0"/>
              <a:t>, 0.05 mg/kg </a:t>
            </a:r>
            <a:r>
              <a:rPr lang="en-US" sz="2000" dirty="0" err="1" smtClean="0"/>
              <a:t>SubQ</a:t>
            </a:r>
            <a:r>
              <a:rPr lang="en-US" sz="2000" dirty="0" smtClean="0"/>
              <a:t>, SBS patients = 36 </a:t>
            </a:r>
            <a:r>
              <a:rPr lang="en-US" sz="2000" dirty="0" err="1" smtClean="0"/>
              <a:t>ng</a:t>
            </a:r>
            <a:r>
              <a:rPr lang="en-US" sz="2000" dirty="0" smtClean="0"/>
              <a:t>/</a:t>
            </a:r>
            <a:r>
              <a:rPr lang="en-US" sz="2000" dirty="0" err="1" smtClean="0"/>
              <a:t>mL</a:t>
            </a:r>
            <a:r>
              <a:rPr lang="en-US" sz="2000" dirty="0" smtClean="0"/>
              <a:t>; AUC, 0.05 mg/kg </a:t>
            </a:r>
            <a:r>
              <a:rPr lang="en-US" sz="2000" dirty="0" err="1" smtClean="0"/>
              <a:t>SubQ</a:t>
            </a:r>
            <a:r>
              <a:rPr lang="en-US" sz="2000" dirty="0" smtClean="0"/>
              <a:t>, SBS patients = 0.15 </a:t>
            </a:r>
            <a:r>
              <a:rPr lang="en-US" sz="2000" dirty="0" err="1" smtClean="0"/>
              <a:t>Âµgâ</a:t>
            </a:r>
            <a:r>
              <a:rPr lang="en-US" sz="2000" dirty="0" smtClean="0"/>
              <a:t>€¢hr/</a:t>
            </a:r>
            <a:r>
              <a:rPr lang="en-US" sz="2000" dirty="0" err="1" smtClean="0"/>
              <a:t>mL</a:t>
            </a:r>
            <a:r>
              <a:rPr lang="en-US" sz="2000" dirty="0" smtClean="0"/>
              <a:t>; </a:t>
            </a:r>
            <a:r>
              <a:rPr lang="en-US" sz="2000" dirty="0" err="1" smtClean="0"/>
              <a:t>Teduglutide</a:t>
            </a:r>
            <a:r>
              <a:rPr lang="en-US" sz="2000" dirty="0" smtClean="0"/>
              <a:t> does not accumulate following multiple subcutaneous administrations.</a:t>
            </a:r>
          </a:p>
          <a:p>
            <a:r>
              <a:rPr lang="en-US" sz="2000" dirty="0" smtClean="0"/>
              <a:t>	</a:t>
            </a:r>
            <a:endParaRPr lang="en-US" sz="2000" dirty="0"/>
          </a:p>
        </p:txBody>
      </p:sp>
      <p:sp>
        <p:nvSpPr>
          <p:cNvPr id="4" name="TextBox 3"/>
          <p:cNvSpPr txBox="1"/>
          <p:nvPr/>
        </p:nvSpPr>
        <p:spPr>
          <a:xfrm>
            <a:off x="152400" y="807184"/>
            <a:ext cx="8458200" cy="1631216"/>
          </a:xfrm>
          <a:prstGeom prst="rect">
            <a:avLst/>
          </a:prstGeom>
          <a:noFill/>
        </p:spPr>
        <p:txBody>
          <a:bodyPr wrap="square" rtlCol="0">
            <a:spAutoFit/>
          </a:bodyPr>
          <a:lstStyle/>
          <a:p>
            <a:r>
              <a:rPr lang="en-IN" sz="2000" dirty="0" smtClean="0"/>
              <a:t>METABOLISM</a:t>
            </a:r>
          </a:p>
          <a:p>
            <a:r>
              <a:rPr lang="en-IN" sz="2000" dirty="0" smtClean="0"/>
              <a:t>Although a formal investigation has not been conducted, it is expected because </a:t>
            </a:r>
            <a:r>
              <a:rPr lang="en-IN" sz="2000" dirty="0" err="1" smtClean="0"/>
              <a:t>teduglutide</a:t>
            </a:r>
            <a:r>
              <a:rPr lang="en-IN" sz="2000" dirty="0" smtClean="0"/>
              <a:t> is a peptide-based drug, it will be degraded into smaller peptides and amino acids via catabolic pathways. The </a:t>
            </a:r>
            <a:r>
              <a:rPr lang="en-IN" sz="2000" dirty="0" err="1" smtClean="0"/>
              <a:t>cytochrome</a:t>
            </a:r>
            <a:r>
              <a:rPr lang="en-IN" sz="2000" dirty="0" smtClean="0"/>
              <a:t> P450 enzyme system is not involved in the metabolism of this drug.</a:t>
            </a:r>
            <a:endParaRPr lang="en-IN" sz="2000" dirty="0"/>
          </a:p>
        </p:txBody>
      </p:sp>
    </p:spTree>
    <p:extLst>
      <p:ext uri="{BB962C8B-B14F-4D97-AF65-F5344CB8AC3E}">
        <p14:creationId xmlns:p14="http://schemas.microsoft.com/office/powerpoint/2010/main" val="1685516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5334000"/>
            <a:ext cx="8001000" cy="707886"/>
          </a:xfrm>
          <a:prstGeom prst="rect">
            <a:avLst/>
          </a:prstGeom>
        </p:spPr>
        <p:txBody>
          <a:bodyPr wrap="square">
            <a:spAutoFit/>
          </a:bodyPr>
          <a:lstStyle/>
          <a:p>
            <a:r>
              <a:rPr lang="en-US" sz="2000" dirty="0" smtClean="0"/>
              <a:t>SEQUENCE</a:t>
            </a:r>
          </a:p>
          <a:p>
            <a:r>
              <a:rPr lang="en-US" sz="2000" dirty="0" smtClean="0"/>
              <a:t>HGDGSFSDEMNTILDNLAARDFINWLIQTKITD</a:t>
            </a:r>
            <a:endParaRPr lang="en-US" sz="2000" dirty="0"/>
          </a:p>
        </p:txBody>
      </p:sp>
      <p:sp>
        <p:nvSpPr>
          <p:cNvPr id="5" name="Rectangle 4"/>
          <p:cNvSpPr/>
          <p:nvPr/>
        </p:nvSpPr>
        <p:spPr>
          <a:xfrm>
            <a:off x="304800" y="6150114"/>
            <a:ext cx="3877985" cy="707886"/>
          </a:xfrm>
          <a:prstGeom prst="rect">
            <a:avLst/>
          </a:prstGeom>
        </p:spPr>
        <p:txBody>
          <a:bodyPr wrap="none">
            <a:spAutoFit/>
          </a:bodyPr>
          <a:lstStyle/>
          <a:p>
            <a:r>
              <a:rPr lang="en-US" sz="2000" dirty="0" smtClean="0"/>
              <a:t>TARGETS </a:t>
            </a:r>
          </a:p>
          <a:p>
            <a:r>
              <a:rPr lang="en-US" sz="2000" dirty="0" smtClean="0"/>
              <a:t>Glucagon-like peptide 2 receptor 	</a:t>
            </a:r>
            <a:endParaRPr lang="en-US" sz="2000" dirty="0"/>
          </a:p>
        </p:txBody>
      </p:sp>
      <p:sp>
        <p:nvSpPr>
          <p:cNvPr id="6" name="TextBox 5"/>
          <p:cNvSpPr txBox="1"/>
          <p:nvPr/>
        </p:nvSpPr>
        <p:spPr>
          <a:xfrm>
            <a:off x="228600" y="3604498"/>
            <a:ext cx="8763000" cy="1631216"/>
          </a:xfrm>
          <a:prstGeom prst="rect">
            <a:avLst/>
          </a:prstGeom>
          <a:noFill/>
        </p:spPr>
        <p:txBody>
          <a:bodyPr wrap="square" rtlCol="0">
            <a:spAutoFit/>
          </a:bodyPr>
          <a:lstStyle/>
          <a:p>
            <a:r>
              <a:rPr lang="en-IN" sz="2000" dirty="0" smtClean="0"/>
              <a:t>PATENT</a:t>
            </a:r>
          </a:p>
          <a:p>
            <a:r>
              <a:rPr lang="en-US" sz="2000" b="1" dirty="0"/>
              <a:t>Country	</a:t>
            </a:r>
            <a:r>
              <a:rPr lang="en-US" sz="2000" b="1" dirty="0" smtClean="0"/>
              <a:t>	Patent </a:t>
            </a:r>
            <a:r>
              <a:rPr lang="en-US" sz="2000" b="1" dirty="0"/>
              <a:t>Number	</a:t>
            </a:r>
            <a:r>
              <a:rPr lang="en-US" sz="2000" b="1" dirty="0" smtClean="0"/>
              <a:t>	Approved</a:t>
            </a:r>
            <a:r>
              <a:rPr lang="en-US" sz="2000" b="1" dirty="0"/>
              <a:t>	Expires (estimated)</a:t>
            </a:r>
          </a:p>
          <a:p>
            <a:r>
              <a:rPr lang="en-US" sz="2000" dirty="0"/>
              <a:t>United States	5789379	</a:t>
            </a:r>
            <a:r>
              <a:rPr lang="en-US" sz="2000" dirty="0" smtClean="0"/>
              <a:t>		2012-12-21</a:t>
            </a:r>
            <a:r>
              <a:rPr lang="en-US" sz="2000" dirty="0"/>
              <a:t>	2015-04-14</a:t>
            </a:r>
          </a:p>
          <a:p>
            <a:r>
              <a:rPr lang="en-US" sz="2000" dirty="0"/>
              <a:t>United States	7056886	</a:t>
            </a:r>
            <a:r>
              <a:rPr lang="en-US" sz="2000" dirty="0" smtClean="0"/>
              <a:t>		2012-12-21</a:t>
            </a:r>
            <a:r>
              <a:rPr lang="en-US" sz="2000" dirty="0"/>
              <a:t>	2022-09-18</a:t>
            </a:r>
          </a:p>
          <a:p>
            <a:r>
              <a:rPr lang="en-US" sz="2000" dirty="0"/>
              <a:t>United States	7847061	</a:t>
            </a:r>
            <a:r>
              <a:rPr lang="en-US" sz="2000" dirty="0" smtClean="0"/>
              <a:t>		2012-12-21</a:t>
            </a:r>
            <a:r>
              <a:rPr lang="en-US" sz="2000" dirty="0"/>
              <a:t>	2025-11-01</a:t>
            </a:r>
            <a:endParaRPr lang="en-IN" sz="2000" dirty="0" smtClean="0"/>
          </a:p>
        </p:txBody>
      </p:sp>
      <p:sp>
        <p:nvSpPr>
          <p:cNvPr id="7" name="Rectangle 6"/>
          <p:cNvSpPr/>
          <p:nvPr/>
        </p:nvSpPr>
        <p:spPr>
          <a:xfrm>
            <a:off x="152400" y="182701"/>
            <a:ext cx="8991600" cy="3170099"/>
          </a:xfrm>
          <a:prstGeom prst="rect">
            <a:avLst/>
          </a:prstGeom>
        </p:spPr>
        <p:txBody>
          <a:bodyPr wrap="square">
            <a:spAutoFit/>
          </a:bodyPr>
          <a:lstStyle/>
          <a:p>
            <a:r>
              <a:rPr lang="en-US" sz="2000" dirty="0" smtClean="0"/>
              <a:t>HALF-LIFE </a:t>
            </a:r>
          </a:p>
          <a:p>
            <a:r>
              <a:rPr lang="en-IN" sz="2000" dirty="0" smtClean="0"/>
              <a:t>Terminal half-life, healthy subjects = 2 hours;&amp;#13; Terminal half-life, SBS patients = 1.3 hours </a:t>
            </a:r>
            <a:r>
              <a:rPr lang="en-US" sz="2000" dirty="0" smtClean="0"/>
              <a:t>	</a:t>
            </a:r>
          </a:p>
          <a:p>
            <a:r>
              <a:rPr lang="en-US" sz="2000" dirty="0" smtClean="0"/>
              <a:t>ROUTE OF ELIMINATION	</a:t>
            </a:r>
          </a:p>
          <a:p>
            <a:r>
              <a:rPr lang="en-IN" sz="2000" dirty="0" smtClean="0"/>
              <a:t>Route of </a:t>
            </a:r>
            <a:r>
              <a:rPr lang="en-IN" sz="2000" dirty="0" err="1" smtClean="0"/>
              <a:t>elmination</a:t>
            </a:r>
            <a:r>
              <a:rPr lang="en-IN" sz="2000" dirty="0" smtClean="0"/>
              <a:t> was not determined.</a:t>
            </a:r>
          </a:p>
          <a:p>
            <a:endParaRPr lang="en-US" sz="2000" dirty="0" smtClean="0"/>
          </a:p>
          <a:p>
            <a:r>
              <a:rPr lang="en-US" sz="2000" dirty="0" smtClean="0"/>
              <a:t>VOLUME OF DISTRIBUTION = </a:t>
            </a:r>
            <a:r>
              <a:rPr lang="en-IN" sz="2000" dirty="0" err="1" smtClean="0"/>
              <a:t>Vd</a:t>
            </a:r>
            <a:r>
              <a:rPr lang="en-IN" sz="2000" dirty="0" smtClean="0"/>
              <a:t>, healthy subjects = 103 </a:t>
            </a:r>
            <a:r>
              <a:rPr lang="en-IN" sz="2000" dirty="0" err="1" smtClean="0"/>
              <a:t>mL</a:t>
            </a:r>
            <a:r>
              <a:rPr lang="en-IN" sz="2000" dirty="0" smtClean="0"/>
              <a:t>/kg </a:t>
            </a:r>
            <a:endParaRPr lang="en-US" sz="2000" dirty="0" smtClean="0"/>
          </a:p>
          <a:p>
            <a:r>
              <a:rPr lang="en-US" sz="2000" dirty="0" smtClean="0"/>
              <a:t>	</a:t>
            </a:r>
          </a:p>
          <a:p>
            <a:r>
              <a:rPr lang="en-US" sz="2000" dirty="0" smtClean="0"/>
              <a:t>CLEARANCE = </a:t>
            </a:r>
            <a:r>
              <a:rPr lang="en-IN" sz="2000" dirty="0" smtClean="0"/>
              <a:t>Plasma clearance, healthy subjects = 123 </a:t>
            </a:r>
            <a:r>
              <a:rPr lang="en-IN" sz="2000" dirty="0" err="1" smtClean="0"/>
              <a:t>mL</a:t>
            </a:r>
            <a:r>
              <a:rPr lang="en-IN" sz="2000" dirty="0" smtClean="0"/>
              <a:t>/hr/</a:t>
            </a:r>
            <a:r>
              <a:rPr lang="en-IN" sz="2000" dirty="0" err="1" smtClean="0"/>
              <a:t>kg;This</a:t>
            </a:r>
            <a:r>
              <a:rPr lang="en-IN" sz="2000" dirty="0" smtClean="0"/>
              <a:t> value indicates that </a:t>
            </a:r>
            <a:r>
              <a:rPr lang="en-IN" sz="2000" dirty="0" err="1" smtClean="0"/>
              <a:t>teduglutide</a:t>
            </a:r>
            <a:r>
              <a:rPr lang="en-IN" sz="2000" dirty="0" smtClean="0"/>
              <a:t> is primarily cleared by the kidney. </a:t>
            </a:r>
            <a:endParaRPr lang="en-US" sz="2000" dirty="0"/>
          </a:p>
        </p:txBody>
      </p:sp>
    </p:spTree>
    <p:extLst>
      <p:ext uri="{BB962C8B-B14F-4D97-AF65-F5344CB8AC3E}">
        <p14:creationId xmlns:p14="http://schemas.microsoft.com/office/powerpoint/2010/main" val="1081926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7086600" cy="1371600"/>
          </a:xfrm>
        </p:spPr>
        <p:txBody>
          <a:bodyPr>
            <a:normAutofit fontScale="90000"/>
          </a:bodyPr>
          <a:lstStyle/>
          <a:p>
            <a:pPr algn="l"/>
            <a:r>
              <a:rPr lang="en-US" dirty="0" smtClean="0"/>
              <a:t>GATTEX (NPS Pharma)</a:t>
            </a:r>
            <a:br>
              <a:rPr lang="en-US" dirty="0" smtClean="0"/>
            </a:br>
            <a:r>
              <a:rPr lang="en-US" dirty="0" smtClean="0"/>
              <a:t>REVESTITE (</a:t>
            </a:r>
            <a:r>
              <a:rPr lang="en-US" dirty="0" err="1" smtClean="0"/>
              <a:t>Nycomed</a:t>
            </a:r>
            <a:r>
              <a:rPr lang="en-US" dirty="0" smtClean="0"/>
              <a:t>)</a:t>
            </a:r>
            <a:endParaRPr lang="en-US" dirty="0"/>
          </a:p>
        </p:txBody>
      </p:sp>
      <p:sp>
        <p:nvSpPr>
          <p:cNvPr id="4" name="Rectangle 3"/>
          <p:cNvSpPr/>
          <p:nvPr/>
        </p:nvSpPr>
        <p:spPr>
          <a:xfrm>
            <a:off x="304800" y="1524000"/>
            <a:ext cx="7391400" cy="400110"/>
          </a:xfrm>
          <a:prstGeom prst="rect">
            <a:avLst/>
          </a:prstGeom>
        </p:spPr>
        <p:txBody>
          <a:bodyPr wrap="square">
            <a:spAutoFit/>
          </a:bodyPr>
          <a:lstStyle/>
          <a:p>
            <a:r>
              <a:rPr lang="en-US" sz="2000" dirty="0" smtClean="0"/>
              <a:t>http://pubchem.ncbi.nlm.nih.gov/compound/16139605</a:t>
            </a:r>
            <a:endParaRPr lang="en-US" sz="2000" dirty="0"/>
          </a:p>
        </p:txBody>
      </p:sp>
      <p:sp>
        <p:nvSpPr>
          <p:cNvPr id="6" name="Rectangle 5"/>
          <p:cNvSpPr/>
          <p:nvPr/>
        </p:nvSpPr>
        <p:spPr>
          <a:xfrm>
            <a:off x="228600" y="4038600"/>
            <a:ext cx="8305800" cy="2554545"/>
          </a:xfrm>
          <a:prstGeom prst="rect">
            <a:avLst/>
          </a:prstGeom>
        </p:spPr>
        <p:txBody>
          <a:bodyPr wrap="square">
            <a:spAutoFit/>
          </a:bodyPr>
          <a:lstStyle/>
          <a:p>
            <a:pPr algn="just"/>
            <a:r>
              <a:rPr lang="en-US" sz="2000" dirty="0" smtClean="0"/>
              <a:t>NPS Pharmaceuticals </a:t>
            </a:r>
            <a:r>
              <a:rPr lang="en-US" sz="2000" dirty="0" smtClean="0"/>
              <a:t>has </a:t>
            </a:r>
            <a:r>
              <a:rPr lang="en-US" sz="2000" dirty="0" smtClean="0"/>
              <a:t>priced its </a:t>
            </a:r>
            <a:r>
              <a:rPr lang="en-US" sz="2000" dirty="0" err="1" smtClean="0"/>
              <a:t>Gattex</a:t>
            </a:r>
            <a:r>
              <a:rPr lang="en-US" sz="2000" dirty="0" smtClean="0"/>
              <a:t> drug for short bowel syndrome, or SBS, at $295,000, expecting to make peak sales of $350 million from the 3,000-5,000 Americans suffering from this rare disease. SBS causes malabsorption when a significant portion of the small intestine is removed as a result of Crohn's disease, trauma, cancer or other conditions. It is a debilitating disease that urgently needed a focus therapy -- the question, however, is: Is that therapy worth more than a quarter-million dollars to the suffering patient?</a:t>
            </a:r>
            <a:endParaRPr lang="en-US" sz="2000" dirty="0"/>
          </a:p>
        </p:txBody>
      </p:sp>
      <p:sp>
        <p:nvSpPr>
          <p:cNvPr id="7" name="Rectangle 6"/>
          <p:cNvSpPr/>
          <p:nvPr/>
        </p:nvSpPr>
        <p:spPr>
          <a:xfrm>
            <a:off x="304800" y="2133600"/>
            <a:ext cx="8087193" cy="1631216"/>
          </a:xfrm>
          <a:prstGeom prst="rect">
            <a:avLst/>
          </a:prstGeom>
        </p:spPr>
        <p:txBody>
          <a:bodyPr wrap="square">
            <a:spAutoFit/>
          </a:bodyPr>
          <a:lstStyle/>
          <a:p>
            <a:pPr algn="just"/>
            <a:r>
              <a:rPr lang="en-US" sz="2000" dirty="0" smtClean="0"/>
              <a:t>DESCRIPTION</a:t>
            </a:r>
          </a:p>
          <a:p>
            <a:pPr algn="just"/>
            <a:endParaRPr lang="en-US" sz="2000" dirty="0" smtClean="0"/>
          </a:p>
          <a:p>
            <a:pPr algn="just"/>
            <a:r>
              <a:rPr lang="en-US" sz="2000" dirty="0" smtClean="0"/>
              <a:t>Analogue of </a:t>
            </a:r>
            <a:r>
              <a:rPr lang="en-US" sz="2000" dirty="0" smtClean="0"/>
              <a:t>human glucagon-like peptide 2, a protein that helps to rehabilitate the intestinal lining. approved for adults with short-bowel syndrome who require parenteral nutrition</a:t>
            </a:r>
            <a:endParaRPr lang="en-US" sz="2000" dirty="0"/>
          </a:p>
        </p:txBody>
      </p:sp>
      <p:sp>
        <p:nvSpPr>
          <p:cNvPr id="8" name="TextBox 7"/>
          <p:cNvSpPr txBox="1"/>
          <p:nvPr/>
        </p:nvSpPr>
        <p:spPr>
          <a:xfrm flipH="1">
            <a:off x="7007515" y="381000"/>
            <a:ext cx="1682169" cy="400110"/>
          </a:xfrm>
          <a:prstGeom prst="rect">
            <a:avLst/>
          </a:prstGeom>
          <a:noFill/>
        </p:spPr>
        <p:txBody>
          <a:bodyPr wrap="square" rtlCol="0">
            <a:spAutoFit/>
          </a:bodyPr>
          <a:lstStyle/>
          <a:p>
            <a:r>
              <a:rPr lang="en-US" sz="2000" dirty="0" smtClean="0"/>
              <a:t>Subcutaneous</a:t>
            </a:r>
            <a:endParaRPr lang="en-US" sz="2000" dirty="0"/>
          </a:p>
        </p:txBody>
      </p:sp>
    </p:spTree>
    <p:extLst>
      <p:ext uri="{BB962C8B-B14F-4D97-AF65-F5344CB8AC3E}">
        <p14:creationId xmlns:p14="http://schemas.microsoft.com/office/powerpoint/2010/main" val="584246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520" y="5715000"/>
            <a:ext cx="5364480" cy="707886"/>
          </a:xfrm>
          <a:prstGeom prst="rect">
            <a:avLst/>
          </a:prstGeom>
        </p:spPr>
        <p:txBody>
          <a:bodyPr wrap="square">
            <a:spAutoFit/>
          </a:bodyPr>
          <a:lstStyle/>
          <a:p>
            <a:r>
              <a:rPr lang="en-US" sz="2000" dirty="0" smtClean="0"/>
              <a:t>CLEARANCE </a:t>
            </a:r>
            <a:endParaRPr lang="en-US" sz="2000" dirty="0" smtClean="0"/>
          </a:p>
          <a:p>
            <a:r>
              <a:rPr lang="en-US" sz="2000" dirty="0" smtClean="0"/>
              <a:t>0.05 </a:t>
            </a:r>
            <a:r>
              <a:rPr lang="en-US" sz="2000" dirty="0" smtClean="0"/>
              <a:t>mg/kg per day</a:t>
            </a:r>
            <a:endParaRPr lang="en-US" sz="2000" dirty="0"/>
          </a:p>
        </p:txBody>
      </p:sp>
      <p:sp>
        <p:nvSpPr>
          <p:cNvPr id="6" name="Rectangle 5"/>
          <p:cNvSpPr/>
          <p:nvPr/>
        </p:nvSpPr>
        <p:spPr>
          <a:xfrm>
            <a:off x="350520" y="4604325"/>
            <a:ext cx="8564880" cy="1015663"/>
          </a:xfrm>
          <a:prstGeom prst="rect">
            <a:avLst/>
          </a:prstGeom>
        </p:spPr>
        <p:txBody>
          <a:bodyPr wrap="square">
            <a:spAutoFit/>
          </a:bodyPr>
          <a:lstStyle/>
          <a:p>
            <a:r>
              <a:rPr lang="en-US" sz="2000" dirty="0"/>
              <a:t>HALF-LIFE </a:t>
            </a:r>
            <a:endParaRPr lang="en-US" sz="2000" dirty="0" smtClean="0"/>
          </a:p>
          <a:p>
            <a:r>
              <a:rPr lang="en-US" sz="2000" dirty="0" smtClean="0"/>
              <a:t>Terminal </a:t>
            </a:r>
            <a:r>
              <a:rPr lang="en-US" sz="2000" dirty="0"/>
              <a:t>half-life </a:t>
            </a:r>
            <a:r>
              <a:rPr lang="en-US" sz="2000" dirty="0" smtClean="0"/>
              <a:t>in </a:t>
            </a:r>
            <a:r>
              <a:rPr lang="en-US" sz="2000" dirty="0" smtClean="0"/>
              <a:t>healthy subjects = 2 </a:t>
            </a:r>
            <a:r>
              <a:rPr lang="en-US" sz="2000" dirty="0" smtClean="0"/>
              <a:t>hours</a:t>
            </a:r>
          </a:p>
          <a:p>
            <a:r>
              <a:rPr lang="en-US" sz="2000" dirty="0" smtClean="0"/>
              <a:t>Terminal half-life in </a:t>
            </a:r>
            <a:r>
              <a:rPr lang="en-US" sz="2000" dirty="0" smtClean="0"/>
              <a:t>SBS patients = 1.3 hours</a:t>
            </a:r>
            <a:endParaRPr lang="en-US" sz="2000" dirty="0"/>
          </a:p>
        </p:txBody>
      </p:sp>
      <p:sp>
        <p:nvSpPr>
          <p:cNvPr id="7" name="Rectangle 6"/>
          <p:cNvSpPr/>
          <p:nvPr/>
        </p:nvSpPr>
        <p:spPr>
          <a:xfrm>
            <a:off x="304800" y="1905000"/>
            <a:ext cx="8077200" cy="2554545"/>
          </a:xfrm>
          <a:prstGeom prst="rect">
            <a:avLst/>
          </a:prstGeom>
        </p:spPr>
        <p:txBody>
          <a:bodyPr wrap="square">
            <a:spAutoFit/>
          </a:bodyPr>
          <a:lstStyle/>
          <a:p>
            <a:r>
              <a:rPr lang="en-US" sz="2000" dirty="0" smtClean="0"/>
              <a:t>VARIATION</a:t>
            </a:r>
          </a:p>
          <a:p>
            <a:r>
              <a:rPr lang="en-US" sz="2000" dirty="0" err="1" smtClean="0"/>
              <a:t>Teduglutide</a:t>
            </a:r>
            <a:r>
              <a:rPr lang="en-US" sz="2000" dirty="0" smtClean="0"/>
              <a:t> </a:t>
            </a:r>
            <a:r>
              <a:rPr lang="en-US" sz="2000" dirty="0" smtClean="0"/>
              <a:t>is a glucagon-like peptide-2 (GLP-2) analogue. It is made up of 33 amino acids and is manufactured using a strain of </a:t>
            </a:r>
            <a:r>
              <a:rPr lang="en-US" sz="2000" i="1" dirty="0" smtClean="0"/>
              <a:t>Escherichia coli </a:t>
            </a:r>
            <a:r>
              <a:rPr lang="en-US" sz="2000" dirty="0" smtClean="0"/>
              <a:t>modified by recombinant DNA technology. </a:t>
            </a:r>
            <a:r>
              <a:rPr lang="en-US" sz="2000" dirty="0" err="1" smtClean="0"/>
              <a:t>Teduglutide</a:t>
            </a:r>
            <a:r>
              <a:rPr lang="en-US" sz="2000" dirty="0" smtClean="0"/>
              <a:t> differs from GLP-2 by one amino acid (alanine is substituted by glycine). The significance of this substitution is that </a:t>
            </a:r>
            <a:r>
              <a:rPr lang="en-US" sz="2000" dirty="0" err="1" smtClean="0"/>
              <a:t>teduglutide</a:t>
            </a:r>
            <a:r>
              <a:rPr lang="en-US" sz="2000" dirty="0" smtClean="0"/>
              <a:t> is longer acting than endogenous GLP-2 as it is more resistant to proteolysis from </a:t>
            </a:r>
            <a:r>
              <a:rPr lang="en-US" sz="2000" dirty="0" err="1" smtClean="0"/>
              <a:t>dipeptidyl</a:t>
            </a:r>
            <a:r>
              <a:rPr lang="en-US" sz="2000" dirty="0" smtClean="0"/>
              <a:t> peptidase-4. FDA approved on December 21, 2012</a:t>
            </a:r>
            <a:endParaRPr lang="en-US" sz="2000" dirty="0"/>
          </a:p>
        </p:txBody>
      </p:sp>
      <p:sp>
        <p:nvSpPr>
          <p:cNvPr id="8" name="Rectangle 7"/>
          <p:cNvSpPr/>
          <p:nvPr/>
        </p:nvSpPr>
        <p:spPr>
          <a:xfrm>
            <a:off x="304800" y="304800"/>
            <a:ext cx="8458200" cy="1323439"/>
          </a:xfrm>
          <a:prstGeom prst="rect">
            <a:avLst/>
          </a:prstGeom>
        </p:spPr>
        <p:txBody>
          <a:bodyPr wrap="square">
            <a:spAutoFit/>
          </a:bodyPr>
          <a:lstStyle/>
          <a:p>
            <a:r>
              <a:rPr lang="en-US" sz="2000" dirty="0" smtClean="0"/>
              <a:t>ADVANTAGE</a:t>
            </a:r>
          </a:p>
          <a:p>
            <a:r>
              <a:rPr lang="en-US" sz="2000" dirty="0" smtClean="0"/>
              <a:t>Degradation resistant GLP-2 </a:t>
            </a:r>
            <a:r>
              <a:rPr lang="en-US" sz="2000" dirty="0" smtClean="0"/>
              <a:t>analog. </a:t>
            </a:r>
            <a:r>
              <a:rPr lang="en-US" sz="2000" dirty="0" err="1" smtClean="0"/>
              <a:t>Teduglutide</a:t>
            </a:r>
            <a:r>
              <a:rPr lang="en-US" sz="2000" dirty="0" smtClean="0"/>
              <a:t> [</a:t>
            </a:r>
            <a:r>
              <a:rPr lang="en-US" sz="2000" dirty="0" err="1" smtClean="0"/>
              <a:t>Gly</a:t>
            </a:r>
            <a:r>
              <a:rPr lang="en-US" sz="2000" dirty="0" smtClean="0"/>
              <a:t>] GLP-2 (</a:t>
            </a:r>
            <a:r>
              <a:rPr lang="en-US" sz="2000" dirty="0" err="1" smtClean="0"/>
              <a:t>GattexTM</a:t>
            </a:r>
            <a:r>
              <a:rPr lang="en-US" sz="2000" dirty="0" smtClean="0"/>
              <a:t>, NPS Pharmaceuticals, </a:t>
            </a:r>
            <a:r>
              <a:rPr lang="en-US" sz="2000" dirty="0" smtClean="0"/>
              <a:t>Bedminster</a:t>
            </a:r>
            <a:r>
              <a:rPr lang="en-US" sz="2000" dirty="0" smtClean="0"/>
              <a:t>, NJ), a DPPIV-resistant analog of GLP-2 lacking </a:t>
            </a:r>
          </a:p>
          <a:p>
            <a:r>
              <a:rPr lang="en-US" sz="2000" dirty="0" smtClean="0"/>
              <a:t>the N-terminal DPPIV cleavage site</a:t>
            </a:r>
            <a:endParaRPr lang="en-US" sz="2000" dirty="0"/>
          </a:p>
        </p:txBody>
      </p:sp>
    </p:spTree>
    <p:extLst>
      <p:ext uri="{BB962C8B-B14F-4D97-AF65-F5344CB8AC3E}">
        <p14:creationId xmlns:p14="http://schemas.microsoft.com/office/powerpoint/2010/main" val="3162557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762000"/>
            <a:ext cx="8305800" cy="2862322"/>
          </a:xfrm>
          <a:prstGeom prst="rect">
            <a:avLst/>
          </a:prstGeom>
        </p:spPr>
        <p:txBody>
          <a:bodyPr wrap="square">
            <a:spAutoFit/>
          </a:bodyPr>
          <a:lstStyle/>
          <a:p>
            <a:pPr algn="just"/>
            <a:r>
              <a:rPr lang="en-US" sz="2000" dirty="0" smtClean="0"/>
              <a:t>ADVERSE REACTION</a:t>
            </a:r>
          </a:p>
          <a:p>
            <a:pPr algn="just"/>
            <a:endParaRPr lang="en-US" sz="2000" dirty="0" smtClean="0"/>
          </a:p>
          <a:p>
            <a:pPr algn="just"/>
            <a:r>
              <a:rPr lang="en-US" sz="2000" dirty="0" smtClean="0"/>
              <a:t>Risk </a:t>
            </a:r>
            <a:r>
              <a:rPr lang="en-US" sz="2000" dirty="0" smtClean="0"/>
              <a:t>Evaluation and Mitigation Strategy (REMS) is required because of elevated risks of intestinal cancer and polyps, intestinal obstructions, gallbladder disease, biliary tract disease, and pancreatic </a:t>
            </a:r>
            <a:r>
              <a:rPr lang="en-US" sz="2000" dirty="0"/>
              <a:t>disease. Based upon the </a:t>
            </a:r>
            <a:r>
              <a:rPr lang="en-US" sz="2000" dirty="0" err="1"/>
              <a:t>pharmacodynamic</a:t>
            </a:r>
            <a:r>
              <a:rPr lang="en-US" sz="2000" dirty="0"/>
              <a:t> effect of GATTEX, there is a potential for increased absorption of concomitant oral medications, which should be considered if these drugs require titration or have a narrow therapeutic index.</a:t>
            </a:r>
          </a:p>
          <a:p>
            <a:pPr algn="just"/>
            <a:endParaRPr lang="en-US" sz="2000" dirty="0"/>
          </a:p>
        </p:txBody>
      </p:sp>
      <p:sp>
        <p:nvSpPr>
          <p:cNvPr id="9" name="Rectangle 8"/>
          <p:cNvSpPr/>
          <p:nvPr/>
        </p:nvSpPr>
        <p:spPr>
          <a:xfrm>
            <a:off x="152400" y="4114800"/>
            <a:ext cx="8839200" cy="1631216"/>
          </a:xfrm>
          <a:prstGeom prst="rect">
            <a:avLst/>
          </a:prstGeom>
        </p:spPr>
        <p:txBody>
          <a:bodyPr wrap="square">
            <a:spAutoFit/>
          </a:bodyPr>
          <a:lstStyle/>
          <a:p>
            <a:r>
              <a:rPr lang="en-US" sz="2000" dirty="0"/>
              <a:t>REFERENCES</a:t>
            </a:r>
          </a:p>
          <a:p>
            <a:endParaRPr lang="en-US" sz="2000" dirty="0" smtClean="0">
              <a:hlinkClick r:id="rId2"/>
            </a:endParaRPr>
          </a:p>
          <a:p>
            <a:pPr marL="342900" indent="-342900">
              <a:buFont typeface="Arial" panose="020B0604020202020204" pitchFamily="34" charset="0"/>
              <a:buChar char="•"/>
            </a:pPr>
            <a:r>
              <a:rPr lang="en-US" sz="2000" dirty="0" smtClean="0">
                <a:hlinkClick r:id="rId2"/>
              </a:rPr>
              <a:t>http</a:t>
            </a:r>
            <a:r>
              <a:rPr lang="en-US" sz="2000" dirty="0" smtClean="0">
                <a:hlinkClick r:id="rId2"/>
              </a:rPr>
              <a:t>://www.ncbi.nlm.nih.gov/pubmed/?term=GATTEX+[Title]&amp;</a:t>
            </a:r>
            <a:r>
              <a:rPr lang="en-US" sz="2000" dirty="0" smtClean="0">
                <a:hlinkClick r:id="rId2"/>
              </a:rPr>
              <a:t>report=abstract</a:t>
            </a:r>
            <a:endParaRPr lang="en-US" sz="2000" dirty="0" smtClean="0"/>
          </a:p>
          <a:p>
            <a:pPr marL="342900" indent="-342900">
              <a:buFont typeface="Arial" panose="020B0604020202020204" pitchFamily="34" charset="0"/>
              <a:buChar char="•"/>
            </a:pPr>
            <a:r>
              <a:rPr lang="en-US" sz="2000" dirty="0" err="1"/>
              <a:t>Burness</a:t>
            </a:r>
            <a:r>
              <a:rPr lang="en-US" sz="2000" dirty="0"/>
              <a:t> CB, McCormack PL: </a:t>
            </a:r>
            <a:r>
              <a:rPr lang="en-US" sz="2000" dirty="0" err="1"/>
              <a:t>Teduglutide</a:t>
            </a:r>
            <a:r>
              <a:rPr lang="en-US" sz="2000" dirty="0"/>
              <a:t>: A Review of its Use in the Treatment of Patients with Short Bowel Syndrome. Drugs. 2013 Jun </a:t>
            </a:r>
            <a:r>
              <a:rPr lang="en-US" sz="2000" dirty="0" smtClean="0"/>
              <a:t>1</a:t>
            </a:r>
          </a:p>
        </p:txBody>
      </p:sp>
    </p:spTree>
    <p:extLst>
      <p:ext uri="{BB962C8B-B14F-4D97-AF65-F5344CB8AC3E}">
        <p14:creationId xmlns:p14="http://schemas.microsoft.com/office/powerpoint/2010/main" val="1434243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888</Words>
  <Application>Microsoft Office PowerPoint</Application>
  <PresentationFormat>On-screen Show (4:3)</PresentationFormat>
  <Paragraphs>62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GATTEX (NPS Pharma) REVESTITE (Nycomed)</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Teduglutide GATTEX NPS Pharma</dc:title>
  <dc:creator>PC</dc:creator>
  <cp:lastModifiedBy>PC</cp:lastModifiedBy>
  <cp:revision>6</cp:revision>
  <dcterms:created xsi:type="dcterms:W3CDTF">2015-01-02T07:59:10Z</dcterms:created>
  <dcterms:modified xsi:type="dcterms:W3CDTF">2015-01-13T08:44:08Z</dcterms:modified>
</cp:coreProperties>
</file>