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64" r:id="rId4"/>
    <p:sldId id="256" r:id="rId5"/>
    <p:sldId id="257"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5BA96-2476-4295-917B-3F36AE24330C}" type="datetimeFigureOut">
              <a:rPr lang="en-IN" smtClean="0"/>
              <a:t>12-01-2015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93BBE-642E-4FFD-B77A-92B8EC1EDD0F}" type="slidenum">
              <a:rPr lang="en-IN" smtClean="0"/>
              <a:t>‹#›</a:t>
            </a:fld>
            <a:endParaRPr lang="en-IN"/>
          </a:p>
        </p:txBody>
      </p:sp>
    </p:spTree>
    <p:extLst>
      <p:ext uri="{BB962C8B-B14F-4D97-AF65-F5344CB8AC3E}">
        <p14:creationId xmlns:p14="http://schemas.microsoft.com/office/powerpoint/2010/main" val="235841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B7CC7D-C84C-4269-98E0-B3AF0267C9C0}"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240155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7CC7D-C84C-4269-98E0-B3AF0267C9C0}"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276875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7CC7D-C84C-4269-98E0-B3AF0267C9C0}"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169482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7CC7D-C84C-4269-98E0-B3AF0267C9C0}"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312242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7CC7D-C84C-4269-98E0-B3AF0267C9C0}"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327997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B7CC7D-C84C-4269-98E0-B3AF0267C9C0}"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184233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B7CC7D-C84C-4269-98E0-B3AF0267C9C0}"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132908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B7CC7D-C84C-4269-98E0-B3AF0267C9C0}"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22823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7CC7D-C84C-4269-98E0-B3AF0267C9C0}"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153041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7CC7D-C84C-4269-98E0-B3AF0267C9C0}"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2724847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7CC7D-C84C-4269-98E0-B3AF0267C9C0}"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66640-93B5-4FB4-94C0-E88D031CF491}" type="slidenum">
              <a:rPr lang="en-US" smtClean="0"/>
              <a:pPr/>
              <a:t>‹#›</a:t>
            </a:fld>
            <a:endParaRPr lang="en-US"/>
          </a:p>
        </p:txBody>
      </p:sp>
    </p:spTree>
    <p:extLst>
      <p:ext uri="{BB962C8B-B14F-4D97-AF65-F5344CB8AC3E}">
        <p14:creationId xmlns:p14="http://schemas.microsoft.com/office/powerpoint/2010/main" val="26099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7CC7D-C84C-4269-98E0-B3AF0267C9C0}"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66640-93B5-4FB4-94C0-E88D031CF491}" type="slidenum">
              <a:rPr lang="en-US" smtClean="0"/>
              <a:pPr/>
              <a:t>‹#›</a:t>
            </a:fld>
            <a:endParaRPr lang="en-US"/>
          </a:p>
        </p:txBody>
      </p:sp>
    </p:spTree>
    <p:extLst>
      <p:ext uri="{BB962C8B-B14F-4D97-AF65-F5344CB8AC3E}">
        <p14:creationId xmlns:p14="http://schemas.microsoft.com/office/powerpoint/2010/main" val="311644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58320"/>
            <a:ext cx="4572000" cy="830997"/>
          </a:xfrm>
          <a:prstGeom prst="rect">
            <a:avLst/>
          </a:prstGeom>
        </p:spPr>
        <p:txBody>
          <a:bodyPr>
            <a:spAutoFit/>
          </a:bodyPr>
          <a:lstStyle/>
          <a:p>
            <a:r>
              <a:rPr lang="en-US" sz="2400" dirty="0" smtClean="0"/>
              <a:t>DB08902 						</a:t>
            </a:r>
            <a:endParaRPr lang="en-US" sz="2400" dirty="0"/>
          </a:p>
        </p:txBody>
      </p:sp>
      <p:sp>
        <p:nvSpPr>
          <p:cNvPr id="3" name="Rectangle 2"/>
          <p:cNvSpPr/>
          <p:nvPr/>
        </p:nvSpPr>
        <p:spPr>
          <a:xfrm>
            <a:off x="381000" y="5562600"/>
            <a:ext cx="6263574" cy="830997"/>
          </a:xfrm>
          <a:prstGeom prst="rect">
            <a:avLst/>
          </a:prstGeom>
        </p:spPr>
        <p:txBody>
          <a:bodyPr wrap="none">
            <a:spAutoFit/>
          </a:bodyPr>
          <a:lstStyle/>
          <a:p>
            <a:r>
              <a:rPr lang="en-US" sz="2400" dirty="0" smtClean="0"/>
              <a:t>CATEGORY</a:t>
            </a:r>
          </a:p>
          <a:p>
            <a:r>
              <a:rPr lang="en-IN" sz="2400" dirty="0" smtClean="0"/>
              <a:t>Anti-Infective Agents and Monoclonal antibodies</a:t>
            </a:r>
            <a:endParaRPr lang="en-US" sz="2400" dirty="0"/>
          </a:p>
        </p:txBody>
      </p:sp>
      <p:sp>
        <p:nvSpPr>
          <p:cNvPr id="5" name="Rectangle 4"/>
          <p:cNvSpPr/>
          <p:nvPr/>
        </p:nvSpPr>
        <p:spPr>
          <a:xfrm>
            <a:off x="381000" y="2076510"/>
            <a:ext cx="4572000" cy="584775"/>
          </a:xfrm>
          <a:prstGeom prst="rect">
            <a:avLst/>
          </a:prstGeom>
        </p:spPr>
        <p:txBody>
          <a:bodyPr>
            <a:spAutoFit/>
          </a:bodyPr>
          <a:lstStyle/>
          <a:p>
            <a:r>
              <a:rPr lang="en-US" sz="3200" dirty="0" smtClean="0"/>
              <a:t>RAXIBACUMAB</a:t>
            </a:r>
            <a:endParaRPr lang="en-US" sz="3200" dirty="0"/>
          </a:p>
        </p:txBody>
      </p:sp>
      <p:sp>
        <p:nvSpPr>
          <p:cNvPr id="2" name="Rectangle 1"/>
          <p:cNvSpPr/>
          <p:nvPr/>
        </p:nvSpPr>
        <p:spPr>
          <a:xfrm>
            <a:off x="381000" y="2875002"/>
            <a:ext cx="2959465" cy="461665"/>
          </a:xfrm>
          <a:prstGeom prst="rect">
            <a:avLst/>
          </a:prstGeom>
        </p:spPr>
        <p:txBody>
          <a:bodyPr wrap="none">
            <a:spAutoFit/>
          </a:bodyPr>
          <a:lstStyle/>
          <a:p>
            <a:r>
              <a:rPr lang="en-US" sz="2400" dirty="0"/>
              <a:t>C</a:t>
            </a:r>
            <a:r>
              <a:rPr lang="en-US" sz="2400" baseline="-25000" dirty="0"/>
              <a:t>6320</a:t>
            </a:r>
            <a:r>
              <a:rPr lang="en-US" sz="2400" dirty="0"/>
              <a:t>H</a:t>
            </a:r>
            <a:r>
              <a:rPr lang="en-US" sz="2400" baseline="-25000" dirty="0"/>
              <a:t>9794</a:t>
            </a:r>
            <a:r>
              <a:rPr lang="en-US" sz="2400" dirty="0"/>
              <a:t>N</a:t>
            </a:r>
            <a:r>
              <a:rPr lang="en-US" sz="2400" baseline="-25000" dirty="0"/>
              <a:t>1702</a:t>
            </a:r>
            <a:r>
              <a:rPr lang="en-US" sz="2400" dirty="0"/>
              <a:t>O</a:t>
            </a:r>
            <a:r>
              <a:rPr lang="en-US" sz="2400" baseline="-25000" dirty="0"/>
              <a:t>1998</a:t>
            </a:r>
            <a:r>
              <a:rPr lang="en-US" sz="2400" dirty="0"/>
              <a:t>S</a:t>
            </a:r>
            <a:r>
              <a:rPr lang="en-US" sz="2400" baseline="-25000" dirty="0"/>
              <a:t>42</a:t>
            </a:r>
            <a:endParaRPr lang="en-US" sz="2400" dirty="0"/>
          </a:p>
        </p:txBody>
      </p:sp>
      <p:sp>
        <p:nvSpPr>
          <p:cNvPr id="6" name="Rectangle 5"/>
          <p:cNvSpPr/>
          <p:nvPr/>
        </p:nvSpPr>
        <p:spPr>
          <a:xfrm>
            <a:off x="381000" y="3440737"/>
            <a:ext cx="1428596" cy="461665"/>
          </a:xfrm>
          <a:prstGeom prst="rect">
            <a:avLst/>
          </a:prstGeom>
        </p:spPr>
        <p:txBody>
          <a:bodyPr wrap="none">
            <a:spAutoFit/>
          </a:bodyPr>
          <a:lstStyle/>
          <a:p>
            <a:r>
              <a:rPr lang="en-US" sz="2400" dirty="0" smtClean="0"/>
              <a:t>142.8 </a:t>
            </a:r>
            <a:r>
              <a:rPr lang="en-US" sz="2400" dirty="0" err="1" smtClean="0"/>
              <a:t>kDa</a:t>
            </a:r>
            <a:endParaRPr lang="en-US" sz="2400" dirty="0"/>
          </a:p>
        </p:txBody>
      </p:sp>
    </p:spTree>
    <p:extLst>
      <p:ext uri="{BB962C8B-B14F-4D97-AF65-F5344CB8AC3E}">
        <p14:creationId xmlns:p14="http://schemas.microsoft.com/office/powerpoint/2010/main" val="116000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1438151" cy="369332"/>
          </a:xfrm>
          <a:prstGeom prst="rect">
            <a:avLst/>
          </a:prstGeom>
        </p:spPr>
        <p:txBody>
          <a:bodyPr wrap="none">
            <a:spAutoFit/>
          </a:bodyPr>
          <a:lstStyle/>
          <a:p>
            <a:r>
              <a:rPr lang="en-US" dirty="0" smtClean="0"/>
              <a:t>DESCRIPTION</a:t>
            </a:r>
            <a:endParaRPr lang="en-US" dirty="0"/>
          </a:p>
        </p:txBody>
      </p:sp>
      <p:sp>
        <p:nvSpPr>
          <p:cNvPr id="5" name="Rectangle 4"/>
          <p:cNvSpPr/>
          <p:nvPr/>
        </p:nvSpPr>
        <p:spPr>
          <a:xfrm>
            <a:off x="228600" y="2133600"/>
            <a:ext cx="1301575" cy="369332"/>
          </a:xfrm>
          <a:prstGeom prst="rect">
            <a:avLst/>
          </a:prstGeom>
        </p:spPr>
        <p:txBody>
          <a:bodyPr wrap="none">
            <a:spAutoFit/>
          </a:bodyPr>
          <a:lstStyle/>
          <a:p>
            <a:r>
              <a:rPr lang="en-US" dirty="0" smtClean="0"/>
              <a:t>INDICATION</a:t>
            </a:r>
            <a:endParaRPr lang="en-US" dirty="0"/>
          </a:p>
        </p:txBody>
      </p:sp>
      <p:sp>
        <p:nvSpPr>
          <p:cNvPr id="6" name="Rectangle 5"/>
          <p:cNvSpPr/>
          <p:nvPr/>
        </p:nvSpPr>
        <p:spPr>
          <a:xfrm>
            <a:off x="228600" y="434876"/>
            <a:ext cx="8763000" cy="1200329"/>
          </a:xfrm>
          <a:prstGeom prst="rect">
            <a:avLst/>
          </a:prstGeom>
        </p:spPr>
        <p:txBody>
          <a:bodyPr wrap="square">
            <a:spAutoFit/>
          </a:bodyPr>
          <a:lstStyle/>
          <a:p>
            <a:r>
              <a:rPr lang="en-US" dirty="0" err="1" smtClean="0"/>
              <a:t>Raxibacumab</a:t>
            </a:r>
            <a:r>
              <a:rPr lang="en-US" dirty="0" smtClean="0"/>
              <a:t> is a human IgG1 monoclonal antibody that binds the protective antigen (PA) component of B. </a:t>
            </a:r>
            <a:r>
              <a:rPr lang="en-US" dirty="0" err="1" smtClean="0"/>
              <a:t>anthracis</a:t>
            </a:r>
            <a:r>
              <a:rPr lang="en-US" dirty="0" smtClean="0"/>
              <a:t> toxin. </a:t>
            </a:r>
            <a:r>
              <a:rPr lang="en-US" dirty="0" err="1" smtClean="0"/>
              <a:t>Raxibacumab</a:t>
            </a:r>
            <a:r>
              <a:rPr lang="en-US" dirty="0" smtClean="0"/>
              <a:t> has a molecular weight of approximately 146 </a:t>
            </a:r>
            <a:r>
              <a:rPr lang="en-US" dirty="0" err="1" smtClean="0"/>
              <a:t>kilodaltons</a:t>
            </a:r>
            <a:r>
              <a:rPr lang="en-US" dirty="0" smtClean="0"/>
              <a:t>. </a:t>
            </a:r>
            <a:r>
              <a:rPr lang="en-US" dirty="0" err="1" smtClean="0"/>
              <a:t>Raxibacumab</a:t>
            </a:r>
            <a:r>
              <a:rPr lang="en-US" dirty="0" smtClean="0"/>
              <a:t> is produced by recombinant DNA technology in a </a:t>
            </a:r>
            <a:r>
              <a:rPr lang="en-US" dirty="0" err="1" smtClean="0"/>
              <a:t>murine</a:t>
            </a:r>
            <a:r>
              <a:rPr lang="en-US" dirty="0" smtClean="0"/>
              <a:t> cell expression system. FDA approved on December 14, 2012.</a:t>
            </a:r>
            <a:endParaRPr lang="en-US" dirty="0"/>
          </a:p>
        </p:txBody>
      </p:sp>
      <p:sp>
        <p:nvSpPr>
          <p:cNvPr id="2" name="Rectangle 1"/>
          <p:cNvSpPr/>
          <p:nvPr/>
        </p:nvSpPr>
        <p:spPr>
          <a:xfrm>
            <a:off x="228600" y="2438400"/>
            <a:ext cx="8915400" cy="1200329"/>
          </a:xfrm>
          <a:prstGeom prst="rect">
            <a:avLst/>
          </a:prstGeom>
        </p:spPr>
        <p:txBody>
          <a:bodyPr wrap="square">
            <a:spAutoFit/>
          </a:bodyPr>
          <a:lstStyle/>
          <a:p>
            <a:r>
              <a:rPr lang="en-IN" dirty="0" err="1" smtClean="0"/>
              <a:t>Raxibacumab</a:t>
            </a:r>
            <a:r>
              <a:rPr lang="en-IN" dirty="0" smtClean="0"/>
              <a:t> is indicated for the treatment of adult and </a:t>
            </a:r>
            <a:r>
              <a:rPr lang="en-IN" dirty="0" err="1" smtClean="0"/>
              <a:t>pediatric</a:t>
            </a:r>
            <a:r>
              <a:rPr lang="en-IN" dirty="0" smtClean="0"/>
              <a:t> patients with inhalational anthrax due to Bacillus </a:t>
            </a:r>
            <a:r>
              <a:rPr lang="en-IN" dirty="0" err="1" smtClean="0"/>
              <a:t>anthracis</a:t>
            </a:r>
            <a:r>
              <a:rPr lang="en-IN" dirty="0" smtClean="0"/>
              <a:t> in combination with appropriate antibacterial drugs, and for prophylaxis of inhalational anthrax when alternative therapies are not available or are not appropriate. </a:t>
            </a:r>
            <a:endParaRPr lang="en-US" dirty="0"/>
          </a:p>
        </p:txBody>
      </p:sp>
      <p:sp>
        <p:nvSpPr>
          <p:cNvPr id="7" name="Rectangle 6"/>
          <p:cNvSpPr/>
          <p:nvPr/>
        </p:nvSpPr>
        <p:spPr>
          <a:xfrm>
            <a:off x="304800" y="3810000"/>
            <a:ext cx="2492990" cy="369332"/>
          </a:xfrm>
          <a:prstGeom prst="rect">
            <a:avLst/>
          </a:prstGeom>
        </p:spPr>
        <p:txBody>
          <a:bodyPr wrap="none">
            <a:spAutoFit/>
          </a:bodyPr>
          <a:lstStyle/>
          <a:p>
            <a:r>
              <a:rPr lang="en-US" dirty="0" smtClean="0"/>
              <a:t>MECHANISM OF ACTION</a:t>
            </a:r>
            <a:endParaRPr lang="en-US" dirty="0"/>
          </a:p>
        </p:txBody>
      </p:sp>
      <p:sp>
        <p:nvSpPr>
          <p:cNvPr id="8" name="Rectangle 7"/>
          <p:cNvSpPr/>
          <p:nvPr/>
        </p:nvSpPr>
        <p:spPr>
          <a:xfrm>
            <a:off x="304800" y="4191000"/>
            <a:ext cx="8305800" cy="1477328"/>
          </a:xfrm>
          <a:prstGeom prst="rect">
            <a:avLst/>
          </a:prstGeom>
        </p:spPr>
        <p:txBody>
          <a:bodyPr wrap="square">
            <a:spAutoFit/>
          </a:bodyPr>
          <a:lstStyle/>
          <a:p>
            <a:r>
              <a:rPr lang="en-US" dirty="0" err="1" smtClean="0"/>
              <a:t>Raxibacumab</a:t>
            </a:r>
            <a:r>
              <a:rPr lang="en-US" dirty="0" smtClean="0"/>
              <a:t> is a monoclonal antibody that binds free PA with an affinity equilibrium dissociation constant (</a:t>
            </a:r>
            <a:r>
              <a:rPr lang="en-US" dirty="0" err="1" smtClean="0"/>
              <a:t>Kd</a:t>
            </a:r>
            <a:r>
              <a:rPr lang="en-US" dirty="0" smtClean="0"/>
              <a:t>) of 2.78 Â± 0.9 </a:t>
            </a:r>
            <a:r>
              <a:rPr lang="en-US" dirty="0" err="1" smtClean="0"/>
              <a:t>nM</a:t>
            </a:r>
            <a:r>
              <a:rPr lang="en-US" dirty="0" smtClean="0"/>
              <a:t>. </a:t>
            </a:r>
            <a:r>
              <a:rPr lang="en-US" dirty="0" err="1" smtClean="0"/>
              <a:t>Raxibacumab</a:t>
            </a:r>
            <a:r>
              <a:rPr lang="en-US" dirty="0" smtClean="0"/>
              <a:t> inhibits the binding of PA to its cellular receptors, preventing the intracellular entry of the anthrax lethal factor and edema factor, the enzymatic toxin components responsible for the pathogenic effects of anthrax toxin. It does not have direct antibacterial activity. </a:t>
            </a:r>
            <a:endParaRPr lang="en-US" dirty="0"/>
          </a:p>
        </p:txBody>
      </p:sp>
      <p:sp>
        <p:nvSpPr>
          <p:cNvPr id="9" name="TextBox 8"/>
          <p:cNvSpPr txBox="1"/>
          <p:nvPr/>
        </p:nvSpPr>
        <p:spPr>
          <a:xfrm>
            <a:off x="304800" y="5791200"/>
            <a:ext cx="8229600" cy="923330"/>
          </a:xfrm>
          <a:prstGeom prst="rect">
            <a:avLst/>
          </a:prstGeom>
          <a:noFill/>
        </p:spPr>
        <p:txBody>
          <a:bodyPr wrap="square" rtlCol="0">
            <a:spAutoFit/>
          </a:bodyPr>
          <a:lstStyle/>
          <a:p>
            <a:r>
              <a:rPr lang="en-IN" dirty="0" smtClean="0"/>
              <a:t>TOXICITY</a:t>
            </a:r>
          </a:p>
          <a:p>
            <a:r>
              <a:rPr lang="en-IN" dirty="0" smtClean="0"/>
              <a:t>The most frequently reported adverse reactions were rash, pain in extremity, </a:t>
            </a:r>
            <a:r>
              <a:rPr lang="en-IN" dirty="0" err="1" smtClean="0"/>
              <a:t>pruritus</a:t>
            </a:r>
            <a:r>
              <a:rPr lang="en-IN" dirty="0" smtClean="0"/>
              <a:t>, and somnolence.</a:t>
            </a:r>
            <a:endParaRPr lang="en-IN" dirty="0"/>
          </a:p>
        </p:txBody>
      </p:sp>
    </p:spTree>
    <p:extLst>
      <p:ext uri="{BB962C8B-B14F-4D97-AF65-F5344CB8AC3E}">
        <p14:creationId xmlns:p14="http://schemas.microsoft.com/office/powerpoint/2010/main" val="194262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76200"/>
            <a:ext cx="9067800" cy="2031325"/>
          </a:xfrm>
          <a:prstGeom prst="rect">
            <a:avLst/>
          </a:prstGeom>
        </p:spPr>
        <p:txBody>
          <a:bodyPr wrap="square">
            <a:spAutoFit/>
          </a:bodyPr>
          <a:lstStyle/>
          <a:p>
            <a:r>
              <a:rPr lang="en-US" dirty="0" smtClean="0"/>
              <a:t>ABSORPTION</a:t>
            </a:r>
          </a:p>
          <a:p>
            <a:r>
              <a:rPr lang="en-IN" dirty="0" err="1" smtClean="0"/>
              <a:t>Raxibacumab</a:t>
            </a:r>
            <a:r>
              <a:rPr lang="en-IN" dirty="0" smtClean="0"/>
              <a:t> does not cross the blood-brain-barrier. When a single IV dose of 40 mg/kg was administered to healthy, male and female human subjects, the pharmacokinetic parameters are as follows: </a:t>
            </a:r>
            <a:r>
              <a:rPr lang="en-IN" dirty="0" err="1" smtClean="0"/>
              <a:t>Cmax</a:t>
            </a:r>
            <a:r>
              <a:rPr lang="en-IN" dirty="0" smtClean="0"/>
              <a:t> = 1020.3 Â± 140.6 mcg/</a:t>
            </a:r>
            <a:r>
              <a:rPr lang="en-IN" dirty="0" err="1" smtClean="0"/>
              <a:t>mL</a:t>
            </a:r>
            <a:r>
              <a:rPr lang="en-IN" dirty="0" smtClean="0"/>
              <a:t>; </a:t>
            </a:r>
            <a:r>
              <a:rPr lang="en-IN" dirty="0" err="1" smtClean="0"/>
              <a:t>AUCinf</a:t>
            </a:r>
            <a:r>
              <a:rPr lang="en-IN" dirty="0" smtClean="0"/>
              <a:t> = 15845.8 Â± 4333.5 </a:t>
            </a:r>
            <a:r>
              <a:rPr lang="en-IN" dirty="0" err="1" smtClean="0"/>
              <a:t>mcgÂ·day</a:t>
            </a:r>
            <a:r>
              <a:rPr lang="en-IN" dirty="0" smtClean="0"/>
              <a:t>/</a:t>
            </a:r>
            <a:r>
              <a:rPr lang="en-IN" dirty="0" err="1" smtClean="0"/>
              <a:t>mL</a:t>
            </a:r>
            <a:r>
              <a:rPr lang="en-IN" dirty="0" smtClean="0"/>
              <a:t>; Bioavailability is also dependent on site of injection. When administered to the </a:t>
            </a:r>
            <a:r>
              <a:rPr lang="en-IN" dirty="0" err="1" smtClean="0"/>
              <a:t>vastus</a:t>
            </a:r>
            <a:r>
              <a:rPr lang="en-IN" dirty="0" smtClean="0"/>
              <a:t> </a:t>
            </a:r>
            <a:r>
              <a:rPr lang="en-IN" dirty="0" err="1" smtClean="0"/>
              <a:t>lateralis</a:t>
            </a:r>
            <a:r>
              <a:rPr lang="en-IN" dirty="0" smtClean="0"/>
              <a:t>, the bioavailability is 71-85%. When administered to the gluteus </a:t>
            </a:r>
            <a:r>
              <a:rPr lang="en-IN" dirty="0" err="1" smtClean="0"/>
              <a:t>maximus</a:t>
            </a:r>
            <a:r>
              <a:rPr lang="en-IN" dirty="0" smtClean="0"/>
              <a:t>, the bioavailability is 50-54%. </a:t>
            </a:r>
            <a:r>
              <a:rPr lang="en-US" dirty="0" smtClean="0"/>
              <a:t>	</a:t>
            </a:r>
            <a:endParaRPr lang="en-US" dirty="0"/>
          </a:p>
        </p:txBody>
      </p:sp>
      <p:sp>
        <p:nvSpPr>
          <p:cNvPr id="7" name="Rectangle 6"/>
          <p:cNvSpPr/>
          <p:nvPr/>
        </p:nvSpPr>
        <p:spPr>
          <a:xfrm>
            <a:off x="76200" y="2057400"/>
            <a:ext cx="8991600" cy="3416320"/>
          </a:xfrm>
          <a:prstGeom prst="rect">
            <a:avLst/>
          </a:prstGeom>
        </p:spPr>
        <p:txBody>
          <a:bodyPr wrap="square">
            <a:spAutoFit/>
          </a:bodyPr>
          <a:lstStyle/>
          <a:p>
            <a:r>
              <a:rPr lang="en-US" dirty="0" smtClean="0"/>
              <a:t>HALF-LIFE </a:t>
            </a:r>
          </a:p>
          <a:p>
            <a:r>
              <a:rPr lang="en-IN" dirty="0" smtClean="0"/>
              <a:t>Mean terminal elimination half-lives of </a:t>
            </a:r>
            <a:r>
              <a:rPr lang="en-IN" dirty="0" err="1" smtClean="0"/>
              <a:t>raxibacumab</a:t>
            </a:r>
            <a:r>
              <a:rPr lang="en-IN" dirty="0" smtClean="0"/>
              <a:t> are as follows; IM dose = 15-19 days; IV dose = 16-19 days </a:t>
            </a:r>
          </a:p>
          <a:p>
            <a:r>
              <a:rPr lang="en-US" dirty="0" smtClean="0"/>
              <a:t>	</a:t>
            </a:r>
          </a:p>
          <a:p>
            <a:r>
              <a:rPr lang="en-US" dirty="0" smtClean="0"/>
              <a:t>ROUTE OF ELIMINATION	</a:t>
            </a:r>
          </a:p>
          <a:p>
            <a:r>
              <a:rPr lang="en-US" dirty="0" smtClean="0"/>
              <a:t>Urine</a:t>
            </a:r>
          </a:p>
          <a:p>
            <a:endParaRPr lang="en-US" dirty="0" smtClean="0"/>
          </a:p>
          <a:p>
            <a:r>
              <a:rPr lang="en-US" dirty="0" smtClean="0"/>
              <a:t>VOLUME OF DISTRIBUTION = </a:t>
            </a:r>
            <a:r>
              <a:rPr lang="en-IN" dirty="0" smtClean="0"/>
              <a:t>Steady state volume of distribution exceeded plasma volume. This suggests that there is some distribution into the tissues. </a:t>
            </a:r>
            <a:endParaRPr lang="en-US" dirty="0" smtClean="0"/>
          </a:p>
          <a:p>
            <a:r>
              <a:rPr lang="en-US" dirty="0" smtClean="0"/>
              <a:t>	</a:t>
            </a:r>
          </a:p>
          <a:p>
            <a:r>
              <a:rPr lang="en-US" dirty="0" smtClean="0"/>
              <a:t>CLEARANCE = </a:t>
            </a:r>
            <a:r>
              <a:rPr lang="en-IN" dirty="0" smtClean="0"/>
              <a:t>Clearance values were much smaller than the </a:t>
            </a:r>
            <a:r>
              <a:rPr lang="en-IN" dirty="0" err="1" smtClean="0"/>
              <a:t>glomerular</a:t>
            </a:r>
            <a:r>
              <a:rPr lang="en-IN" dirty="0" smtClean="0"/>
              <a:t> filtration rate indicating that there is virtually no renal clearance of </a:t>
            </a:r>
            <a:r>
              <a:rPr lang="en-IN" dirty="0" err="1" smtClean="0"/>
              <a:t>raxibacumab</a:t>
            </a:r>
            <a:r>
              <a:rPr lang="en-IN" dirty="0" smtClean="0"/>
              <a:t>.</a:t>
            </a:r>
            <a:endParaRPr lang="en-US" dirty="0"/>
          </a:p>
        </p:txBody>
      </p:sp>
      <p:sp>
        <p:nvSpPr>
          <p:cNvPr id="5" name="Rectangle 4"/>
          <p:cNvSpPr/>
          <p:nvPr/>
        </p:nvSpPr>
        <p:spPr>
          <a:xfrm>
            <a:off x="243840" y="5930295"/>
            <a:ext cx="3352800" cy="369332"/>
          </a:xfrm>
          <a:prstGeom prst="rect">
            <a:avLst/>
          </a:prstGeom>
        </p:spPr>
        <p:txBody>
          <a:bodyPr wrap="square">
            <a:spAutoFit/>
          </a:bodyPr>
          <a:lstStyle/>
          <a:p>
            <a:r>
              <a:rPr lang="en-US" dirty="0" smtClean="0"/>
              <a:t>TARGETS Protective antigen</a:t>
            </a:r>
            <a:endParaRPr lang="en-US" dirty="0"/>
          </a:p>
        </p:txBody>
      </p:sp>
    </p:spTree>
    <p:extLst>
      <p:ext uri="{BB962C8B-B14F-4D97-AF65-F5344CB8AC3E}">
        <p14:creationId xmlns:p14="http://schemas.microsoft.com/office/powerpoint/2010/main" val="168551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838200"/>
          </a:xfrm>
        </p:spPr>
        <p:txBody>
          <a:bodyPr>
            <a:normAutofit fontScale="90000"/>
          </a:bodyPr>
          <a:lstStyle/>
          <a:p>
            <a:pPr algn="l"/>
            <a:r>
              <a:rPr lang="en-US" dirty="0" err="1" smtClean="0"/>
              <a:t>Raxibacumab</a:t>
            </a:r>
            <a:r>
              <a:rPr lang="en-US" dirty="0" smtClean="0"/>
              <a:t> </a:t>
            </a:r>
            <a:r>
              <a:rPr lang="en-US" dirty="0"/>
              <a:t>(</a:t>
            </a:r>
            <a:r>
              <a:rPr lang="en-US" dirty="0" smtClean="0"/>
              <a:t>IV infusion)</a:t>
            </a:r>
            <a:r>
              <a:rPr lang="en-US" dirty="0"/>
              <a:t/>
            </a:r>
            <a:br>
              <a:rPr lang="en-US" dirty="0"/>
            </a:br>
            <a:endParaRPr lang="en-US" dirty="0"/>
          </a:p>
        </p:txBody>
      </p:sp>
      <p:sp>
        <p:nvSpPr>
          <p:cNvPr id="4" name="Rectangle 3"/>
          <p:cNvSpPr/>
          <p:nvPr/>
        </p:nvSpPr>
        <p:spPr>
          <a:xfrm>
            <a:off x="228600" y="1041737"/>
            <a:ext cx="7162800" cy="1015663"/>
          </a:xfrm>
          <a:prstGeom prst="rect">
            <a:avLst/>
          </a:prstGeom>
        </p:spPr>
        <p:txBody>
          <a:bodyPr wrap="square">
            <a:spAutoFit/>
          </a:bodyPr>
          <a:lstStyle/>
          <a:p>
            <a:r>
              <a:rPr lang="en-US" sz="2000" dirty="0" smtClean="0"/>
              <a:t>http://www.ncbi.nlm.nih.gov/mesh/?term=Raxibacumab                    http://www.ncbi.nlm.nih.gov/pmc/articles/PMC2791309/   http://www.ncbi.nlm.nih.gov/medgen/?term=Raxibacumab</a:t>
            </a:r>
            <a:endParaRPr lang="en-US" sz="2000" dirty="0"/>
          </a:p>
        </p:txBody>
      </p:sp>
      <p:sp>
        <p:nvSpPr>
          <p:cNvPr id="6" name="Rectangle 5"/>
          <p:cNvSpPr/>
          <p:nvPr/>
        </p:nvSpPr>
        <p:spPr>
          <a:xfrm>
            <a:off x="228600" y="2590800"/>
            <a:ext cx="8915400" cy="3785652"/>
          </a:xfrm>
          <a:prstGeom prst="rect">
            <a:avLst/>
          </a:prstGeom>
        </p:spPr>
        <p:txBody>
          <a:bodyPr wrap="square">
            <a:spAutoFit/>
          </a:bodyPr>
          <a:lstStyle/>
          <a:p>
            <a:r>
              <a:rPr lang="en-US" sz="2000" dirty="0" err="1" smtClean="0"/>
              <a:t>Raxibacumab</a:t>
            </a:r>
            <a:r>
              <a:rPr lang="en-US" sz="2000" dirty="0" smtClean="0"/>
              <a:t> injection is given with antibiotic medicines to treat inhalational anthrax. It is also used to prevent inhalational anthrax when there are no other available treatments.</a:t>
            </a:r>
          </a:p>
          <a:p>
            <a:r>
              <a:rPr lang="en-US" sz="2000" dirty="0" smtClean="0"/>
              <a:t>Slideshow: Foodborne Illness: The Thanksgiving Guest Nobody Invited</a:t>
            </a:r>
          </a:p>
          <a:p>
            <a:r>
              <a:rPr lang="en-US" sz="2000" dirty="0" smtClean="0"/>
              <a:t>Foodborne Illness: The Thanksgiving Guest Nobody Invited</a:t>
            </a:r>
          </a:p>
          <a:p>
            <a:endParaRPr lang="en-US" sz="2000" dirty="0" smtClean="0"/>
          </a:p>
          <a:p>
            <a:r>
              <a:rPr lang="en-US" sz="2000" dirty="0" smtClean="0"/>
              <a:t>Anthrax is a serious disease that may cause death. It is spread by touching or eating something that is infected with the anthrax germ, such as animals, or by breathing in the anthrax germ.    anti-PA human recombinant, IgG1λ </a:t>
            </a:r>
            <a:r>
              <a:rPr lang="en-US" sz="2000" dirty="0" err="1" smtClean="0"/>
              <a:t>mAb</a:t>
            </a:r>
            <a:r>
              <a:rPr lang="en-US" sz="2000" dirty="0" smtClean="0"/>
              <a:t> comprises a human IgG1 with a λ light chain, and one N-linked glycosylation site per heavy chain. The isoelectric point is approximately 9.0, and the antibody has a molecular weight of approximately 150 </a:t>
            </a:r>
            <a:r>
              <a:rPr lang="en-US" sz="2000" dirty="0" err="1" smtClean="0"/>
              <a:t>kilodalton</a:t>
            </a:r>
            <a:r>
              <a:rPr lang="en-US" sz="2000" dirty="0" smtClean="0"/>
              <a:t>. </a:t>
            </a:r>
            <a:endParaRPr lang="en-US" sz="2000" dirty="0"/>
          </a:p>
        </p:txBody>
      </p:sp>
    </p:spTree>
    <p:extLst>
      <p:ext uri="{BB962C8B-B14F-4D97-AF65-F5344CB8AC3E}">
        <p14:creationId xmlns:p14="http://schemas.microsoft.com/office/powerpoint/2010/main" val="111624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0"/>
            <a:ext cx="8305800" cy="2554545"/>
          </a:xfrm>
          <a:prstGeom prst="rect">
            <a:avLst/>
          </a:prstGeom>
        </p:spPr>
        <p:txBody>
          <a:bodyPr wrap="square">
            <a:spAutoFit/>
          </a:bodyPr>
          <a:lstStyle/>
          <a:p>
            <a:r>
              <a:rPr lang="en-US" sz="2000" dirty="0" smtClean="0"/>
              <a:t>VIAL:</a:t>
            </a:r>
          </a:p>
          <a:p>
            <a:r>
              <a:rPr lang="en-US" sz="2000" dirty="0" err="1" smtClean="0"/>
              <a:t>Raxibacumab</a:t>
            </a:r>
            <a:r>
              <a:rPr lang="en-US" sz="2000" dirty="0" smtClean="0"/>
              <a:t> is supplied as a sterile, liquid formulation in single-dose vials for intravenous infusion. Each vial contains 50 mg/mL </a:t>
            </a:r>
            <a:r>
              <a:rPr lang="en-US" sz="2000" dirty="0" err="1" smtClean="0"/>
              <a:t>raxibacumab</a:t>
            </a:r>
            <a:r>
              <a:rPr lang="en-US" sz="2000" dirty="0" smtClean="0"/>
              <a:t> in citric acid (0.13 mg/mL), glycine (18 mg/mL), </a:t>
            </a:r>
            <a:r>
              <a:rPr lang="en-US" sz="2000" dirty="0" err="1" smtClean="0"/>
              <a:t>polysorbate</a:t>
            </a:r>
            <a:r>
              <a:rPr lang="en-US" sz="2000" dirty="0" smtClean="0"/>
              <a:t> 80 [0.2 mg/mL (w/v)], sodium citrate (2.8 mg/mL), and sucrose (10 mg/mL), with a pH of 6.5. Each vial contains a minimum of 35.1 mL filled into a 50 mL vial (to allow delivery of 1,700 mg/34 mL). </a:t>
            </a:r>
            <a:r>
              <a:rPr lang="en-US" sz="2000" dirty="0" err="1" smtClean="0"/>
              <a:t>Raxibacumab</a:t>
            </a:r>
            <a:r>
              <a:rPr lang="en-US" sz="2000" dirty="0" smtClean="0"/>
              <a:t> is a clear to opalescent, colorless to pale yellow, liquid.</a:t>
            </a:r>
            <a:endParaRPr lang="en-US" sz="2000" dirty="0"/>
          </a:p>
        </p:txBody>
      </p:sp>
      <p:sp>
        <p:nvSpPr>
          <p:cNvPr id="5" name="Rectangle 4"/>
          <p:cNvSpPr/>
          <p:nvPr/>
        </p:nvSpPr>
        <p:spPr>
          <a:xfrm>
            <a:off x="152400" y="76200"/>
            <a:ext cx="3690241" cy="400110"/>
          </a:xfrm>
          <a:prstGeom prst="rect">
            <a:avLst/>
          </a:prstGeom>
        </p:spPr>
        <p:txBody>
          <a:bodyPr wrap="none">
            <a:spAutoFit/>
          </a:bodyPr>
          <a:lstStyle/>
          <a:p>
            <a:r>
              <a:rPr lang="en-US" sz="2000" dirty="0" smtClean="0"/>
              <a:t>Derived from murine NS0 cell line</a:t>
            </a:r>
          </a:p>
        </p:txBody>
      </p:sp>
      <p:sp>
        <p:nvSpPr>
          <p:cNvPr id="6" name="Rectangle 5"/>
          <p:cNvSpPr/>
          <p:nvPr/>
        </p:nvSpPr>
        <p:spPr>
          <a:xfrm>
            <a:off x="152400" y="3505200"/>
            <a:ext cx="8991600" cy="3170099"/>
          </a:xfrm>
          <a:prstGeom prst="rect">
            <a:avLst/>
          </a:prstGeom>
        </p:spPr>
        <p:txBody>
          <a:bodyPr wrap="square">
            <a:spAutoFit/>
          </a:bodyPr>
          <a:lstStyle/>
          <a:p>
            <a:r>
              <a:rPr lang="en-US" sz="2000" dirty="0" smtClean="0"/>
              <a:t>DOSAGE:</a:t>
            </a:r>
          </a:p>
          <a:p>
            <a:r>
              <a:rPr lang="en-US" sz="2000" dirty="0" smtClean="0"/>
              <a:t>recommended dose of </a:t>
            </a:r>
            <a:r>
              <a:rPr lang="en-US" sz="2000" dirty="0" err="1" smtClean="0"/>
              <a:t>raxibacumab</a:t>
            </a:r>
            <a:r>
              <a:rPr lang="en-US" sz="2000" dirty="0" smtClean="0"/>
              <a:t> is weight-based, given as an intravenous infusion after dilution in a compatible solution to a final volume of 250 mL (adults and children 50 kg or heavier) or to a volume indicated based on the child’s weight.  single dose of 40 mg/kg intravenously over 2 hours and 15 minutes after dilution in 0.9% Sodium Chloride Injection, USP (normal saline) to a final volume of 250 </a:t>
            </a:r>
            <a:r>
              <a:rPr lang="en-US" sz="2000" dirty="0" err="1" smtClean="0"/>
              <a:t>mL.</a:t>
            </a:r>
            <a:r>
              <a:rPr lang="en-US" sz="2000" dirty="0" smtClean="0"/>
              <a:t> Administer 25 to 50 mg diphenhydramine within 1 hour prior to </a:t>
            </a:r>
            <a:r>
              <a:rPr lang="en-US" sz="2000" dirty="0" err="1" smtClean="0"/>
              <a:t>raxibacumab</a:t>
            </a:r>
            <a:r>
              <a:rPr lang="en-US" sz="2000" dirty="0" smtClean="0"/>
              <a:t> infusion to reduce the risk of infusion reactions. Diphenhydramine route of administration (oral or IV) should be based on the temporal proximity to the start of </a:t>
            </a:r>
            <a:r>
              <a:rPr lang="en-US" sz="2000" dirty="0" err="1" smtClean="0"/>
              <a:t>raxibacumab</a:t>
            </a:r>
            <a:r>
              <a:rPr lang="en-US" sz="2000" dirty="0" smtClean="0"/>
              <a:t> infusion.</a:t>
            </a:r>
            <a:endParaRPr lang="en-US" sz="2000" dirty="0"/>
          </a:p>
        </p:txBody>
      </p:sp>
    </p:spTree>
    <p:extLst>
      <p:ext uri="{BB962C8B-B14F-4D97-AF65-F5344CB8AC3E}">
        <p14:creationId xmlns:p14="http://schemas.microsoft.com/office/powerpoint/2010/main" val="237315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20840"/>
            <a:ext cx="6096000" cy="2308324"/>
          </a:xfrm>
          <a:prstGeom prst="rect">
            <a:avLst/>
          </a:prstGeom>
        </p:spPr>
        <p:txBody>
          <a:bodyPr wrap="square">
            <a:spAutoFit/>
          </a:bodyPr>
          <a:lstStyle/>
          <a:p>
            <a:pPr fontAlgn="ctr"/>
            <a:r>
              <a:rPr lang="en-US" dirty="0" smtClean="0"/>
              <a:t>REFERENCES</a:t>
            </a:r>
          </a:p>
          <a:p>
            <a:pPr fontAlgn="ctr"/>
            <a:endParaRPr lang="en-US" dirty="0" smtClean="0"/>
          </a:p>
          <a:p>
            <a:pPr fontAlgn="ctr"/>
            <a:r>
              <a:rPr lang="en-US" dirty="0" smtClean="0"/>
              <a:t>http</a:t>
            </a:r>
            <a:r>
              <a:rPr lang="en-US" dirty="0"/>
              <a:t>://www.ncbi.nlm.nih.gov/pubmed/24812521 http://www.ncbi.nlm.nih.gov/pubmed/23545582 http://www.ncbi.nlm.nih.gov/pubmed/23344456 http://www.ncbi.nlm.nih.gov/pubmed/20450444 http://www.ncbi.nlm.nih.gov/pubmed/20068396 http://www.ncbi.nlm.nih.gov/pubmed/19587338 </a:t>
            </a:r>
            <a:endParaRPr lang="en-US" dirty="0">
              <a:solidFill>
                <a:srgbClr val="000000"/>
              </a:solidFill>
            </a:endParaRPr>
          </a:p>
        </p:txBody>
      </p:sp>
    </p:spTree>
    <p:extLst>
      <p:ext uri="{BB962C8B-B14F-4D97-AF65-F5344CB8AC3E}">
        <p14:creationId xmlns:p14="http://schemas.microsoft.com/office/powerpoint/2010/main" val="4014785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705</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Raxibacumab (IV infusion)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Raxibacumab</dc:title>
  <dc:creator>PC</dc:creator>
  <cp:lastModifiedBy>PC</cp:lastModifiedBy>
  <cp:revision>8</cp:revision>
  <dcterms:created xsi:type="dcterms:W3CDTF">2015-01-02T07:49:51Z</dcterms:created>
  <dcterms:modified xsi:type="dcterms:W3CDTF">2015-01-12T11:25:14Z</dcterms:modified>
</cp:coreProperties>
</file>