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7" r:id="rId3"/>
    <p:sldId id="265" r:id="rId4"/>
    <p:sldId id="268" r:id="rId5"/>
    <p:sldId id="261" r:id="rId6"/>
    <p:sldId id="269" r:id="rId7"/>
    <p:sldId id="262" r:id="rId8"/>
    <p:sldId id="264" r:id="rId9"/>
    <p:sldId id="270" r:id="rId10"/>
    <p:sldId id="271" r:id="rId11"/>
    <p:sldId id="272" r:id="rId12"/>
    <p:sldId id="273" r:id="rId13"/>
    <p:sldId id="274" r:id="rId14"/>
    <p:sldId id="275" r:id="rId15"/>
    <p:sldId id="276" r:id="rId16"/>
    <p:sldId id="27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7" autoAdjust="0"/>
    <p:restoredTop sz="94638" autoAdjust="0"/>
  </p:normalViewPr>
  <p:slideViewPr>
    <p:cSldViewPr>
      <p:cViewPr>
        <p:scale>
          <a:sx n="70" d="100"/>
          <a:sy n="70" d="100"/>
        </p:scale>
        <p:origin x="-1860" y="-3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DC2BDF-6DE4-4F15-B8A3-CAB0518B9F83}" type="datetimeFigureOut">
              <a:rPr lang="en-US" smtClean="0"/>
              <a:pPr/>
              <a:t>1/16/2015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D073B5-7C2E-4DEC-B5B1-A40C55557D8C}" type="slidenum">
              <a:rPr lang="en-US" smtClean="0"/>
              <a:pPr/>
              <a:t>‹#›</a:t>
            </a:fld>
            <a:endParaRPr lang="en-US"/>
          </a:p>
        </p:txBody>
      </p:sp>
    </p:spTree>
    <p:extLst>
      <p:ext uri="{BB962C8B-B14F-4D97-AF65-F5344CB8AC3E}">
        <p14:creationId xmlns="" xmlns:p14="http://schemas.microsoft.com/office/powerpoint/2010/main" val="683290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D073B5-7C2E-4DEC-B5B1-A40C55557D8C}" type="slidenum">
              <a:rPr lang="en-US" smtClean="0"/>
              <a:pPr/>
              <a:t>3</a:t>
            </a:fld>
            <a:endParaRPr lang="en-US"/>
          </a:p>
        </p:txBody>
      </p:sp>
    </p:spTree>
    <p:extLst>
      <p:ext uri="{BB962C8B-B14F-4D97-AF65-F5344CB8AC3E}">
        <p14:creationId xmlns="" xmlns:p14="http://schemas.microsoft.com/office/powerpoint/2010/main" val="700860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E4F843-7AEF-4D84-B159-B49319480A2A}" type="datetimeFigureOut">
              <a:rPr lang="en-US" smtClean="0"/>
              <a:pPr/>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E4F843-7AEF-4D84-B159-B49319480A2A}" type="datetimeFigureOut">
              <a:rPr lang="en-US" smtClean="0"/>
              <a:pPr/>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E4F843-7AEF-4D84-B159-B49319480A2A}" type="datetimeFigureOut">
              <a:rPr lang="en-US" smtClean="0"/>
              <a:pPr/>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E4F843-7AEF-4D84-B159-B49319480A2A}" type="datetimeFigureOut">
              <a:rPr lang="en-US" smtClean="0"/>
              <a:pPr/>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E4F843-7AEF-4D84-B159-B49319480A2A}" type="datetimeFigureOut">
              <a:rPr lang="en-US" smtClean="0"/>
              <a:pPr/>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E4F843-7AEF-4D84-B159-B49319480A2A}" type="datetimeFigureOut">
              <a:rPr lang="en-US" smtClean="0"/>
              <a:pPr/>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E4F843-7AEF-4D84-B159-B49319480A2A}" type="datetimeFigureOut">
              <a:rPr lang="en-US" smtClean="0"/>
              <a:pPr/>
              <a:t>1/16/2015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E4F843-7AEF-4D84-B159-B49319480A2A}" type="datetimeFigureOut">
              <a:rPr lang="en-US" smtClean="0"/>
              <a:pPr/>
              <a:t>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E4F843-7AEF-4D84-B159-B49319480A2A}" type="datetimeFigureOut">
              <a:rPr lang="en-US" smtClean="0"/>
              <a:pPr/>
              <a:t>1/16/2015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E4F843-7AEF-4D84-B159-B49319480A2A}" type="datetimeFigureOut">
              <a:rPr lang="en-US" smtClean="0"/>
              <a:pPr/>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E4F843-7AEF-4D84-B159-B49319480A2A}" type="datetimeFigureOut">
              <a:rPr lang="en-US" smtClean="0"/>
              <a:pPr/>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E4F843-7AEF-4D84-B159-B49319480A2A}" type="datetimeFigureOut">
              <a:rPr lang="en-US" smtClean="0"/>
              <a:pPr/>
              <a:t>1/16/2015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6E2442-470B-4999-B0C0-7F28E8EC54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1470025"/>
          </a:xfrm>
        </p:spPr>
        <p:txBody>
          <a:bodyPr/>
          <a:lstStyle/>
          <a:p>
            <a:r>
              <a:rPr lang="en-US" sz="2400" b="1" dirty="0" err="1" smtClean="0"/>
              <a:t>Pancrelipase</a:t>
            </a:r>
            <a:r>
              <a:rPr lang="en-US" sz="2400" b="1" smtClean="0"/>
              <a:t> (DB00085)</a:t>
            </a:r>
            <a:r>
              <a:rPr lang="en-US" dirty="0" smtClean="0"/>
              <a:t/>
            </a:r>
            <a:br>
              <a:rPr lang="en-US" dirty="0" smtClean="0"/>
            </a:br>
            <a:r>
              <a:rPr lang="en-US" sz="2000" b="1" dirty="0" smtClean="0"/>
              <a:t>Approved and Investigational Drug</a:t>
            </a:r>
            <a:endParaRPr lang="en-US" sz="2000" b="1" dirty="0"/>
          </a:p>
        </p:txBody>
      </p:sp>
      <p:sp>
        <p:nvSpPr>
          <p:cNvPr id="3" name="Subtitle 2"/>
          <p:cNvSpPr>
            <a:spLocks noGrp="1"/>
          </p:cNvSpPr>
          <p:nvPr>
            <p:ph type="subTitle" idx="1"/>
          </p:nvPr>
        </p:nvSpPr>
        <p:spPr>
          <a:xfrm>
            <a:off x="457200" y="1219200"/>
            <a:ext cx="8305800" cy="2362200"/>
          </a:xfrm>
        </p:spPr>
        <p:txBody>
          <a:bodyPr/>
          <a:lstStyle/>
          <a:p>
            <a:pPr algn="l"/>
            <a:r>
              <a:rPr lang="en-US" sz="1800" dirty="0" smtClean="0">
                <a:solidFill>
                  <a:srgbClr val="000000"/>
                </a:solidFill>
              </a:rPr>
              <a:t>Chemical Formula: C</a:t>
            </a:r>
            <a:r>
              <a:rPr lang="en-US" sz="1800" baseline="-25000" dirty="0" smtClean="0">
                <a:solidFill>
                  <a:srgbClr val="000000"/>
                </a:solidFill>
              </a:rPr>
              <a:t>5850</a:t>
            </a:r>
            <a:r>
              <a:rPr lang="en-US" sz="1800" dirty="0" smtClean="0">
                <a:solidFill>
                  <a:srgbClr val="000000"/>
                </a:solidFill>
              </a:rPr>
              <a:t>H</a:t>
            </a:r>
            <a:r>
              <a:rPr lang="en-US" sz="1800" baseline="-25000" dirty="0" smtClean="0">
                <a:solidFill>
                  <a:srgbClr val="000000"/>
                </a:solidFill>
              </a:rPr>
              <a:t>8902</a:t>
            </a:r>
            <a:r>
              <a:rPr lang="en-US" sz="1800" dirty="0" smtClean="0">
                <a:solidFill>
                  <a:srgbClr val="000000"/>
                </a:solidFill>
              </a:rPr>
              <a:t>N</a:t>
            </a:r>
            <a:r>
              <a:rPr lang="en-US" sz="1800" baseline="-25000" dirty="0" smtClean="0">
                <a:solidFill>
                  <a:srgbClr val="000000"/>
                </a:solidFill>
              </a:rPr>
              <a:t>1606</a:t>
            </a:r>
            <a:r>
              <a:rPr lang="en-US" sz="1800" dirty="0" smtClean="0">
                <a:solidFill>
                  <a:srgbClr val="000000"/>
                </a:solidFill>
              </a:rPr>
              <a:t>O</a:t>
            </a:r>
            <a:r>
              <a:rPr lang="en-US" sz="1800" baseline="-25000" dirty="0" smtClean="0">
                <a:solidFill>
                  <a:srgbClr val="000000"/>
                </a:solidFill>
              </a:rPr>
              <a:t>1739</a:t>
            </a:r>
            <a:r>
              <a:rPr lang="en-US" sz="1800" dirty="0" smtClean="0">
                <a:solidFill>
                  <a:srgbClr val="000000"/>
                </a:solidFill>
              </a:rPr>
              <a:t>S</a:t>
            </a:r>
            <a:r>
              <a:rPr lang="en-US" sz="1800" baseline="-25000" dirty="0" smtClean="0">
                <a:solidFill>
                  <a:srgbClr val="000000"/>
                </a:solidFill>
              </a:rPr>
              <a:t>49</a:t>
            </a:r>
            <a:endParaRPr lang="en-US" sz="1800" dirty="0" smtClean="0">
              <a:solidFill>
                <a:srgbClr val="000000"/>
              </a:solidFill>
            </a:endParaRPr>
          </a:p>
          <a:p>
            <a:pPr algn="l"/>
            <a:r>
              <a:rPr lang="en-US" sz="1800" dirty="0" smtClean="0">
                <a:solidFill>
                  <a:srgbClr val="000000"/>
                </a:solidFill>
              </a:rPr>
              <a:t>Molecular </a:t>
            </a:r>
            <a:r>
              <a:rPr lang="en-US" sz="1800" dirty="0">
                <a:solidFill>
                  <a:srgbClr val="000000"/>
                </a:solidFill>
              </a:rPr>
              <a:t>Weight</a:t>
            </a:r>
            <a:r>
              <a:rPr lang="en-US" sz="1800" dirty="0" smtClean="0">
                <a:solidFill>
                  <a:srgbClr val="000000"/>
                </a:solidFill>
              </a:rPr>
              <a:t>: 131125.6</a:t>
            </a:r>
          </a:p>
          <a:p>
            <a:pPr algn="l"/>
            <a:endParaRPr lang="en-US" sz="1800" dirty="0" smtClean="0">
              <a:solidFill>
                <a:schemeClr val="tx1"/>
              </a:solidFill>
            </a:endParaRPr>
          </a:p>
          <a:p>
            <a:pPr algn="just"/>
            <a:r>
              <a:rPr lang="en-US" sz="1800" dirty="0" err="1" smtClean="0">
                <a:solidFill>
                  <a:schemeClr val="tx1"/>
                </a:solidFill>
              </a:rPr>
              <a:t>Pancrelipase</a:t>
            </a:r>
            <a:r>
              <a:rPr lang="en-US" sz="1800" dirty="0" smtClean="0">
                <a:solidFill>
                  <a:schemeClr val="tx1"/>
                </a:solidFill>
              </a:rPr>
              <a:t> is an enzyme mixture isolated from porcine or bovine pancreas, sometimes called </a:t>
            </a:r>
            <a:r>
              <a:rPr lang="en-US" sz="1800" dirty="0" err="1" smtClean="0">
                <a:solidFill>
                  <a:schemeClr val="tx1"/>
                </a:solidFill>
              </a:rPr>
              <a:t>pancreatin</a:t>
            </a:r>
            <a:r>
              <a:rPr lang="en-US" sz="1800" dirty="0" smtClean="0">
                <a:solidFill>
                  <a:schemeClr val="tx1"/>
                </a:solidFill>
              </a:rPr>
              <a:t>. It contains 3 enzymes: amylase, lipase, and a protease (</a:t>
            </a:r>
            <a:r>
              <a:rPr lang="en-US" sz="1800" dirty="0" err="1" smtClean="0">
                <a:solidFill>
                  <a:schemeClr val="tx1"/>
                </a:solidFill>
              </a:rPr>
              <a:t>chymotrypsin</a:t>
            </a:r>
            <a:r>
              <a:rPr lang="en-US" sz="1800" dirty="0" smtClean="0">
                <a:solidFill>
                  <a:schemeClr val="tx1"/>
                </a:solidFill>
              </a:rPr>
              <a:t>). </a:t>
            </a:r>
            <a:r>
              <a:rPr lang="en-US" sz="1800" dirty="0" err="1" smtClean="0">
                <a:solidFill>
                  <a:schemeClr val="tx1"/>
                </a:solidFill>
              </a:rPr>
              <a:t>Pancrelipase</a:t>
            </a:r>
            <a:r>
              <a:rPr lang="en-US" sz="1800" dirty="0" smtClean="0">
                <a:solidFill>
                  <a:schemeClr val="tx1"/>
                </a:solidFill>
              </a:rPr>
              <a:t> is marketed under several brand names such as </a:t>
            </a:r>
            <a:r>
              <a:rPr lang="en-US" sz="1800" dirty="0" err="1" smtClean="0">
                <a:solidFill>
                  <a:schemeClr val="tx1"/>
                </a:solidFill>
              </a:rPr>
              <a:t>Ultresa</a:t>
            </a:r>
            <a:r>
              <a:rPr lang="en-US" sz="1800" dirty="0" smtClean="0">
                <a:solidFill>
                  <a:schemeClr val="tx1"/>
                </a:solidFill>
              </a:rPr>
              <a:t> </a:t>
            </a:r>
            <a:r>
              <a:rPr lang="en-US" sz="1800" dirty="0" smtClean="0">
                <a:solidFill>
                  <a:schemeClr val="tx1"/>
                </a:solidFill>
              </a:rPr>
              <a:t>and </a:t>
            </a:r>
            <a:r>
              <a:rPr lang="en-US" sz="1800" dirty="0" err="1" smtClean="0">
                <a:solidFill>
                  <a:schemeClr val="tx1"/>
                </a:solidFill>
              </a:rPr>
              <a:t>Viokace</a:t>
            </a:r>
            <a:endParaRPr lang="en-US" dirty="0" smtClean="0">
              <a:solidFill>
                <a:srgbClr val="000000"/>
              </a:solidFill>
            </a:endParaRPr>
          </a:p>
        </p:txBody>
      </p:sp>
      <p:sp>
        <p:nvSpPr>
          <p:cNvPr id="4" name="Title 1"/>
          <p:cNvSpPr txBox="1">
            <a:spLocks/>
          </p:cNvSpPr>
          <p:nvPr/>
        </p:nvSpPr>
        <p:spPr>
          <a:xfrm>
            <a:off x="381000" y="3322638"/>
            <a:ext cx="3200400" cy="411162"/>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Indication/Usage</a:t>
            </a:r>
            <a:endParaRPr kumimoji="0" lang="en-US" sz="1800" b="1" i="0" u="none" strike="noStrike" kern="1200" cap="none" spc="0" normalizeH="0" baseline="0" noProof="0" dirty="0">
              <a:ln>
                <a:noFill/>
              </a:ln>
              <a:solidFill>
                <a:schemeClr val="tx1"/>
              </a:solidFill>
              <a:effectLst/>
              <a:uLnTx/>
              <a:uFillTx/>
              <a:latin typeface="+mj-lt"/>
              <a:ea typeface="+mj-ea"/>
              <a:cs typeface="+mj-cs"/>
            </a:endParaRPr>
          </a:p>
        </p:txBody>
      </p:sp>
      <p:sp>
        <p:nvSpPr>
          <p:cNvPr id="5" name="Content Placeholder 2"/>
          <p:cNvSpPr txBox="1">
            <a:spLocks/>
          </p:cNvSpPr>
          <p:nvPr/>
        </p:nvSpPr>
        <p:spPr>
          <a:xfrm>
            <a:off x="381000" y="3657600"/>
            <a:ext cx="8229600" cy="777876"/>
          </a:xfrm>
          <a:prstGeom prst="rect">
            <a:avLst/>
          </a:prstGeom>
        </p:spPr>
        <p:txBody>
          <a:bodyPr vert="horz" lIns="91440" tIns="45720" rIns="91440" bIns="45720" rtlCol="0">
            <a:noAutofit/>
          </a:bodyPr>
          <a:lstStyle/>
          <a:p>
            <a:pPr lvl="0" algn="just">
              <a:spcBef>
                <a:spcPct val="20000"/>
              </a:spcBef>
              <a:defRPr/>
            </a:pPr>
            <a:r>
              <a:rPr lang="en-US" sz="1500" dirty="0" smtClean="0"/>
              <a:t>For treatment of exocrine pancreatic insufficiency in cystic fibrosis (</a:t>
            </a:r>
            <a:r>
              <a:rPr lang="en-US" sz="1500" dirty="0" err="1" smtClean="0"/>
              <a:t>Ultresa</a:t>
            </a:r>
            <a:r>
              <a:rPr lang="en-US" sz="1500" dirty="0" smtClean="0"/>
              <a:t>), </a:t>
            </a:r>
            <a:r>
              <a:rPr lang="en-US" sz="1500" dirty="0" smtClean="0"/>
              <a:t>chronic pancreatitis (</a:t>
            </a:r>
            <a:r>
              <a:rPr lang="en-US" sz="1500" dirty="0" err="1" smtClean="0"/>
              <a:t>Viokace</a:t>
            </a:r>
            <a:r>
              <a:rPr lang="en-US" sz="1500" dirty="0" smtClean="0"/>
              <a:t> in </a:t>
            </a:r>
            <a:r>
              <a:rPr lang="en-US" sz="1500" dirty="0" smtClean="0"/>
              <a:t>combination with a proton pump inhibitor), and </a:t>
            </a:r>
            <a:r>
              <a:rPr lang="en-US" sz="1500" dirty="0" err="1" smtClean="0"/>
              <a:t>pancreatectomy</a:t>
            </a:r>
            <a:r>
              <a:rPr lang="en-US" sz="1500" dirty="0" smtClean="0"/>
              <a:t> (</a:t>
            </a:r>
            <a:r>
              <a:rPr lang="en-US" sz="1500" dirty="0" err="1" smtClean="0"/>
              <a:t>Viokace</a:t>
            </a:r>
            <a:r>
              <a:rPr lang="en-US" sz="1500" dirty="0" smtClean="0"/>
              <a:t> </a:t>
            </a:r>
            <a:r>
              <a:rPr lang="en-US" sz="1500" dirty="0" smtClean="0"/>
              <a:t>in combination with a proton pump inhibitor).</a:t>
            </a:r>
            <a:endParaRPr kumimoji="0" lang="en-US" sz="1500" b="0" i="0" u="none" strike="noStrike" kern="1200" cap="none" spc="0" normalizeH="0" baseline="0" noProof="0" dirty="0">
              <a:ln>
                <a:noFill/>
              </a:ln>
              <a:effectLst/>
              <a:uLnTx/>
              <a:uFillTx/>
              <a:latin typeface="+mn-lt"/>
              <a:ea typeface="+mn-ea"/>
              <a:cs typeface="+mn-cs"/>
            </a:endParaRPr>
          </a:p>
        </p:txBody>
      </p:sp>
      <p:sp>
        <p:nvSpPr>
          <p:cNvPr id="10" name="Title 1"/>
          <p:cNvSpPr txBox="1">
            <a:spLocks/>
          </p:cNvSpPr>
          <p:nvPr/>
        </p:nvSpPr>
        <p:spPr>
          <a:xfrm>
            <a:off x="381000" y="4343400"/>
            <a:ext cx="3200400" cy="411162"/>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1" i="0" u="none" strike="noStrike" kern="1200" cap="none" spc="0" normalizeH="0" baseline="0" noProof="0" dirty="0" err="1" smtClean="0">
                <a:ln>
                  <a:noFill/>
                </a:ln>
                <a:solidFill>
                  <a:schemeClr val="tx1"/>
                </a:solidFill>
                <a:effectLst/>
                <a:uLnTx/>
                <a:uFillTx/>
                <a:latin typeface="+mj-lt"/>
                <a:ea typeface="+mj-ea"/>
                <a:cs typeface="+mj-cs"/>
              </a:rPr>
              <a:t>Pharmacodynamics</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1" name="Content Placeholder 2"/>
          <p:cNvSpPr txBox="1">
            <a:spLocks/>
          </p:cNvSpPr>
          <p:nvPr/>
        </p:nvSpPr>
        <p:spPr>
          <a:xfrm>
            <a:off x="381000" y="4648200"/>
            <a:ext cx="8229600" cy="1905000"/>
          </a:xfrm>
          <a:prstGeom prst="rect">
            <a:avLst/>
          </a:prstGeom>
        </p:spPr>
        <p:txBody>
          <a:bodyPr vert="horz" lIns="91440" tIns="45720" rIns="91440" bIns="45720" rtlCol="0">
            <a:noAutofit/>
          </a:bodyPr>
          <a:lstStyle/>
          <a:p>
            <a:pPr algn="just">
              <a:spcBef>
                <a:spcPct val="20000"/>
              </a:spcBef>
            </a:pPr>
            <a:r>
              <a:rPr lang="en-US" sz="1500" dirty="0" smtClean="0"/>
              <a:t>Used in the treatment of cystic fibrosis or pancreatic dysfunction, </a:t>
            </a:r>
            <a:r>
              <a:rPr lang="en-US" sz="1500" dirty="0" err="1" smtClean="0"/>
              <a:t>pancrelipase</a:t>
            </a:r>
            <a:r>
              <a:rPr lang="en-US" sz="1500" dirty="0" smtClean="0"/>
              <a:t> helps improve fat digestion in the small intestine. Specifically, the lipase, protease and amylase components break down fat, protein, and starches, respectively, in the small intestine. Lipase hydrolyzes fats into glycerol and fatty acids. Protease converts proteins into </a:t>
            </a:r>
            <a:r>
              <a:rPr lang="en-US" sz="1500" dirty="0" err="1" smtClean="0"/>
              <a:t>proteoses</a:t>
            </a:r>
            <a:r>
              <a:rPr lang="en-US" sz="1500" dirty="0" smtClean="0"/>
              <a:t> and derived substances, while amylase converts starches into </a:t>
            </a:r>
            <a:r>
              <a:rPr lang="en-US" sz="1500" dirty="0" err="1" smtClean="0"/>
              <a:t>dextrins</a:t>
            </a:r>
            <a:r>
              <a:rPr lang="en-US" sz="1500" dirty="0" smtClean="0"/>
              <a:t> and sugars. Pancreatic enzymes are used to correct </a:t>
            </a:r>
            <a:r>
              <a:rPr lang="en-US" sz="1500" dirty="0" err="1" smtClean="0"/>
              <a:t>maldigestion</a:t>
            </a:r>
            <a:r>
              <a:rPr lang="en-US" sz="1500" dirty="0" smtClean="0"/>
              <a:t>, </a:t>
            </a:r>
            <a:r>
              <a:rPr lang="en-US" sz="1500" dirty="0" err="1" smtClean="0"/>
              <a:t>malabsorption</a:t>
            </a:r>
            <a:r>
              <a:rPr lang="en-US" sz="1500" dirty="0" smtClean="0"/>
              <a:t> and pain associated with pancreatic insufficiency. The major </a:t>
            </a:r>
            <a:r>
              <a:rPr lang="en-US" sz="1500" dirty="0" err="1" smtClean="0"/>
              <a:t>maldigestion</a:t>
            </a:r>
            <a:r>
              <a:rPr lang="en-US" sz="1500" dirty="0" smtClean="0"/>
              <a:t>/</a:t>
            </a:r>
            <a:r>
              <a:rPr lang="en-US" sz="1500" dirty="0" err="1" smtClean="0"/>
              <a:t>malabsorption</a:t>
            </a:r>
            <a:r>
              <a:rPr lang="en-US" sz="1500" dirty="0" smtClean="0"/>
              <a:t> problems arise from incomplete fat digestion. Exogenous </a:t>
            </a:r>
            <a:r>
              <a:rPr lang="en-US" sz="1500" dirty="0" err="1" smtClean="0"/>
              <a:t>pancrelipase</a:t>
            </a:r>
            <a:r>
              <a:rPr lang="en-US" sz="1500" dirty="0" smtClean="0"/>
              <a:t> reduces the amount of nitrogen and fat excreted in the stool.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81000" y="19812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References</a:t>
            </a:r>
          </a:p>
        </p:txBody>
      </p:sp>
      <p:sp>
        <p:nvSpPr>
          <p:cNvPr id="9" name="Content Placeholder 2"/>
          <p:cNvSpPr txBox="1">
            <a:spLocks/>
          </p:cNvSpPr>
          <p:nvPr/>
        </p:nvSpPr>
        <p:spPr>
          <a:xfrm>
            <a:off x="381000" y="2286000"/>
            <a:ext cx="8229600" cy="304800"/>
          </a:xfrm>
          <a:prstGeom prst="rect">
            <a:avLst/>
          </a:prstGeom>
        </p:spPr>
        <p:txBody>
          <a:bodyPr vert="horz" lIns="91440" tIns="45720" rIns="91440" bIns="45720" rtlCol="0">
            <a:noAutofit/>
          </a:bodyPr>
          <a:lstStyle/>
          <a:p>
            <a:pPr marL="342900" indent="-342900" algn="just">
              <a:spcBef>
                <a:spcPct val="20000"/>
              </a:spcBef>
              <a:buAutoNum type="arabicPeriod"/>
            </a:pPr>
            <a:r>
              <a:rPr lang="en-US" sz="1500" dirty="0" smtClean="0"/>
              <a:t>http://www.rxlist.com/ultresa-drug.htm</a:t>
            </a:r>
          </a:p>
        </p:txBody>
      </p:sp>
      <p:sp>
        <p:nvSpPr>
          <p:cNvPr id="10" name="Rectangle 9"/>
          <p:cNvSpPr/>
          <p:nvPr/>
        </p:nvSpPr>
        <p:spPr>
          <a:xfrm>
            <a:off x="381000" y="1447800"/>
            <a:ext cx="1905000" cy="338554"/>
          </a:xfrm>
          <a:prstGeom prst="rect">
            <a:avLst/>
          </a:prstGeom>
        </p:spPr>
        <p:txBody>
          <a:bodyPr wrap="square">
            <a:spAutoFit/>
          </a:bodyPr>
          <a:lstStyle/>
          <a:p>
            <a:r>
              <a:rPr lang="en-US" sz="1600" b="1" dirty="0" smtClean="0"/>
              <a:t>Drug Interactions</a:t>
            </a:r>
            <a:endParaRPr lang="en-US" sz="1600" b="1" dirty="0"/>
          </a:p>
        </p:txBody>
      </p:sp>
      <p:sp>
        <p:nvSpPr>
          <p:cNvPr id="11" name="Content Placeholder 2"/>
          <p:cNvSpPr txBox="1">
            <a:spLocks/>
          </p:cNvSpPr>
          <p:nvPr/>
        </p:nvSpPr>
        <p:spPr>
          <a:xfrm>
            <a:off x="381000" y="1752600"/>
            <a:ext cx="8229600" cy="304800"/>
          </a:xfrm>
          <a:prstGeom prst="rect">
            <a:avLst/>
          </a:prstGeom>
        </p:spPr>
        <p:txBody>
          <a:bodyPr vert="horz" lIns="91440" tIns="45720" rIns="91440" bIns="45720" rtlCol="0">
            <a:noAutofit/>
          </a:bodyPr>
          <a:lstStyle/>
          <a:p>
            <a:pPr algn="just">
              <a:spcBef>
                <a:spcPct val="20000"/>
              </a:spcBef>
            </a:pPr>
            <a:r>
              <a:rPr lang="en-US" sz="1500" dirty="0" smtClean="0"/>
              <a:t>No drug interactions have been identified. No formal interaction studies have been conducted.</a:t>
            </a:r>
          </a:p>
        </p:txBody>
      </p:sp>
      <p:sp>
        <p:nvSpPr>
          <p:cNvPr id="15" name="Title 1"/>
          <p:cNvSpPr txBox="1">
            <a:spLocks/>
          </p:cNvSpPr>
          <p:nvPr/>
        </p:nvSpPr>
        <p:spPr>
          <a:xfrm>
            <a:off x="381000" y="3048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Side- effects</a:t>
            </a:r>
          </a:p>
        </p:txBody>
      </p:sp>
      <p:sp>
        <p:nvSpPr>
          <p:cNvPr id="16" name="Content Placeholder 2"/>
          <p:cNvSpPr txBox="1">
            <a:spLocks/>
          </p:cNvSpPr>
          <p:nvPr/>
        </p:nvSpPr>
        <p:spPr>
          <a:xfrm>
            <a:off x="381000" y="609600"/>
            <a:ext cx="8229600" cy="762000"/>
          </a:xfrm>
          <a:prstGeom prst="rect">
            <a:avLst/>
          </a:prstGeom>
        </p:spPr>
        <p:txBody>
          <a:bodyPr vert="horz" lIns="91440" tIns="45720" rIns="91440" bIns="45720" rtlCol="0">
            <a:noAutofit/>
          </a:bodyPr>
          <a:lstStyle/>
          <a:p>
            <a:pPr algn="just">
              <a:spcBef>
                <a:spcPct val="20000"/>
              </a:spcBef>
            </a:pPr>
            <a:r>
              <a:rPr lang="en-US" sz="1500" dirty="0" smtClean="0"/>
              <a:t>The most serious adverse reactions reported with different pancreatic enzyme products of the same active ingredient (</a:t>
            </a:r>
            <a:r>
              <a:rPr lang="en-US" sz="1500" dirty="0" err="1" smtClean="0"/>
              <a:t>pancrelipase</a:t>
            </a:r>
            <a:r>
              <a:rPr lang="en-US" sz="1500" dirty="0" smtClean="0"/>
              <a:t>) that are described elsewhere in the label include </a:t>
            </a:r>
            <a:r>
              <a:rPr lang="en-US" sz="1500" dirty="0" err="1" smtClean="0"/>
              <a:t>fibrosing</a:t>
            </a:r>
            <a:r>
              <a:rPr lang="en-US" sz="1500" dirty="0" smtClean="0"/>
              <a:t>  </a:t>
            </a:r>
            <a:r>
              <a:rPr lang="en-US" sz="1500" dirty="0" err="1" smtClean="0"/>
              <a:t>colonopathy</a:t>
            </a:r>
            <a:r>
              <a:rPr lang="en-US" sz="1500" dirty="0" smtClean="0"/>
              <a:t>, </a:t>
            </a:r>
            <a:r>
              <a:rPr lang="en-US" sz="1500" dirty="0" err="1" smtClean="0"/>
              <a:t>hyperuricemia</a:t>
            </a:r>
            <a:r>
              <a:rPr lang="en-US" sz="1500" dirty="0" smtClean="0"/>
              <a:t> and allergic reactions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81000" y="316468"/>
            <a:ext cx="893258" cy="369332"/>
          </a:xfrm>
          <a:prstGeom prst="rect">
            <a:avLst/>
          </a:prstGeom>
        </p:spPr>
        <p:txBody>
          <a:bodyPr wrap="none">
            <a:spAutoFit/>
          </a:bodyPr>
          <a:lstStyle/>
          <a:p>
            <a:r>
              <a:rPr lang="en-US" b="1" dirty="0" err="1" smtClean="0"/>
              <a:t>Pertzye</a:t>
            </a:r>
            <a:endParaRPr lang="en-US" b="1" dirty="0"/>
          </a:p>
        </p:txBody>
      </p:sp>
      <p:sp>
        <p:nvSpPr>
          <p:cNvPr id="11" name="Content Placeholder 2"/>
          <p:cNvSpPr txBox="1">
            <a:spLocks/>
          </p:cNvSpPr>
          <p:nvPr/>
        </p:nvSpPr>
        <p:spPr>
          <a:xfrm>
            <a:off x="457200" y="2362200"/>
            <a:ext cx="8229600" cy="1905000"/>
          </a:xfrm>
          <a:prstGeom prst="rect">
            <a:avLst/>
          </a:prstGeom>
        </p:spPr>
        <p:txBody>
          <a:bodyPr vert="horz" lIns="91440" tIns="45720" rIns="91440" bIns="45720" rtlCol="0">
            <a:noAutofit/>
          </a:bodyPr>
          <a:lstStyle/>
          <a:p>
            <a:pPr algn="just">
              <a:spcBef>
                <a:spcPct val="20000"/>
              </a:spcBef>
            </a:pPr>
            <a:endParaRPr lang="en-US" sz="1500" dirty="0" smtClean="0"/>
          </a:p>
        </p:txBody>
      </p:sp>
      <p:sp>
        <p:nvSpPr>
          <p:cNvPr id="12" name="Content Placeholder 2"/>
          <p:cNvSpPr txBox="1">
            <a:spLocks/>
          </p:cNvSpPr>
          <p:nvPr/>
        </p:nvSpPr>
        <p:spPr>
          <a:xfrm>
            <a:off x="381000" y="685800"/>
            <a:ext cx="8229600" cy="990600"/>
          </a:xfrm>
          <a:prstGeom prst="rect">
            <a:avLst/>
          </a:prstGeom>
        </p:spPr>
        <p:txBody>
          <a:bodyPr vert="horz" lIns="91440" tIns="45720" rIns="91440" bIns="45720" rtlCol="0">
            <a:noAutofit/>
          </a:bodyPr>
          <a:lstStyle/>
          <a:p>
            <a:pPr algn="just">
              <a:spcBef>
                <a:spcPct val="20000"/>
              </a:spcBef>
            </a:pPr>
            <a:r>
              <a:rPr lang="en-US" sz="1500" dirty="0" smtClean="0"/>
              <a:t> </a:t>
            </a:r>
          </a:p>
        </p:txBody>
      </p:sp>
      <p:sp>
        <p:nvSpPr>
          <p:cNvPr id="13" name="Title 1"/>
          <p:cNvSpPr txBox="1">
            <a:spLocks/>
          </p:cNvSpPr>
          <p:nvPr/>
        </p:nvSpPr>
        <p:spPr>
          <a:xfrm>
            <a:off x="381000" y="19812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Formulation</a:t>
            </a:r>
          </a:p>
        </p:txBody>
      </p:sp>
      <p:sp>
        <p:nvSpPr>
          <p:cNvPr id="16" name="Content Placeholder 2"/>
          <p:cNvSpPr txBox="1">
            <a:spLocks/>
          </p:cNvSpPr>
          <p:nvPr/>
        </p:nvSpPr>
        <p:spPr>
          <a:xfrm>
            <a:off x="381000" y="2286000"/>
            <a:ext cx="8229600" cy="1219200"/>
          </a:xfrm>
          <a:prstGeom prst="rect">
            <a:avLst/>
          </a:prstGeom>
        </p:spPr>
        <p:txBody>
          <a:bodyPr vert="horz" lIns="91440" tIns="45720" rIns="91440" bIns="45720" rtlCol="0">
            <a:noAutofit/>
          </a:bodyPr>
          <a:lstStyle/>
          <a:p>
            <a:pPr algn="just">
              <a:spcBef>
                <a:spcPct val="20000"/>
              </a:spcBef>
            </a:pPr>
            <a:r>
              <a:rPr lang="en-US" sz="1500" dirty="0" smtClean="0"/>
              <a:t>Each PERTZYE delayed-release capsule for oral administration contains </a:t>
            </a:r>
            <a:r>
              <a:rPr lang="en-US" sz="1500" dirty="0" err="1" smtClean="0"/>
              <a:t>bicarbonatebuffered</a:t>
            </a:r>
            <a:r>
              <a:rPr lang="en-US" sz="1500" dirty="0" smtClean="0"/>
              <a:t> enteric-coated microspheres ranging in size from 0.8 – 2.2 mm in diameter.8,000 USP units of lipase; 28,750 USP units of protease; 30,250 USP units of amylase. it also contains odium bicarbonate, sodium carbonate, cellulose acetate phthalate, sodium starch </a:t>
            </a:r>
            <a:r>
              <a:rPr lang="en-US" sz="1500" dirty="0" err="1" smtClean="0"/>
              <a:t>glycolate</a:t>
            </a:r>
            <a:r>
              <a:rPr lang="en-US" sz="1500" dirty="0" smtClean="0"/>
              <a:t>, diethyl phthalate, </a:t>
            </a:r>
            <a:r>
              <a:rPr lang="en-US" sz="1500" dirty="0" err="1" smtClean="0"/>
              <a:t>ursodiol</a:t>
            </a:r>
            <a:r>
              <a:rPr lang="en-US" sz="1500" dirty="0" smtClean="0"/>
              <a:t>, </a:t>
            </a:r>
            <a:r>
              <a:rPr lang="en-US" sz="1500" dirty="0" err="1" smtClean="0"/>
              <a:t>polyvinylpyrrolidone</a:t>
            </a:r>
            <a:r>
              <a:rPr lang="en-US" sz="1500" dirty="0" smtClean="0"/>
              <a:t>, and talc and are contained in hard gelatin capsules.</a:t>
            </a:r>
          </a:p>
        </p:txBody>
      </p:sp>
      <p:sp>
        <p:nvSpPr>
          <p:cNvPr id="17" name="Title 1"/>
          <p:cNvSpPr txBox="1">
            <a:spLocks/>
          </p:cNvSpPr>
          <p:nvPr/>
        </p:nvSpPr>
        <p:spPr>
          <a:xfrm>
            <a:off x="381000" y="35052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Used/Prescribed</a:t>
            </a:r>
            <a:r>
              <a:rPr kumimoji="0" lang="en-US" sz="1600" b="1" i="0" u="none" strike="noStrike" kern="1200" cap="none" spc="0" normalizeH="0" noProof="0" dirty="0" smtClean="0">
                <a:ln>
                  <a:noFill/>
                </a:ln>
                <a:solidFill>
                  <a:schemeClr val="tx1"/>
                </a:solidFill>
                <a:effectLst/>
                <a:uLnTx/>
                <a:uFillTx/>
                <a:latin typeface="+mj-lt"/>
                <a:ea typeface="+mj-ea"/>
                <a:cs typeface="+mj-cs"/>
              </a:rPr>
              <a:t>  for</a:t>
            </a:r>
            <a:endParaRPr kumimoji="0" lang="en-US" sz="16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21" name="Content Placeholder 2"/>
          <p:cNvSpPr txBox="1">
            <a:spLocks/>
          </p:cNvSpPr>
          <p:nvPr/>
        </p:nvSpPr>
        <p:spPr>
          <a:xfrm>
            <a:off x="381000" y="3886200"/>
            <a:ext cx="8229600" cy="609600"/>
          </a:xfrm>
          <a:prstGeom prst="rect">
            <a:avLst/>
          </a:prstGeom>
        </p:spPr>
        <p:txBody>
          <a:bodyPr vert="horz" lIns="91440" tIns="45720" rIns="91440" bIns="45720" rtlCol="0">
            <a:noAutofit/>
          </a:bodyPr>
          <a:lstStyle/>
          <a:p>
            <a:pPr algn="just">
              <a:spcBef>
                <a:spcPct val="20000"/>
              </a:spcBef>
            </a:pPr>
            <a:r>
              <a:rPr lang="en-US" sz="1500" dirty="0" smtClean="0"/>
              <a:t>PERTZYE (</a:t>
            </a:r>
            <a:r>
              <a:rPr lang="en-US" sz="1500" dirty="0" err="1" smtClean="0"/>
              <a:t>pancrelipase</a:t>
            </a:r>
            <a:r>
              <a:rPr lang="en-US" sz="1500" dirty="0" smtClean="0"/>
              <a:t>) is indicated for the treatment of </a:t>
            </a:r>
            <a:r>
              <a:rPr lang="en-US" sz="1500" dirty="0" err="1" smtClean="0"/>
              <a:t>exocrinepancreatic</a:t>
            </a:r>
            <a:r>
              <a:rPr lang="en-US" sz="1500" dirty="0" smtClean="0"/>
              <a:t> insufficiency due to cystic fibrosis or other conditions.</a:t>
            </a:r>
          </a:p>
        </p:txBody>
      </p:sp>
      <p:sp>
        <p:nvSpPr>
          <p:cNvPr id="22" name="Title 1"/>
          <p:cNvSpPr txBox="1">
            <a:spLocks/>
          </p:cNvSpPr>
          <p:nvPr/>
        </p:nvSpPr>
        <p:spPr>
          <a:xfrm>
            <a:off x="381000" y="4389438"/>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Dosage</a:t>
            </a:r>
          </a:p>
        </p:txBody>
      </p:sp>
      <p:sp>
        <p:nvSpPr>
          <p:cNvPr id="23" name="Content Placeholder 2"/>
          <p:cNvSpPr txBox="1">
            <a:spLocks/>
          </p:cNvSpPr>
          <p:nvPr/>
        </p:nvSpPr>
        <p:spPr>
          <a:xfrm>
            <a:off x="381000" y="4724400"/>
            <a:ext cx="8229600" cy="762000"/>
          </a:xfrm>
          <a:prstGeom prst="rect">
            <a:avLst/>
          </a:prstGeom>
        </p:spPr>
        <p:txBody>
          <a:bodyPr vert="horz" lIns="91440" tIns="45720" rIns="91440" bIns="45720" rtlCol="0">
            <a:noAutofit/>
          </a:bodyPr>
          <a:lstStyle/>
          <a:p>
            <a:pPr algn="just">
              <a:spcBef>
                <a:spcPct val="20000"/>
              </a:spcBef>
            </a:pPr>
            <a:r>
              <a:rPr lang="en-US" sz="1500" dirty="0" smtClean="0"/>
              <a:t>Enzyme dosing should begin with 500 lipase units/kg of body weight per meal for those older than age 4 years to a maximum of 2,500 lipase units/kg of body weight per meal (or less than or equal to 10,000 lipase units/kg of body weight per day), or less than 4,000 lipase units/g fat ingested per day.</a:t>
            </a:r>
          </a:p>
        </p:txBody>
      </p:sp>
      <p:sp>
        <p:nvSpPr>
          <p:cNvPr id="29" name="Content Placeholder 2"/>
          <p:cNvSpPr txBox="1">
            <a:spLocks/>
          </p:cNvSpPr>
          <p:nvPr/>
        </p:nvSpPr>
        <p:spPr>
          <a:xfrm>
            <a:off x="381000" y="685800"/>
            <a:ext cx="8229600" cy="1219200"/>
          </a:xfrm>
          <a:prstGeom prst="rect">
            <a:avLst/>
          </a:prstGeom>
        </p:spPr>
        <p:txBody>
          <a:bodyPr vert="horz" lIns="91440" tIns="45720" rIns="91440" bIns="45720" rtlCol="0">
            <a:noAutofit/>
          </a:bodyPr>
          <a:lstStyle/>
          <a:p>
            <a:pPr algn="just">
              <a:spcBef>
                <a:spcPct val="20000"/>
              </a:spcBef>
            </a:pPr>
            <a:r>
              <a:rPr lang="en-US" sz="1600" dirty="0" smtClean="0"/>
              <a:t>PERTZYE is a pancreatic enzyme preparation consisting of </a:t>
            </a:r>
            <a:r>
              <a:rPr lang="en-US" sz="1600" dirty="0" err="1" smtClean="0"/>
              <a:t>pancrelipase</a:t>
            </a:r>
            <a:r>
              <a:rPr lang="en-US" sz="1600" dirty="0" smtClean="0"/>
              <a:t>, an extract derived from porcine pancreatic glands. </a:t>
            </a:r>
            <a:r>
              <a:rPr lang="en-US" sz="1600" dirty="0" err="1" smtClean="0"/>
              <a:t>Pancrelipase</a:t>
            </a:r>
            <a:r>
              <a:rPr lang="en-US" sz="1600" dirty="0" smtClean="0"/>
              <a:t> contains multiple enzyme classes, including porcine-derived lipases, proteases, and amylases. </a:t>
            </a:r>
            <a:r>
              <a:rPr lang="en-US" sz="1600" dirty="0" err="1" smtClean="0"/>
              <a:t>Pancrelipase</a:t>
            </a:r>
            <a:r>
              <a:rPr lang="en-US" sz="1600" dirty="0" smtClean="0"/>
              <a:t> is a beige-white amorphous powder. It is miscible in water and practically insoluble or insoluble in alcohol and ether and converted to Delayed-Release Capsules for oral route.</a:t>
            </a:r>
            <a:endParaRPr lang="en-US" sz="1500" dirty="0" smtClean="0"/>
          </a:p>
        </p:txBody>
      </p:sp>
      <p:sp>
        <p:nvSpPr>
          <p:cNvPr id="15" name="Title 1"/>
          <p:cNvSpPr txBox="1">
            <a:spLocks/>
          </p:cNvSpPr>
          <p:nvPr/>
        </p:nvSpPr>
        <p:spPr>
          <a:xfrm>
            <a:off x="381000" y="54864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Contraindications</a:t>
            </a:r>
          </a:p>
        </p:txBody>
      </p:sp>
      <p:sp>
        <p:nvSpPr>
          <p:cNvPr id="18" name="Content Placeholder 2"/>
          <p:cNvSpPr txBox="1">
            <a:spLocks/>
          </p:cNvSpPr>
          <p:nvPr/>
        </p:nvSpPr>
        <p:spPr>
          <a:xfrm>
            <a:off x="381000" y="5791200"/>
            <a:ext cx="8229600" cy="274638"/>
          </a:xfrm>
          <a:prstGeom prst="rect">
            <a:avLst/>
          </a:prstGeom>
        </p:spPr>
        <p:txBody>
          <a:bodyPr vert="horz" lIns="91440" tIns="45720" rIns="91440" bIns="45720" rtlCol="0">
            <a:noAutofit/>
          </a:bodyPr>
          <a:lstStyle/>
          <a:p>
            <a:pPr algn="just">
              <a:spcBef>
                <a:spcPct val="20000"/>
              </a:spcBef>
            </a:pPr>
            <a:r>
              <a:rPr lang="en-US" sz="1500" dirty="0" smtClean="0"/>
              <a:t>None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81000" y="19812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References</a:t>
            </a:r>
          </a:p>
        </p:txBody>
      </p:sp>
      <p:sp>
        <p:nvSpPr>
          <p:cNvPr id="9" name="Content Placeholder 2"/>
          <p:cNvSpPr txBox="1">
            <a:spLocks/>
          </p:cNvSpPr>
          <p:nvPr/>
        </p:nvSpPr>
        <p:spPr>
          <a:xfrm>
            <a:off x="381000" y="2286000"/>
            <a:ext cx="8229600" cy="304800"/>
          </a:xfrm>
          <a:prstGeom prst="rect">
            <a:avLst/>
          </a:prstGeom>
        </p:spPr>
        <p:txBody>
          <a:bodyPr vert="horz" lIns="91440" tIns="45720" rIns="91440" bIns="45720" rtlCol="0">
            <a:noAutofit/>
          </a:bodyPr>
          <a:lstStyle/>
          <a:p>
            <a:pPr marL="342900" indent="-342900" algn="just">
              <a:spcBef>
                <a:spcPct val="20000"/>
              </a:spcBef>
              <a:buAutoNum type="arabicPeriod"/>
            </a:pPr>
            <a:r>
              <a:rPr lang="en-US" sz="1500" dirty="0" smtClean="0"/>
              <a:t>http://www.rxlist.com/pertzye-drug.htm</a:t>
            </a:r>
          </a:p>
        </p:txBody>
      </p:sp>
      <p:sp>
        <p:nvSpPr>
          <p:cNvPr id="10" name="Rectangle 9"/>
          <p:cNvSpPr/>
          <p:nvPr/>
        </p:nvSpPr>
        <p:spPr>
          <a:xfrm>
            <a:off x="381000" y="1447800"/>
            <a:ext cx="1905000" cy="338554"/>
          </a:xfrm>
          <a:prstGeom prst="rect">
            <a:avLst/>
          </a:prstGeom>
        </p:spPr>
        <p:txBody>
          <a:bodyPr wrap="square">
            <a:spAutoFit/>
          </a:bodyPr>
          <a:lstStyle/>
          <a:p>
            <a:r>
              <a:rPr lang="en-US" sz="1600" b="1" dirty="0" smtClean="0"/>
              <a:t>Drug Interactions</a:t>
            </a:r>
            <a:endParaRPr lang="en-US" sz="1600" b="1" dirty="0"/>
          </a:p>
        </p:txBody>
      </p:sp>
      <p:sp>
        <p:nvSpPr>
          <p:cNvPr id="11" name="Content Placeholder 2"/>
          <p:cNvSpPr txBox="1">
            <a:spLocks/>
          </p:cNvSpPr>
          <p:nvPr/>
        </p:nvSpPr>
        <p:spPr>
          <a:xfrm>
            <a:off x="381000" y="1752600"/>
            <a:ext cx="8229600" cy="304800"/>
          </a:xfrm>
          <a:prstGeom prst="rect">
            <a:avLst/>
          </a:prstGeom>
        </p:spPr>
        <p:txBody>
          <a:bodyPr vert="horz" lIns="91440" tIns="45720" rIns="91440" bIns="45720" rtlCol="0">
            <a:noAutofit/>
          </a:bodyPr>
          <a:lstStyle/>
          <a:p>
            <a:pPr algn="just">
              <a:spcBef>
                <a:spcPct val="20000"/>
              </a:spcBef>
            </a:pPr>
            <a:r>
              <a:rPr lang="en-US" sz="1500" dirty="0" smtClean="0"/>
              <a:t>No drug interactions have been identified. No formal interaction studies have been conducted.</a:t>
            </a:r>
          </a:p>
        </p:txBody>
      </p:sp>
      <p:sp>
        <p:nvSpPr>
          <p:cNvPr id="15" name="Title 1"/>
          <p:cNvSpPr txBox="1">
            <a:spLocks/>
          </p:cNvSpPr>
          <p:nvPr/>
        </p:nvSpPr>
        <p:spPr>
          <a:xfrm>
            <a:off x="381000" y="3048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Side- effects</a:t>
            </a:r>
          </a:p>
        </p:txBody>
      </p:sp>
      <p:sp>
        <p:nvSpPr>
          <p:cNvPr id="16" name="Content Placeholder 2"/>
          <p:cNvSpPr txBox="1">
            <a:spLocks/>
          </p:cNvSpPr>
          <p:nvPr/>
        </p:nvSpPr>
        <p:spPr>
          <a:xfrm>
            <a:off x="381000" y="609600"/>
            <a:ext cx="8229600" cy="762000"/>
          </a:xfrm>
          <a:prstGeom prst="rect">
            <a:avLst/>
          </a:prstGeom>
        </p:spPr>
        <p:txBody>
          <a:bodyPr vert="horz" lIns="91440" tIns="45720" rIns="91440" bIns="45720" rtlCol="0">
            <a:noAutofit/>
          </a:bodyPr>
          <a:lstStyle/>
          <a:p>
            <a:pPr algn="just">
              <a:spcBef>
                <a:spcPct val="20000"/>
              </a:spcBef>
            </a:pPr>
            <a:r>
              <a:rPr lang="en-US" sz="1500" dirty="0" smtClean="0"/>
              <a:t>The most serious adverse reactions reported with different pancreatic enzyme products of the same active ingredient (</a:t>
            </a:r>
            <a:r>
              <a:rPr lang="en-US" sz="1500" dirty="0" err="1" smtClean="0"/>
              <a:t>pancrelipase</a:t>
            </a:r>
            <a:r>
              <a:rPr lang="en-US" sz="1500" dirty="0" smtClean="0"/>
              <a:t>) that are described elsewhere in the label include </a:t>
            </a:r>
            <a:r>
              <a:rPr lang="en-US" sz="1500" dirty="0" err="1" smtClean="0"/>
              <a:t>fibrosing</a:t>
            </a:r>
            <a:r>
              <a:rPr lang="en-US" sz="1500" dirty="0" smtClean="0"/>
              <a:t>  </a:t>
            </a:r>
            <a:r>
              <a:rPr lang="en-US" sz="1500" dirty="0" err="1" smtClean="0"/>
              <a:t>colonopathy</a:t>
            </a:r>
            <a:r>
              <a:rPr lang="en-US" sz="1500" dirty="0" smtClean="0"/>
              <a:t>, </a:t>
            </a:r>
            <a:r>
              <a:rPr lang="en-US" sz="1500" dirty="0" err="1" smtClean="0"/>
              <a:t>hyperuricemia</a:t>
            </a:r>
            <a:r>
              <a:rPr lang="en-US" sz="1500" dirty="0" smtClean="0"/>
              <a:t> and allergic reactions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81000" y="316468"/>
            <a:ext cx="868892" cy="369332"/>
          </a:xfrm>
          <a:prstGeom prst="rect">
            <a:avLst/>
          </a:prstGeom>
        </p:spPr>
        <p:txBody>
          <a:bodyPr wrap="none">
            <a:spAutoFit/>
          </a:bodyPr>
          <a:lstStyle/>
          <a:p>
            <a:r>
              <a:rPr lang="en-US" b="1" dirty="0" err="1" smtClean="0"/>
              <a:t>Ultrase</a:t>
            </a:r>
            <a:endParaRPr lang="en-US" b="1" dirty="0"/>
          </a:p>
        </p:txBody>
      </p:sp>
      <p:sp>
        <p:nvSpPr>
          <p:cNvPr id="11" name="Content Placeholder 2"/>
          <p:cNvSpPr txBox="1">
            <a:spLocks/>
          </p:cNvSpPr>
          <p:nvPr/>
        </p:nvSpPr>
        <p:spPr>
          <a:xfrm>
            <a:off x="457200" y="2362200"/>
            <a:ext cx="8229600" cy="1905000"/>
          </a:xfrm>
          <a:prstGeom prst="rect">
            <a:avLst/>
          </a:prstGeom>
        </p:spPr>
        <p:txBody>
          <a:bodyPr vert="horz" lIns="91440" tIns="45720" rIns="91440" bIns="45720" rtlCol="0">
            <a:noAutofit/>
          </a:bodyPr>
          <a:lstStyle/>
          <a:p>
            <a:pPr algn="just">
              <a:spcBef>
                <a:spcPct val="20000"/>
              </a:spcBef>
            </a:pPr>
            <a:endParaRPr lang="en-US" sz="1500" dirty="0" smtClean="0"/>
          </a:p>
        </p:txBody>
      </p:sp>
      <p:sp>
        <p:nvSpPr>
          <p:cNvPr id="12" name="Content Placeholder 2"/>
          <p:cNvSpPr txBox="1">
            <a:spLocks/>
          </p:cNvSpPr>
          <p:nvPr/>
        </p:nvSpPr>
        <p:spPr>
          <a:xfrm>
            <a:off x="381000" y="685800"/>
            <a:ext cx="8229600" cy="990600"/>
          </a:xfrm>
          <a:prstGeom prst="rect">
            <a:avLst/>
          </a:prstGeom>
        </p:spPr>
        <p:txBody>
          <a:bodyPr vert="horz" lIns="91440" tIns="45720" rIns="91440" bIns="45720" rtlCol="0">
            <a:noAutofit/>
          </a:bodyPr>
          <a:lstStyle/>
          <a:p>
            <a:pPr algn="just">
              <a:spcBef>
                <a:spcPct val="20000"/>
              </a:spcBef>
            </a:pPr>
            <a:r>
              <a:rPr lang="en-US" sz="1500" dirty="0" smtClean="0"/>
              <a:t> </a:t>
            </a:r>
          </a:p>
        </p:txBody>
      </p:sp>
      <p:sp>
        <p:nvSpPr>
          <p:cNvPr id="13" name="Title 1"/>
          <p:cNvSpPr txBox="1">
            <a:spLocks/>
          </p:cNvSpPr>
          <p:nvPr/>
        </p:nvSpPr>
        <p:spPr>
          <a:xfrm>
            <a:off x="381000" y="16764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Formulation</a:t>
            </a:r>
          </a:p>
        </p:txBody>
      </p:sp>
      <p:sp>
        <p:nvSpPr>
          <p:cNvPr id="16" name="Content Placeholder 2"/>
          <p:cNvSpPr txBox="1">
            <a:spLocks/>
          </p:cNvSpPr>
          <p:nvPr/>
        </p:nvSpPr>
        <p:spPr>
          <a:xfrm>
            <a:off x="381000" y="1981200"/>
            <a:ext cx="8229600" cy="1219200"/>
          </a:xfrm>
          <a:prstGeom prst="rect">
            <a:avLst/>
          </a:prstGeom>
        </p:spPr>
        <p:txBody>
          <a:bodyPr vert="horz" lIns="91440" tIns="45720" rIns="91440" bIns="45720" rtlCol="0">
            <a:noAutofit/>
          </a:bodyPr>
          <a:lstStyle/>
          <a:p>
            <a:pPr algn="just">
              <a:spcBef>
                <a:spcPct val="20000"/>
              </a:spcBef>
            </a:pPr>
            <a:r>
              <a:rPr lang="en-US" sz="1500" dirty="0" smtClean="0"/>
              <a:t>Each ULTRASE® (</a:t>
            </a:r>
            <a:r>
              <a:rPr lang="en-US" sz="1500" dirty="0" err="1" smtClean="0"/>
              <a:t>pancrelipase</a:t>
            </a:r>
            <a:r>
              <a:rPr lang="en-US" sz="1500" dirty="0" smtClean="0"/>
              <a:t>) Capsule contains 4500 USP units of lipase; 25000 USP units of protease; 20000 USP units of amylase. It contains </a:t>
            </a:r>
            <a:r>
              <a:rPr lang="en-US" sz="1500" dirty="0" err="1" smtClean="0"/>
              <a:t>povidone</a:t>
            </a:r>
            <a:r>
              <a:rPr lang="en-US" sz="1500" dirty="0" smtClean="0"/>
              <a:t>, talc, sugar, </a:t>
            </a:r>
            <a:r>
              <a:rPr lang="en-US" sz="1500" dirty="0" err="1" smtClean="0"/>
              <a:t>methacrylic</a:t>
            </a:r>
            <a:r>
              <a:rPr lang="en-US" sz="1500" dirty="0" smtClean="0"/>
              <a:t> acid copolymer (Type C), </a:t>
            </a:r>
            <a:r>
              <a:rPr lang="en-US" sz="1500" dirty="0" err="1" smtClean="0"/>
              <a:t>triethyl</a:t>
            </a:r>
            <a:r>
              <a:rPr lang="en-US" sz="1500" dirty="0" smtClean="0"/>
              <a:t> citrate, </a:t>
            </a:r>
            <a:r>
              <a:rPr lang="en-US" sz="1500" dirty="0" err="1" smtClean="0"/>
              <a:t>simethicone</a:t>
            </a:r>
            <a:r>
              <a:rPr lang="en-US" sz="1500" dirty="0" smtClean="0"/>
              <a:t> emulsion.</a:t>
            </a:r>
          </a:p>
        </p:txBody>
      </p:sp>
      <p:sp>
        <p:nvSpPr>
          <p:cNvPr id="17" name="Title 1"/>
          <p:cNvSpPr txBox="1">
            <a:spLocks/>
          </p:cNvSpPr>
          <p:nvPr/>
        </p:nvSpPr>
        <p:spPr>
          <a:xfrm>
            <a:off x="381000" y="27432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Used/Prescribed</a:t>
            </a:r>
            <a:r>
              <a:rPr kumimoji="0" lang="en-US" sz="1600" b="1" i="0" u="none" strike="noStrike" kern="1200" cap="none" spc="0" normalizeH="0" noProof="0" dirty="0" smtClean="0">
                <a:ln>
                  <a:noFill/>
                </a:ln>
                <a:solidFill>
                  <a:schemeClr val="tx1"/>
                </a:solidFill>
                <a:effectLst/>
                <a:uLnTx/>
                <a:uFillTx/>
                <a:latin typeface="+mj-lt"/>
                <a:ea typeface="+mj-ea"/>
                <a:cs typeface="+mj-cs"/>
              </a:rPr>
              <a:t>  for</a:t>
            </a:r>
            <a:endParaRPr kumimoji="0" lang="en-US" sz="16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21" name="Content Placeholder 2"/>
          <p:cNvSpPr txBox="1">
            <a:spLocks/>
          </p:cNvSpPr>
          <p:nvPr/>
        </p:nvSpPr>
        <p:spPr>
          <a:xfrm>
            <a:off x="381000" y="3048000"/>
            <a:ext cx="8229600" cy="609600"/>
          </a:xfrm>
          <a:prstGeom prst="rect">
            <a:avLst/>
          </a:prstGeom>
        </p:spPr>
        <p:txBody>
          <a:bodyPr vert="horz" lIns="91440" tIns="45720" rIns="91440" bIns="45720" rtlCol="0">
            <a:noAutofit/>
          </a:bodyPr>
          <a:lstStyle/>
          <a:p>
            <a:pPr algn="just">
              <a:spcBef>
                <a:spcPct val="20000"/>
              </a:spcBef>
            </a:pPr>
            <a:r>
              <a:rPr lang="en-US" sz="1500" dirty="0" smtClean="0"/>
              <a:t>ULTRASE® (</a:t>
            </a:r>
            <a:r>
              <a:rPr lang="en-US" sz="1500" dirty="0" err="1" smtClean="0"/>
              <a:t>pancrelipase</a:t>
            </a:r>
            <a:r>
              <a:rPr lang="en-US" sz="1500" dirty="0" smtClean="0"/>
              <a:t>) Capsules are indicated for patients with partial or complete exocrine pancreatic insufficiency caused by cystic fibrosis, Chronic pancreatitis due to alcohol, Obstruction, Other pancreatic disease, Poor mixing.</a:t>
            </a:r>
          </a:p>
        </p:txBody>
      </p:sp>
      <p:sp>
        <p:nvSpPr>
          <p:cNvPr id="22" name="Title 1"/>
          <p:cNvSpPr txBox="1">
            <a:spLocks/>
          </p:cNvSpPr>
          <p:nvPr/>
        </p:nvSpPr>
        <p:spPr>
          <a:xfrm>
            <a:off x="381000" y="37338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Dosage</a:t>
            </a:r>
          </a:p>
        </p:txBody>
      </p:sp>
      <p:sp>
        <p:nvSpPr>
          <p:cNvPr id="23" name="Content Placeholder 2"/>
          <p:cNvSpPr txBox="1">
            <a:spLocks/>
          </p:cNvSpPr>
          <p:nvPr/>
        </p:nvSpPr>
        <p:spPr>
          <a:xfrm>
            <a:off x="381000" y="4068762"/>
            <a:ext cx="8229600" cy="503238"/>
          </a:xfrm>
          <a:prstGeom prst="rect">
            <a:avLst/>
          </a:prstGeom>
        </p:spPr>
        <p:txBody>
          <a:bodyPr vert="horz" lIns="91440" tIns="45720" rIns="91440" bIns="45720" rtlCol="0">
            <a:noAutofit/>
          </a:bodyPr>
          <a:lstStyle/>
          <a:p>
            <a:pPr algn="just">
              <a:spcBef>
                <a:spcPct val="20000"/>
              </a:spcBef>
            </a:pPr>
            <a:r>
              <a:rPr lang="en-US" sz="1500" dirty="0" smtClean="0"/>
              <a:t> Initial dosing of pancreatic enzyme supplements should begin with 500 lipase U/kg/meal using enteric-coated microsphere products.</a:t>
            </a:r>
          </a:p>
        </p:txBody>
      </p:sp>
      <p:sp>
        <p:nvSpPr>
          <p:cNvPr id="29" name="Content Placeholder 2"/>
          <p:cNvSpPr txBox="1">
            <a:spLocks/>
          </p:cNvSpPr>
          <p:nvPr/>
        </p:nvSpPr>
        <p:spPr>
          <a:xfrm>
            <a:off x="381000" y="685800"/>
            <a:ext cx="8229600" cy="1066800"/>
          </a:xfrm>
          <a:prstGeom prst="rect">
            <a:avLst/>
          </a:prstGeom>
        </p:spPr>
        <p:txBody>
          <a:bodyPr vert="horz" lIns="91440" tIns="45720" rIns="91440" bIns="45720" rtlCol="0">
            <a:noAutofit/>
          </a:bodyPr>
          <a:lstStyle/>
          <a:p>
            <a:pPr algn="just">
              <a:spcBef>
                <a:spcPct val="20000"/>
              </a:spcBef>
            </a:pPr>
            <a:r>
              <a:rPr lang="en-US" sz="1600" dirty="0" smtClean="0"/>
              <a:t>ULTRASE® (</a:t>
            </a:r>
            <a:r>
              <a:rPr lang="en-US" sz="1600" dirty="0" err="1" smtClean="0"/>
              <a:t>pancrelipase</a:t>
            </a:r>
            <a:r>
              <a:rPr lang="en-US" sz="1600" dirty="0" smtClean="0"/>
              <a:t>) Capsules are orally administered and contain 250 mg of enteric-coated microspheres of porcine pancreatic </a:t>
            </a:r>
            <a:r>
              <a:rPr lang="en-US" sz="1600" dirty="0" err="1" smtClean="0"/>
              <a:t>enzymeconcentrate</a:t>
            </a:r>
            <a:r>
              <a:rPr lang="en-US" sz="1600" dirty="0" smtClean="0"/>
              <a:t>, predominantly pancreatic lipase, amylase, and protease. These are Capsules Enteric-Coated Microspheres to be administered orally</a:t>
            </a:r>
            <a:endParaRPr lang="en-US" sz="1500" dirty="0" smtClean="0"/>
          </a:p>
        </p:txBody>
      </p:sp>
      <p:sp>
        <p:nvSpPr>
          <p:cNvPr id="15" name="Title 1"/>
          <p:cNvSpPr txBox="1">
            <a:spLocks/>
          </p:cNvSpPr>
          <p:nvPr/>
        </p:nvSpPr>
        <p:spPr>
          <a:xfrm>
            <a:off x="381000" y="45720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Contraindications</a:t>
            </a:r>
          </a:p>
        </p:txBody>
      </p:sp>
      <p:sp>
        <p:nvSpPr>
          <p:cNvPr id="18" name="Content Placeholder 2"/>
          <p:cNvSpPr txBox="1">
            <a:spLocks/>
          </p:cNvSpPr>
          <p:nvPr/>
        </p:nvSpPr>
        <p:spPr>
          <a:xfrm>
            <a:off x="381000" y="4906962"/>
            <a:ext cx="8229600" cy="884238"/>
          </a:xfrm>
          <a:prstGeom prst="rect">
            <a:avLst/>
          </a:prstGeom>
        </p:spPr>
        <p:txBody>
          <a:bodyPr vert="horz" lIns="91440" tIns="45720" rIns="91440" bIns="45720" rtlCol="0">
            <a:noAutofit/>
          </a:bodyPr>
          <a:lstStyle/>
          <a:p>
            <a:pPr algn="just">
              <a:spcBef>
                <a:spcPct val="20000"/>
              </a:spcBef>
            </a:pPr>
            <a:r>
              <a:rPr lang="en-US" sz="1500" dirty="0" err="1" smtClean="0"/>
              <a:t>Pancrelipase</a:t>
            </a:r>
            <a:r>
              <a:rPr lang="en-US" sz="1500" dirty="0" smtClean="0"/>
              <a:t> capsules are contraindicated in patients known to be hypersensitive to pork protein. </a:t>
            </a:r>
            <a:r>
              <a:rPr lang="en-US" sz="1500" dirty="0" err="1" smtClean="0"/>
              <a:t>Pancrelipase</a:t>
            </a:r>
            <a:r>
              <a:rPr lang="en-US" sz="1500" dirty="0" smtClean="0"/>
              <a:t> capsules are contraindicated in patients with acute pancreatitis or with acute exacerbations of </a:t>
            </a:r>
            <a:r>
              <a:rPr lang="en-US" sz="1500" dirty="0" err="1" smtClean="0"/>
              <a:t>chronicpancreatic</a:t>
            </a:r>
            <a:r>
              <a:rPr lang="en-US" sz="1500" dirty="0" smtClean="0"/>
              <a:t> diseases.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81000" y="16764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References</a:t>
            </a:r>
          </a:p>
        </p:txBody>
      </p:sp>
      <p:sp>
        <p:nvSpPr>
          <p:cNvPr id="9" name="Content Placeholder 2"/>
          <p:cNvSpPr txBox="1">
            <a:spLocks/>
          </p:cNvSpPr>
          <p:nvPr/>
        </p:nvSpPr>
        <p:spPr>
          <a:xfrm>
            <a:off x="381000" y="1981200"/>
            <a:ext cx="8229600" cy="304800"/>
          </a:xfrm>
          <a:prstGeom prst="rect">
            <a:avLst/>
          </a:prstGeom>
        </p:spPr>
        <p:txBody>
          <a:bodyPr vert="horz" lIns="91440" tIns="45720" rIns="91440" bIns="45720" rtlCol="0">
            <a:noAutofit/>
          </a:bodyPr>
          <a:lstStyle/>
          <a:p>
            <a:pPr marL="342900" indent="-342900" algn="just">
              <a:spcBef>
                <a:spcPct val="20000"/>
              </a:spcBef>
              <a:buAutoNum type="arabicPeriod"/>
            </a:pPr>
            <a:r>
              <a:rPr lang="en-US" sz="1500" dirty="0" smtClean="0"/>
              <a:t>http://www.rxlist.com/ultrase-drug.htm</a:t>
            </a:r>
          </a:p>
        </p:txBody>
      </p:sp>
      <p:sp>
        <p:nvSpPr>
          <p:cNvPr id="10" name="Rectangle 9"/>
          <p:cNvSpPr/>
          <p:nvPr/>
        </p:nvSpPr>
        <p:spPr>
          <a:xfrm>
            <a:off x="381000" y="1143000"/>
            <a:ext cx="1905000" cy="338554"/>
          </a:xfrm>
          <a:prstGeom prst="rect">
            <a:avLst/>
          </a:prstGeom>
        </p:spPr>
        <p:txBody>
          <a:bodyPr wrap="square">
            <a:spAutoFit/>
          </a:bodyPr>
          <a:lstStyle/>
          <a:p>
            <a:r>
              <a:rPr lang="en-US" sz="1600" b="1" dirty="0" smtClean="0"/>
              <a:t>Drug Interactions</a:t>
            </a:r>
            <a:endParaRPr lang="en-US" sz="1600" b="1" dirty="0"/>
          </a:p>
        </p:txBody>
      </p:sp>
      <p:sp>
        <p:nvSpPr>
          <p:cNvPr id="11" name="Content Placeholder 2"/>
          <p:cNvSpPr txBox="1">
            <a:spLocks/>
          </p:cNvSpPr>
          <p:nvPr/>
        </p:nvSpPr>
        <p:spPr>
          <a:xfrm>
            <a:off x="381000" y="1447800"/>
            <a:ext cx="8229600" cy="304800"/>
          </a:xfrm>
          <a:prstGeom prst="rect">
            <a:avLst/>
          </a:prstGeom>
        </p:spPr>
        <p:txBody>
          <a:bodyPr vert="horz" lIns="91440" tIns="45720" rIns="91440" bIns="45720" rtlCol="0">
            <a:noAutofit/>
          </a:bodyPr>
          <a:lstStyle/>
          <a:p>
            <a:pPr algn="just">
              <a:spcBef>
                <a:spcPct val="20000"/>
              </a:spcBef>
            </a:pPr>
            <a:r>
              <a:rPr lang="en-US" sz="1500" dirty="0" smtClean="0"/>
              <a:t>No information.</a:t>
            </a:r>
          </a:p>
        </p:txBody>
      </p:sp>
      <p:sp>
        <p:nvSpPr>
          <p:cNvPr id="15" name="Title 1"/>
          <p:cNvSpPr txBox="1">
            <a:spLocks/>
          </p:cNvSpPr>
          <p:nvPr/>
        </p:nvSpPr>
        <p:spPr>
          <a:xfrm>
            <a:off x="381000" y="3048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Side- effects</a:t>
            </a:r>
          </a:p>
        </p:txBody>
      </p:sp>
      <p:sp>
        <p:nvSpPr>
          <p:cNvPr id="16" name="Content Placeholder 2"/>
          <p:cNvSpPr txBox="1">
            <a:spLocks/>
          </p:cNvSpPr>
          <p:nvPr/>
        </p:nvSpPr>
        <p:spPr>
          <a:xfrm>
            <a:off x="381000" y="609600"/>
            <a:ext cx="8229600" cy="533400"/>
          </a:xfrm>
          <a:prstGeom prst="rect">
            <a:avLst/>
          </a:prstGeom>
        </p:spPr>
        <p:txBody>
          <a:bodyPr vert="horz" lIns="91440" tIns="45720" rIns="91440" bIns="45720" rtlCol="0">
            <a:noAutofit/>
          </a:bodyPr>
          <a:lstStyle/>
          <a:p>
            <a:pPr algn="just">
              <a:spcBef>
                <a:spcPct val="20000"/>
              </a:spcBef>
            </a:pPr>
            <a:r>
              <a:rPr lang="en-US" sz="1500" dirty="0" smtClean="0"/>
              <a:t>Extremely high doses of </a:t>
            </a:r>
            <a:r>
              <a:rPr lang="en-US" sz="1500" dirty="0" err="1" smtClean="0"/>
              <a:t>exogenouspancreatic</a:t>
            </a:r>
            <a:r>
              <a:rPr lang="en-US" sz="1500" dirty="0" smtClean="0"/>
              <a:t> enzymes have been associated with </a:t>
            </a:r>
            <a:r>
              <a:rPr lang="en-US" sz="1500" dirty="0" err="1" smtClean="0"/>
              <a:t>hyperuricosuria</a:t>
            </a:r>
            <a:r>
              <a:rPr lang="en-US" sz="1500" dirty="0" smtClean="0"/>
              <a:t> </a:t>
            </a:r>
            <a:r>
              <a:rPr lang="en-US" sz="1500" dirty="0" err="1" smtClean="0"/>
              <a:t>andhyperuricemia</a:t>
            </a:r>
            <a:endParaRPr lang="en-US" sz="15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81000" y="316468"/>
            <a:ext cx="892937" cy="369332"/>
          </a:xfrm>
          <a:prstGeom prst="rect">
            <a:avLst/>
          </a:prstGeom>
        </p:spPr>
        <p:txBody>
          <a:bodyPr wrap="none">
            <a:spAutoFit/>
          </a:bodyPr>
          <a:lstStyle/>
          <a:p>
            <a:r>
              <a:rPr lang="en-US" b="1" dirty="0" err="1" smtClean="0"/>
              <a:t>Zenpep</a:t>
            </a:r>
            <a:endParaRPr lang="en-US" b="1" dirty="0"/>
          </a:p>
        </p:txBody>
      </p:sp>
      <p:sp>
        <p:nvSpPr>
          <p:cNvPr id="11" name="Content Placeholder 2"/>
          <p:cNvSpPr txBox="1">
            <a:spLocks/>
          </p:cNvSpPr>
          <p:nvPr/>
        </p:nvSpPr>
        <p:spPr>
          <a:xfrm>
            <a:off x="457200" y="2362200"/>
            <a:ext cx="8229600" cy="1905000"/>
          </a:xfrm>
          <a:prstGeom prst="rect">
            <a:avLst/>
          </a:prstGeom>
        </p:spPr>
        <p:txBody>
          <a:bodyPr vert="horz" lIns="91440" tIns="45720" rIns="91440" bIns="45720" rtlCol="0">
            <a:noAutofit/>
          </a:bodyPr>
          <a:lstStyle/>
          <a:p>
            <a:pPr algn="just">
              <a:spcBef>
                <a:spcPct val="20000"/>
              </a:spcBef>
            </a:pPr>
            <a:endParaRPr lang="en-US" sz="1500" dirty="0" smtClean="0"/>
          </a:p>
        </p:txBody>
      </p:sp>
      <p:sp>
        <p:nvSpPr>
          <p:cNvPr id="12" name="Content Placeholder 2"/>
          <p:cNvSpPr txBox="1">
            <a:spLocks/>
          </p:cNvSpPr>
          <p:nvPr/>
        </p:nvSpPr>
        <p:spPr>
          <a:xfrm>
            <a:off x="381000" y="685800"/>
            <a:ext cx="8229600" cy="990600"/>
          </a:xfrm>
          <a:prstGeom prst="rect">
            <a:avLst/>
          </a:prstGeom>
        </p:spPr>
        <p:txBody>
          <a:bodyPr vert="horz" lIns="91440" tIns="45720" rIns="91440" bIns="45720" rtlCol="0">
            <a:noAutofit/>
          </a:bodyPr>
          <a:lstStyle/>
          <a:p>
            <a:pPr algn="just">
              <a:spcBef>
                <a:spcPct val="20000"/>
              </a:spcBef>
            </a:pPr>
            <a:r>
              <a:rPr lang="en-US" sz="1500" dirty="0" smtClean="0"/>
              <a:t> </a:t>
            </a:r>
          </a:p>
        </p:txBody>
      </p:sp>
      <p:sp>
        <p:nvSpPr>
          <p:cNvPr id="13" name="Title 1"/>
          <p:cNvSpPr txBox="1">
            <a:spLocks/>
          </p:cNvSpPr>
          <p:nvPr/>
        </p:nvSpPr>
        <p:spPr>
          <a:xfrm>
            <a:off x="381000" y="15240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Formulation</a:t>
            </a:r>
          </a:p>
        </p:txBody>
      </p:sp>
      <p:sp>
        <p:nvSpPr>
          <p:cNvPr id="16" name="Content Placeholder 2"/>
          <p:cNvSpPr txBox="1">
            <a:spLocks/>
          </p:cNvSpPr>
          <p:nvPr/>
        </p:nvSpPr>
        <p:spPr>
          <a:xfrm>
            <a:off x="381000" y="1782762"/>
            <a:ext cx="8229600" cy="1219200"/>
          </a:xfrm>
          <a:prstGeom prst="rect">
            <a:avLst/>
          </a:prstGeom>
        </p:spPr>
        <p:txBody>
          <a:bodyPr vert="horz" lIns="91440" tIns="45720" rIns="91440" bIns="45720" rtlCol="0">
            <a:noAutofit/>
          </a:bodyPr>
          <a:lstStyle/>
          <a:p>
            <a:pPr algn="just">
              <a:spcBef>
                <a:spcPct val="20000"/>
              </a:spcBef>
            </a:pPr>
            <a:r>
              <a:rPr lang="en-US" sz="1500" dirty="0" smtClean="0"/>
              <a:t>Each capsule for oral administration contains enteric-coated beads (1.8-1.9mm for 3,000 and 5,000 USP units of lipase, 2.2-2.5mm for 10,000, 15,000, 20,000, 25,000, and 40,000 USP units of lipase). ZENPEP include colloidal silicon dioxide, </a:t>
            </a:r>
            <a:r>
              <a:rPr lang="en-US" sz="1500" dirty="0" err="1" smtClean="0"/>
              <a:t>croscarmellose</a:t>
            </a:r>
            <a:r>
              <a:rPr lang="en-US" sz="1500" dirty="0" smtClean="0"/>
              <a:t> sodium, hydrogenated castor oil, </a:t>
            </a:r>
            <a:r>
              <a:rPr lang="en-US" sz="1500" dirty="0" err="1" smtClean="0"/>
              <a:t>hypromellose</a:t>
            </a:r>
            <a:r>
              <a:rPr lang="en-US" sz="1500" dirty="0" smtClean="0"/>
              <a:t> phthalate, magnesium </a:t>
            </a:r>
            <a:r>
              <a:rPr lang="en-US" sz="1500" dirty="0" err="1" smtClean="0"/>
              <a:t>stearate</a:t>
            </a:r>
            <a:r>
              <a:rPr lang="en-US" sz="1500" dirty="0" smtClean="0"/>
              <a:t>, microcrystalline cellulose, talc, and </a:t>
            </a:r>
            <a:r>
              <a:rPr lang="en-US" sz="1500" dirty="0" err="1" smtClean="0"/>
              <a:t>triethyl</a:t>
            </a:r>
            <a:r>
              <a:rPr lang="en-US" sz="1500" dirty="0" smtClean="0"/>
              <a:t> citrate and are contained in </a:t>
            </a:r>
            <a:r>
              <a:rPr lang="en-US" sz="1500" dirty="0" err="1" smtClean="0"/>
              <a:t>hypromellose</a:t>
            </a:r>
            <a:r>
              <a:rPr lang="en-US" sz="1500" dirty="0" smtClean="0"/>
              <a:t> capsules. The imprinting red ink on the 3,000 capsules strength contains, antifoam DC 1510, industrial </a:t>
            </a:r>
            <a:r>
              <a:rPr lang="en-US" sz="1500" dirty="0" err="1" smtClean="0"/>
              <a:t>methylated</a:t>
            </a:r>
            <a:r>
              <a:rPr lang="en-US" sz="1500" dirty="0" smtClean="0"/>
              <a:t> spirit, iron oxide red C.I. 77491-E172, n-butyl alcohol, shellac and soya lecithin.</a:t>
            </a:r>
          </a:p>
        </p:txBody>
      </p:sp>
      <p:sp>
        <p:nvSpPr>
          <p:cNvPr id="17" name="Title 1"/>
          <p:cNvSpPr txBox="1">
            <a:spLocks/>
          </p:cNvSpPr>
          <p:nvPr/>
        </p:nvSpPr>
        <p:spPr>
          <a:xfrm>
            <a:off x="381000" y="34290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Used/Prescribed</a:t>
            </a:r>
            <a:r>
              <a:rPr kumimoji="0" lang="en-US" sz="1600" b="1" i="0" u="none" strike="noStrike" kern="1200" cap="none" spc="0" normalizeH="0" noProof="0" dirty="0" smtClean="0">
                <a:ln>
                  <a:noFill/>
                </a:ln>
                <a:solidFill>
                  <a:schemeClr val="tx1"/>
                </a:solidFill>
                <a:effectLst/>
                <a:uLnTx/>
                <a:uFillTx/>
                <a:latin typeface="+mj-lt"/>
                <a:ea typeface="+mj-ea"/>
                <a:cs typeface="+mj-cs"/>
              </a:rPr>
              <a:t>  for</a:t>
            </a:r>
            <a:endParaRPr kumimoji="0" lang="en-US" sz="16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21" name="Content Placeholder 2"/>
          <p:cNvSpPr txBox="1">
            <a:spLocks/>
          </p:cNvSpPr>
          <p:nvPr/>
        </p:nvSpPr>
        <p:spPr>
          <a:xfrm>
            <a:off x="381000" y="3733800"/>
            <a:ext cx="8229600" cy="533400"/>
          </a:xfrm>
          <a:prstGeom prst="rect">
            <a:avLst/>
          </a:prstGeom>
        </p:spPr>
        <p:txBody>
          <a:bodyPr vert="horz" lIns="91440" tIns="45720" rIns="91440" bIns="45720" rtlCol="0">
            <a:noAutofit/>
          </a:bodyPr>
          <a:lstStyle/>
          <a:p>
            <a:pPr algn="just">
              <a:spcBef>
                <a:spcPct val="20000"/>
              </a:spcBef>
            </a:pPr>
            <a:r>
              <a:rPr lang="en-US" sz="1500" dirty="0" smtClean="0"/>
              <a:t>ZENPEP (</a:t>
            </a:r>
            <a:r>
              <a:rPr lang="en-US" sz="1500" dirty="0" err="1" smtClean="0"/>
              <a:t>pancrelipase</a:t>
            </a:r>
            <a:r>
              <a:rPr lang="en-US" sz="1500" dirty="0" smtClean="0"/>
              <a:t>) is indicated for the treatment of </a:t>
            </a:r>
            <a:r>
              <a:rPr lang="en-US" sz="1500" dirty="0" err="1" smtClean="0"/>
              <a:t>exocrinepancreatic</a:t>
            </a:r>
            <a:r>
              <a:rPr lang="en-US" sz="1500" dirty="0" smtClean="0"/>
              <a:t> insufficiency due to cystic fibrosis or other conditions.</a:t>
            </a:r>
          </a:p>
        </p:txBody>
      </p:sp>
      <p:sp>
        <p:nvSpPr>
          <p:cNvPr id="22" name="Title 1"/>
          <p:cNvSpPr txBox="1">
            <a:spLocks/>
          </p:cNvSpPr>
          <p:nvPr/>
        </p:nvSpPr>
        <p:spPr>
          <a:xfrm>
            <a:off x="381000" y="41910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Dosage</a:t>
            </a:r>
          </a:p>
        </p:txBody>
      </p:sp>
      <p:sp>
        <p:nvSpPr>
          <p:cNvPr id="23" name="Content Placeholder 2"/>
          <p:cNvSpPr txBox="1">
            <a:spLocks/>
          </p:cNvSpPr>
          <p:nvPr/>
        </p:nvSpPr>
        <p:spPr>
          <a:xfrm>
            <a:off x="381000" y="4525962"/>
            <a:ext cx="8229600" cy="503238"/>
          </a:xfrm>
          <a:prstGeom prst="rect">
            <a:avLst/>
          </a:prstGeom>
        </p:spPr>
        <p:txBody>
          <a:bodyPr vert="horz" lIns="91440" tIns="45720" rIns="91440" bIns="45720" rtlCol="0">
            <a:noAutofit/>
          </a:bodyPr>
          <a:lstStyle/>
          <a:p>
            <a:pPr algn="just">
              <a:spcBef>
                <a:spcPct val="20000"/>
              </a:spcBef>
            </a:pPr>
            <a:r>
              <a:rPr lang="en-US" sz="1500" dirty="0" smtClean="0"/>
              <a:t> Enzyme dosing should begin with 500 lipase units/kg of body weight per meal for those older than age 4 years to a maximum of 2,500 lipase units/kg of body weight per meal (or less than or equal to 10,000 lipase units/kg of body weight per day), or less than 4,000 lipase units/g fat ingested per day.</a:t>
            </a:r>
          </a:p>
        </p:txBody>
      </p:sp>
      <p:sp>
        <p:nvSpPr>
          <p:cNvPr id="29" name="Content Placeholder 2"/>
          <p:cNvSpPr txBox="1">
            <a:spLocks/>
          </p:cNvSpPr>
          <p:nvPr/>
        </p:nvSpPr>
        <p:spPr>
          <a:xfrm>
            <a:off x="381000" y="762000"/>
            <a:ext cx="8229600" cy="838200"/>
          </a:xfrm>
          <a:prstGeom prst="rect">
            <a:avLst/>
          </a:prstGeom>
        </p:spPr>
        <p:txBody>
          <a:bodyPr vert="horz" lIns="91440" tIns="45720" rIns="91440" bIns="45720" rtlCol="0">
            <a:noAutofit/>
          </a:bodyPr>
          <a:lstStyle/>
          <a:p>
            <a:pPr algn="just">
              <a:spcBef>
                <a:spcPct val="20000"/>
              </a:spcBef>
            </a:pPr>
            <a:r>
              <a:rPr lang="en-US" sz="1600" dirty="0" smtClean="0"/>
              <a:t>ZENPEP is a pancreatic enzyme preparation consisting of </a:t>
            </a:r>
            <a:r>
              <a:rPr lang="en-US" sz="1600" dirty="0" err="1" smtClean="0"/>
              <a:t>pancrelipase</a:t>
            </a:r>
            <a:r>
              <a:rPr lang="en-US" sz="1600" dirty="0" smtClean="0"/>
              <a:t>, an extract derived from porcine pancreatic glands. </a:t>
            </a:r>
            <a:r>
              <a:rPr lang="en-US" sz="1600" dirty="0" err="1" smtClean="0"/>
              <a:t>Pancrelipase</a:t>
            </a:r>
            <a:r>
              <a:rPr lang="en-US" sz="1600" dirty="0" smtClean="0"/>
              <a:t> contains multiple enzyme classes, including porcine-derived lipases, proteases, and amylases. Delayed release capsules to be administered orally.</a:t>
            </a:r>
            <a:endParaRPr lang="en-US" sz="1500" dirty="0" smtClean="0"/>
          </a:p>
        </p:txBody>
      </p:sp>
      <p:sp>
        <p:nvSpPr>
          <p:cNvPr id="15" name="Title 1"/>
          <p:cNvSpPr txBox="1">
            <a:spLocks/>
          </p:cNvSpPr>
          <p:nvPr/>
        </p:nvSpPr>
        <p:spPr>
          <a:xfrm>
            <a:off x="381000" y="52578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Contraindications</a:t>
            </a:r>
          </a:p>
        </p:txBody>
      </p:sp>
      <p:sp>
        <p:nvSpPr>
          <p:cNvPr id="18" name="Content Placeholder 2"/>
          <p:cNvSpPr txBox="1">
            <a:spLocks/>
          </p:cNvSpPr>
          <p:nvPr/>
        </p:nvSpPr>
        <p:spPr>
          <a:xfrm>
            <a:off x="381000" y="5592762"/>
            <a:ext cx="8229600" cy="884238"/>
          </a:xfrm>
          <a:prstGeom prst="rect">
            <a:avLst/>
          </a:prstGeom>
        </p:spPr>
        <p:txBody>
          <a:bodyPr vert="horz" lIns="91440" tIns="45720" rIns="91440" bIns="45720" rtlCol="0">
            <a:noAutofit/>
          </a:bodyPr>
          <a:lstStyle/>
          <a:p>
            <a:pPr algn="just">
              <a:spcBef>
                <a:spcPct val="20000"/>
              </a:spcBef>
            </a:pPr>
            <a:r>
              <a:rPr lang="en-US" sz="1500" dirty="0" smtClean="0"/>
              <a:t>None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81000" y="19050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References</a:t>
            </a:r>
          </a:p>
        </p:txBody>
      </p:sp>
      <p:sp>
        <p:nvSpPr>
          <p:cNvPr id="9" name="Content Placeholder 2"/>
          <p:cNvSpPr txBox="1">
            <a:spLocks/>
          </p:cNvSpPr>
          <p:nvPr/>
        </p:nvSpPr>
        <p:spPr>
          <a:xfrm>
            <a:off x="381000" y="2209800"/>
            <a:ext cx="8229600" cy="304800"/>
          </a:xfrm>
          <a:prstGeom prst="rect">
            <a:avLst/>
          </a:prstGeom>
        </p:spPr>
        <p:txBody>
          <a:bodyPr vert="horz" lIns="91440" tIns="45720" rIns="91440" bIns="45720" rtlCol="0">
            <a:noAutofit/>
          </a:bodyPr>
          <a:lstStyle/>
          <a:p>
            <a:pPr marL="342900" indent="-342900" algn="just">
              <a:spcBef>
                <a:spcPct val="20000"/>
              </a:spcBef>
              <a:buAutoNum type="arabicPeriod"/>
            </a:pPr>
            <a:r>
              <a:rPr lang="en-US" sz="1500" smtClean="0"/>
              <a:t>http://www.rxlist.com/zenpep-drug.htm</a:t>
            </a:r>
            <a:endParaRPr lang="en-US" sz="1500" dirty="0" smtClean="0"/>
          </a:p>
        </p:txBody>
      </p:sp>
      <p:sp>
        <p:nvSpPr>
          <p:cNvPr id="10" name="Rectangle 9"/>
          <p:cNvSpPr/>
          <p:nvPr/>
        </p:nvSpPr>
        <p:spPr>
          <a:xfrm>
            <a:off x="381000" y="1371600"/>
            <a:ext cx="1905000" cy="338554"/>
          </a:xfrm>
          <a:prstGeom prst="rect">
            <a:avLst/>
          </a:prstGeom>
        </p:spPr>
        <p:txBody>
          <a:bodyPr wrap="square">
            <a:spAutoFit/>
          </a:bodyPr>
          <a:lstStyle/>
          <a:p>
            <a:r>
              <a:rPr lang="en-US" sz="1600" b="1" dirty="0" smtClean="0"/>
              <a:t>Drug Interactions</a:t>
            </a:r>
            <a:endParaRPr lang="en-US" sz="1600" b="1" dirty="0"/>
          </a:p>
        </p:txBody>
      </p:sp>
      <p:sp>
        <p:nvSpPr>
          <p:cNvPr id="11" name="Content Placeholder 2"/>
          <p:cNvSpPr txBox="1">
            <a:spLocks/>
          </p:cNvSpPr>
          <p:nvPr/>
        </p:nvSpPr>
        <p:spPr>
          <a:xfrm>
            <a:off x="381000" y="1676400"/>
            <a:ext cx="8229600" cy="304800"/>
          </a:xfrm>
          <a:prstGeom prst="rect">
            <a:avLst/>
          </a:prstGeom>
        </p:spPr>
        <p:txBody>
          <a:bodyPr vert="horz" lIns="91440" tIns="45720" rIns="91440" bIns="45720" rtlCol="0">
            <a:noAutofit/>
          </a:bodyPr>
          <a:lstStyle/>
          <a:p>
            <a:pPr algn="just">
              <a:spcBef>
                <a:spcPct val="20000"/>
              </a:spcBef>
            </a:pPr>
            <a:r>
              <a:rPr lang="en-US" sz="1500" dirty="0" smtClean="0"/>
              <a:t>No drug interactions have been identified. No formal interaction studies have been conducted.</a:t>
            </a:r>
          </a:p>
        </p:txBody>
      </p:sp>
      <p:sp>
        <p:nvSpPr>
          <p:cNvPr id="15" name="Title 1"/>
          <p:cNvSpPr txBox="1">
            <a:spLocks/>
          </p:cNvSpPr>
          <p:nvPr/>
        </p:nvSpPr>
        <p:spPr>
          <a:xfrm>
            <a:off x="381000" y="3048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Side- effects</a:t>
            </a:r>
          </a:p>
        </p:txBody>
      </p:sp>
      <p:sp>
        <p:nvSpPr>
          <p:cNvPr id="16" name="Content Placeholder 2"/>
          <p:cNvSpPr txBox="1">
            <a:spLocks/>
          </p:cNvSpPr>
          <p:nvPr/>
        </p:nvSpPr>
        <p:spPr>
          <a:xfrm>
            <a:off x="381000" y="609600"/>
            <a:ext cx="8229600" cy="533400"/>
          </a:xfrm>
          <a:prstGeom prst="rect">
            <a:avLst/>
          </a:prstGeom>
        </p:spPr>
        <p:txBody>
          <a:bodyPr vert="horz" lIns="91440" tIns="45720" rIns="91440" bIns="45720" rtlCol="0">
            <a:noAutofit/>
          </a:bodyPr>
          <a:lstStyle/>
          <a:p>
            <a:pPr algn="just">
              <a:spcBef>
                <a:spcPct val="20000"/>
              </a:spcBef>
            </a:pPr>
            <a:r>
              <a:rPr lang="en-US" sz="1500" dirty="0" smtClean="0"/>
              <a:t>The most serious adverse reactions reported with different pancreatic enzyme products of the same active ingredient (</a:t>
            </a:r>
            <a:r>
              <a:rPr lang="en-US" sz="1500" dirty="0" err="1" smtClean="0"/>
              <a:t>pancrelipase</a:t>
            </a:r>
            <a:r>
              <a:rPr lang="en-US" sz="1500" dirty="0" smtClean="0"/>
              <a:t>) that are described elsewhere in the label include </a:t>
            </a:r>
            <a:r>
              <a:rPr lang="en-US" sz="1500" dirty="0" err="1" smtClean="0"/>
              <a:t>fibrosing</a:t>
            </a:r>
            <a:r>
              <a:rPr lang="en-US" sz="1500" dirty="0" smtClean="0"/>
              <a:t> </a:t>
            </a:r>
            <a:r>
              <a:rPr lang="en-US" sz="1500" dirty="0" err="1" smtClean="0"/>
              <a:t>colonopathy,hyperuricemia</a:t>
            </a:r>
            <a:r>
              <a:rPr lang="en-US" sz="1500" dirty="0" smtClean="0"/>
              <a:t> and allergic reactions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0" y="152400"/>
            <a:ext cx="3200400" cy="411162"/>
          </a:xfrm>
          <a:prstGeom prst="rect">
            <a:avLst/>
          </a:prstGeom>
        </p:spPr>
        <p:txBody>
          <a:bodyPr vert="horz" lIns="91440" tIns="45720" rIns="91440" bIns="45720" rtlCol="0" anchor="ctr">
            <a:normAutofit/>
          </a:bodyPr>
          <a:lstStyle/>
          <a:p>
            <a:pPr lvl="0">
              <a:spcBef>
                <a:spcPct val="0"/>
              </a:spcBef>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Mechanism</a:t>
            </a:r>
            <a:r>
              <a:rPr kumimoji="0" lang="en-US" sz="1800" b="1" i="0" u="none" strike="noStrike" kern="1200" cap="none" spc="0" normalizeH="0" noProof="0" dirty="0" smtClean="0">
                <a:ln>
                  <a:noFill/>
                </a:ln>
                <a:solidFill>
                  <a:schemeClr val="tx1"/>
                </a:solidFill>
                <a:effectLst/>
                <a:uLnTx/>
                <a:uFillTx/>
                <a:latin typeface="+mj-lt"/>
                <a:ea typeface="+mj-ea"/>
                <a:cs typeface="+mj-cs"/>
              </a:rPr>
              <a:t> of Action   </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7" name="Content Placeholder 2"/>
          <p:cNvSpPr txBox="1">
            <a:spLocks/>
          </p:cNvSpPr>
          <p:nvPr/>
        </p:nvSpPr>
        <p:spPr>
          <a:xfrm>
            <a:off x="381000" y="457200"/>
            <a:ext cx="8229600" cy="960438"/>
          </a:xfrm>
          <a:prstGeom prst="rect">
            <a:avLst/>
          </a:prstGeom>
        </p:spPr>
        <p:txBody>
          <a:bodyPr vert="horz" lIns="91440" tIns="45720" rIns="91440" bIns="45720" rtlCol="0">
            <a:noAutofit/>
          </a:bodyPr>
          <a:lstStyle/>
          <a:p>
            <a:pPr algn="just">
              <a:spcBef>
                <a:spcPct val="20000"/>
              </a:spcBef>
            </a:pPr>
            <a:r>
              <a:rPr lang="en-US" sz="1500" dirty="0" smtClean="0"/>
              <a:t>The lipase, protease and amylase components of </a:t>
            </a:r>
            <a:r>
              <a:rPr lang="en-US" sz="1500" dirty="0" err="1" smtClean="0"/>
              <a:t>pancrelipase</a:t>
            </a:r>
            <a:r>
              <a:rPr lang="en-US" sz="1500" dirty="0" smtClean="0"/>
              <a:t> break down fat, protein, and starches, respectively, in the small intestine. Lipase hydrolyzes fats into glycerol and fatty acids. Protease converts proteins into </a:t>
            </a:r>
            <a:r>
              <a:rPr lang="en-US" sz="1500" dirty="0" err="1" smtClean="0"/>
              <a:t>proteoses</a:t>
            </a:r>
            <a:r>
              <a:rPr lang="en-US" sz="1500" dirty="0" smtClean="0"/>
              <a:t> and derived substances, while amylase converts starches into </a:t>
            </a:r>
            <a:r>
              <a:rPr lang="en-US" sz="1500" dirty="0" err="1" smtClean="0"/>
              <a:t>dextrins</a:t>
            </a:r>
            <a:r>
              <a:rPr lang="en-US" sz="1500" dirty="0" smtClean="0"/>
              <a:t> and sugars.</a:t>
            </a:r>
          </a:p>
        </p:txBody>
      </p:sp>
      <p:sp>
        <p:nvSpPr>
          <p:cNvPr id="9" name="Title 1"/>
          <p:cNvSpPr txBox="1">
            <a:spLocks/>
          </p:cNvSpPr>
          <p:nvPr/>
        </p:nvSpPr>
        <p:spPr>
          <a:xfrm>
            <a:off x="381000" y="1371600"/>
            <a:ext cx="3200400" cy="411162"/>
          </a:xfrm>
          <a:prstGeom prst="rect">
            <a:avLst/>
          </a:prstGeom>
        </p:spPr>
        <p:txBody>
          <a:bodyPr vert="horz" lIns="91440" tIns="45720" rIns="91440" bIns="45720" rtlCol="0" anchor="ctr">
            <a:normAutofit/>
          </a:bodyPr>
          <a:lstStyle/>
          <a:p>
            <a:pPr lvl="0">
              <a:spcBef>
                <a:spcPct val="0"/>
              </a:spcBef>
            </a:pPr>
            <a:r>
              <a:rPr lang="en-US" b="1" dirty="0" smtClean="0">
                <a:latin typeface="+mj-lt"/>
                <a:ea typeface="+mj-ea"/>
                <a:cs typeface="+mj-cs"/>
              </a:rPr>
              <a:t>Toxicity</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0" name="Content Placeholder 2"/>
          <p:cNvSpPr txBox="1">
            <a:spLocks/>
          </p:cNvSpPr>
          <p:nvPr/>
        </p:nvSpPr>
        <p:spPr>
          <a:xfrm>
            <a:off x="381000" y="1676400"/>
            <a:ext cx="8229600" cy="762000"/>
          </a:xfrm>
          <a:prstGeom prst="rect">
            <a:avLst/>
          </a:prstGeom>
        </p:spPr>
        <p:txBody>
          <a:bodyPr vert="horz" lIns="91440" tIns="45720" rIns="91440" bIns="45720" rtlCol="0">
            <a:noAutofit/>
          </a:bodyPr>
          <a:lstStyle/>
          <a:p>
            <a:pPr algn="just">
              <a:spcBef>
                <a:spcPct val="20000"/>
              </a:spcBef>
            </a:pPr>
            <a:r>
              <a:rPr lang="en-US" sz="1500" dirty="0" smtClean="0"/>
              <a:t>Overdose symptoms may include diarrhea or stomach upset. The most common adverse reactions seen are ear, neck, and abdominal pain; headache, nasal congestion, and beta-hemolytic streptococcal infection.</a:t>
            </a:r>
          </a:p>
        </p:txBody>
      </p:sp>
      <p:sp>
        <p:nvSpPr>
          <p:cNvPr id="11" name="Title 1"/>
          <p:cNvSpPr txBox="1">
            <a:spLocks/>
          </p:cNvSpPr>
          <p:nvPr/>
        </p:nvSpPr>
        <p:spPr>
          <a:xfrm>
            <a:off x="381000" y="2819400"/>
            <a:ext cx="3200400" cy="411162"/>
          </a:xfrm>
          <a:prstGeom prst="rect">
            <a:avLst/>
          </a:prstGeom>
        </p:spPr>
        <p:txBody>
          <a:bodyPr vert="horz" lIns="91440" tIns="45720" rIns="91440" bIns="45720" rtlCol="0" anchor="ctr">
            <a:normAutofit/>
          </a:bodyPr>
          <a:lstStyle/>
          <a:p>
            <a:pPr lvl="0">
              <a:spcBef>
                <a:spcPct val="0"/>
              </a:spcBef>
            </a:pPr>
            <a:r>
              <a:rPr lang="en-US" b="1" dirty="0" smtClean="0">
                <a:latin typeface="+mj-lt"/>
                <a:ea typeface="+mj-ea"/>
                <a:cs typeface="+mj-cs"/>
              </a:rPr>
              <a:t>Absorption</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2" name="Content Placeholder 2"/>
          <p:cNvSpPr txBox="1">
            <a:spLocks/>
          </p:cNvSpPr>
          <p:nvPr/>
        </p:nvSpPr>
        <p:spPr>
          <a:xfrm>
            <a:off x="381000" y="3124200"/>
            <a:ext cx="8229600" cy="304800"/>
          </a:xfrm>
          <a:prstGeom prst="rect">
            <a:avLst/>
          </a:prstGeom>
        </p:spPr>
        <p:txBody>
          <a:bodyPr vert="horz" lIns="91440" tIns="45720" rIns="91440" bIns="45720" rtlCol="0">
            <a:noAutofit/>
          </a:bodyPr>
          <a:lstStyle/>
          <a:p>
            <a:pPr algn="just">
              <a:spcBef>
                <a:spcPct val="20000"/>
              </a:spcBef>
            </a:pPr>
            <a:r>
              <a:rPr lang="en-US" sz="1500" dirty="0" err="1" smtClean="0"/>
              <a:t>Pancrelipase</a:t>
            </a:r>
            <a:r>
              <a:rPr lang="en-US" sz="1500" dirty="0" smtClean="0"/>
              <a:t> is not significantly absorbed from the gastrointestinal tract.</a:t>
            </a:r>
          </a:p>
        </p:txBody>
      </p:sp>
      <p:sp>
        <p:nvSpPr>
          <p:cNvPr id="13" name="Title 1"/>
          <p:cNvSpPr txBox="1">
            <a:spLocks/>
          </p:cNvSpPr>
          <p:nvPr/>
        </p:nvSpPr>
        <p:spPr>
          <a:xfrm>
            <a:off x="381000" y="4114800"/>
            <a:ext cx="3200400" cy="411162"/>
          </a:xfrm>
          <a:prstGeom prst="rect">
            <a:avLst/>
          </a:prstGeom>
        </p:spPr>
        <p:txBody>
          <a:bodyPr vert="horz" lIns="91440" tIns="45720" rIns="91440" bIns="45720" rtlCol="0" anchor="ctr">
            <a:normAutofit/>
          </a:bodyPr>
          <a:lstStyle/>
          <a:p>
            <a:pPr lvl="0">
              <a:spcBef>
                <a:spcPct val="0"/>
              </a:spcBef>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Route of </a:t>
            </a:r>
            <a:r>
              <a:rPr kumimoji="0" lang="en-US" sz="1800" b="1" i="0" u="none" strike="noStrike" kern="1200" cap="none" spc="0" normalizeH="0" baseline="0" noProof="0" dirty="0" err="1" smtClean="0">
                <a:ln>
                  <a:noFill/>
                </a:ln>
                <a:solidFill>
                  <a:schemeClr val="tx1"/>
                </a:solidFill>
                <a:effectLst/>
                <a:uLnTx/>
                <a:uFillTx/>
                <a:latin typeface="+mj-lt"/>
                <a:ea typeface="+mj-ea"/>
                <a:cs typeface="+mj-cs"/>
              </a:rPr>
              <a:t>Elimnation</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4" name="Content Placeholder 2"/>
          <p:cNvSpPr txBox="1">
            <a:spLocks/>
          </p:cNvSpPr>
          <p:nvPr/>
        </p:nvSpPr>
        <p:spPr>
          <a:xfrm>
            <a:off x="381000" y="4419600"/>
            <a:ext cx="8229600" cy="304800"/>
          </a:xfrm>
          <a:prstGeom prst="rect">
            <a:avLst/>
          </a:prstGeom>
        </p:spPr>
        <p:txBody>
          <a:bodyPr vert="horz" lIns="91440" tIns="45720" rIns="91440" bIns="45720" rtlCol="0">
            <a:noAutofit/>
          </a:bodyPr>
          <a:lstStyle/>
          <a:p>
            <a:pPr algn="just">
              <a:spcBef>
                <a:spcPct val="20000"/>
              </a:spcBef>
            </a:pPr>
            <a:r>
              <a:rPr lang="en-US" sz="1500" dirty="0" err="1" smtClean="0"/>
              <a:t>Pancrelipase</a:t>
            </a:r>
            <a:r>
              <a:rPr lang="en-US" sz="1500" dirty="0" smtClean="0"/>
              <a:t> is eliminated in the feces.</a:t>
            </a:r>
          </a:p>
        </p:txBody>
      </p:sp>
      <p:sp>
        <p:nvSpPr>
          <p:cNvPr id="15" name="Title 1"/>
          <p:cNvSpPr txBox="1">
            <a:spLocks/>
          </p:cNvSpPr>
          <p:nvPr/>
        </p:nvSpPr>
        <p:spPr>
          <a:xfrm>
            <a:off x="381000" y="2332038"/>
            <a:ext cx="3200400" cy="411162"/>
          </a:xfrm>
          <a:prstGeom prst="rect">
            <a:avLst/>
          </a:prstGeom>
        </p:spPr>
        <p:txBody>
          <a:bodyPr vert="horz" lIns="91440" tIns="45720" rIns="91440" bIns="45720" rtlCol="0" anchor="ctr">
            <a:normAutofit/>
          </a:bodyPr>
          <a:lstStyle/>
          <a:p>
            <a:pPr lvl="0">
              <a:spcBef>
                <a:spcPct val="0"/>
              </a:spcBef>
            </a:pPr>
            <a:r>
              <a:rPr lang="en-US" b="1" dirty="0" smtClean="0">
                <a:latin typeface="+mj-lt"/>
                <a:ea typeface="+mj-ea"/>
                <a:cs typeface="+mj-cs"/>
              </a:rPr>
              <a:t>Metabolism</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6" name="Content Placeholder 2"/>
          <p:cNvSpPr txBox="1">
            <a:spLocks/>
          </p:cNvSpPr>
          <p:nvPr/>
        </p:nvSpPr>
        <p:spPr>
          <a:xfrm>
            <a:off x="381000" y="2590800"/>
            <a:ext cx="8229600" cy="304800"/>
          </a:xfrm>
          <a:prstGeom prst="rect">
            <a:avLst/>
          </a:prstGeom>
        </p:spPr>
        <p:txBody>
          <a:bodyPr vert="horz" lIns="91440" tIns="45720" rIns="91440" bIns="45720" rtlCol="0">
            <a:noAutofit/>
          </a:bodyPr>
          <a:lstStyle/>
          <a:p>
            <a:pPr algn="just">
              <a:spcBef>
                <a:spcPct val="20000"/>
              </a:spcBef>
            </a:pPr>
            <a:r>
              <a:rPr lang="en-US" sz="1500" dirty="0" err="1" smtClean="0"/>
              <a:t>Pancrelipase</a:t>
            </a:r>
            <a:r>
              <a:rPr lang="en-US" sz="1500" dirty="0" smtClean="0"/>
              <a:t> acts locally, so there is minimal metabolism.</a:t>
            </a:r>
          </a:p>
        </p:txBody>
      </p:sp>
      <p:sp>
        <p:nvSpPr>
          <p:cNvPr id="17" name="Title 1"/>
          <p:cNvSpPr txBox="1">
            <a:spLocks/>
          </p:cNvSpPr>
          <p:nvPr/>
        </p:nvSpPr>
        <p:spPr>
          <a:xfrm>
            <a:off x="381000" y="3352800"/>
            <a:ext cx="3200400" cy="411162"/>
          </a:xfrm>
          <a:prstGeom prst="rect">
            <a:avLst/>
          </a:prstGeom>
        </p:spPr>
        <p:txBody>
          <a:bodyPr vert="horz" lIns="91440" tIns="45720" rIns="91440" bIns="45720" rtlCol="0" anchor="ctr">
            <a:normAutofit/>
          </a:bodyPr>
          <a:lstStyle/>
          <a:p>
            <a:pPr lvl="0">
              <a:spcBef>
                <a:spcPct val="0"/>
              </a:spcBef>
            </a:pPr>
            <a:r>
              <a:rPr lang="en-US" b="1" dirty="0" smtClean="0">
                <a:latin typeface="+mj-lt"/>
                <a:ea typeface="+mj-ea"/>
                <a:cs typeface="+mj-cs"/>
              </a:rPr>
              <a:t>Half-Life</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8" name="Content Placeholder 2"/>
          <p:cNvSpPr txBox="1">
            <a:spLocks/>
          </p:cNvSpPr>
          <p:nvPr/>
        </p:nvSpPr>
        <p:spPr>
          <a:xfrm>
            <a:off x="381000" y="3657600"/>
            <a:ext cx="8229600" cy="533400"/>
          </a:xfrm>
          <a:prstGeom prst="rect">
            <a:avLst/>
          </a:prstGeom>
        </p:spPr>
        <p:txBody>
          <a:bodyPr vert="horz" lIns="91440" tIns="45720" rIns="91440" bIns="45720" rtlCol="0">
            <a:noAutofit/>
          </a:bodyPr>
          <a:lstStyle/>
          <a:p>
            <a:pPr algn="just">
              <a:spcBef>
                <a:spcPct val="20000"/>
              </a:spcBef>
            </a:pPr>
            <a:r>
              <a:rPr lang="en-US" sz="1500" dirty="0" err="1" smtClean="0"/>
              <a:t>Pancrelipase</a:t>
            </a:r>
            <a:r>
              <a:rPr lang="en-US" sz="1500" dirty="0" smtClean="0"/>
              <a:t> is not significantly absorbed from the gastrointestinal tract and acts locally, so there is no terminal elimination half life.</a:t>
            </a:r>
          </a:p>
        </p:txBody>
      </p:sp>
      <p:sp>
        <p:nvSpPr>
          <p:cNvPr id="19" name="Content Placeholder 2"/>
          <p:cNvSpPr txBox="1">
            <a:spLocks/>
          </p:cNvSpPr>
          <p:nvPr/>
        </p:nvSpPr>
        <p:spPr>
          <a:xfrm>
            <a:off x="381000" y="6096000"/>
            <a:ext cx="8229600" cy="304800"/>
          </a:xfrm>
          <a:prstGeom prst="rect">
            <a:avLst/>
          </a:prstGeom>
        </p:spPr>
        <p:txBody>
          <a:bodyPr vert="horz" lIns="91440" tIns="45720" rIns="91440" bIns="45720" rtlCol="0">
            <a:noAutofit/>
          </a:bodyPr>
          <a:lstStyle/>
          <a:p>
            <a:pPr algn="just">
              <a:spcBef>
                <a:spcPct val="20000"/>
              </a:spcBef>
            </a:pPr>
            <a:r>
              <a:rPr lang="en-US" sz="1500" dirty="0" smtClean="0"/>
              <a:t>Gastrointestinal Agents      and Enzyme Replacement Agents</a:t>
            </a:r>
          </a:p>
        </p:txBody>
      </p:sp>
      <p:sp>
        <p:nvSpPr>
          <p:cNvPr id="20" name="Title 1"/>
          <p:cNvSpPr txBox="1">
            <a:spLocks/>
          </p:cNvSpPr>
          <p:nvPr/>
        </p:nvSpPr>
        <p:spPr>
          <a:xfrm>
            <a:off x="381000" y="4648200"/>
            <a:ext cx="3200400" cy="411162"/>
          </a:xfrm>
          <a:prstGeom prst="rect">
            <a:avLst/>
          </a:prstGeom>
        </p:spPr>
        <p:txBody>
          <a:bodyPr vert="horz" lIns="91440" tIns="45720" rIns="91440" bIns="45720" rtlCol="0" anchor="ctr">
            <a:normAutofit/>
          </a:bodyPr>
          <a:lstStyle/>
          <a:p>
            <a:pPr lvl="0">
              <a:spcBef>
                <a:spcPct val="0"/>
              </a:spcBef>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Volume of</a:t>
            </a:r>
            <a:r>
              <a:rPr kumimoji="0" lang="en-US" sz="1800" b="1" i="0" u="none" strike="noStrike" kern="1200" cap="none" spc="0" normalizeH="0" noProof="0" dirty="0" smtClean="0">
                <a:ln>
                  <a:noFill/>
                </a:ln>
                <a:solidFill>
                  <a:schemeClr val="tx1"/>
                </a:solidFill>
                <a:effectLst/>
                <a:uLnTx/>
                <a:uFillTx/>
                <a:latin typeface="+mj-lt"/>
                <a:ea typeface="+mj-ea"/>
                <a:cs typeface="+mj-cs"/>
              </a:rPr>
              <a:t> Distribution</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21" name="Content Placeholder 2"/>
          <p:cNvSpPr txBox="1">
            <a:spLocks/>
          </p:cNvSpPr>
          <p:nvPr/>
        </p:nvSpPr>
        <p:spPr>
          <a:xfrm>
            <a:off x="381000" y="4953000"/>
            <a:ext cx="8229600" cy="304800"/>
          </a:xfrm>
          <a:prstGeom prst="rect">
            <a:avLst/>
          </a:prstGeom>
        </p:spPr>
        <p:txBody>
          <a:bodyPr vert="horz" lIns="91440" tIns="45720" rIns="91440" bIns="45720" rtlCol="0">
            <a:noAutofit/>
          </a:bodyPr>
          <a:lstStyle/>
          <a:p>
            <a:pPr algn="just">
              <a:spcBef>
                <a:spcPct val="20000"/>
              </a:spcBef>
            </a:pPr>
            <a:r>
              <a:rPr lang="en-US" sz="1500" dirty="0" err="1" smtClean="0"/>
              <a:t>Pancrelipase</a:t>
            </a:r>
            <a:r>
              <a:rPr lang="en-US" sz="1500" dirty="0" smtClean="0"/>
              <a:t> acts locally, so there is no volume of distribution.</a:t>
            </a:r>
          </a:p>
        </p:txBody>
      </p:sp>
      <p:sp>
        <p:nvSpPr>
          <p:cNvPr id="22" name="Title 1"/>
          <p:cNvSpPr txBox="1">
            <a:spLocks/>
          </p:cNvSpPr>
          <p:nvPr/>
        </p:nvSpPr>
        <p:spPr>
          <a:xfrm>
            <a:off x="381000" y="5181600"/>
            <a:ext cx="3200400" cy="411162"/>
          </a:xfrm>
          <a:prstGeom prst="rect">
            <a:avLst/>
          </a:prstGeom>
        </p:spPr>
        <p:txBody>
          <a:bodyPr vert="horz" lIns="91440" tIns="45720" rIns="91440" bIns="45720" rtlCol="0" anchor="ctr">
            <a:normAutofit/>
          </a:bodyPr>
          <a:lstStyle/>
          <a:p>
            <a:pPr lvl="0">
              <a:spcBef>
                <a:spcPct val="0"/>
              </a:spcBef>
            </a:pPr>
            <a:r>
              <a:rPr kumimoji="0" lang="en-US" sz="1800" b="1" i="0" u="none" strike="noStrike" kern="1200" cap="none" spc="0" normalizeH="0" baseline="0" noProof="0" dirty="0" err="1" smtClean="0">
                <a:ln>
                  <a:noFill/>
                </a:ln>
                <a:solidFill>
                  <a:schemeClr val="tx1"/>
                </a:solidFill>
                <a:effectLst/>
                <a:uLnTx/>
                <a:uFillTx/>
                <a:latin typeface="+mj-lt"/>
                <a:ea typeface="+mj-ea"/>
                <a:cs typeface="+mj-cs"/>
              </a:rPr>
              <a:t>Clearence</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23" name="Content Placeholder 2"/>
          <p:cNvSpPr txBox="1">
            <a:spLocks/>
          </p:cNvSpPr>
          <p:nvPr/>
        </p:nvSpPr>
        <p:spPr>
          <a:xfrm>
            <a:off x="381000" y="5486400"/>
            <a:ext cx="8229600" cy="304800"/>
          </a:xfrm>
          <a:prstGeom prst="rect">
            <a:avLst/>
          </a:prstGeom>
        </p:spPr>
        <p:txBody>
          <a:bodyPr vert="horz" lIns="91440" tIns="45720" rIns="91440" bIns="45720" rtlCol="0">
            <a:noAutofit/>
          </a:bodyPr>
          <a:lstStyle/>
          <a:p>
            <a:pPr algn="just">
              <a:spcBef>
                <a:spcPct val="20000"/>
              </a:spcBef>
            </a:pPr>
            <a:r>
              <a:rPr lang="en-US" sz="1500" dirty="0" err="1" smtClean="0"/>
              <a:t>Pancrelipase</a:t>
            </a:r>
            <a:r>
              <a:rPr lang="en-US" sz="1500" dirty="0" smtClean="0"/>
              <a:t> is not significantly absorbed, so there is minimal clearance from the body.</a:t>
            </a:r>
          </a:p>
        </p:txBody>
      </p:sp>
      <p:sp>
        <p:nvSpPr>
          <p:cNvPr id="24" name="Title 1"/>
          <p:cNvSpPr txBox="1">
            <a:spLocks/>
          </p:cNvSpPr>
          <p:nvPr/>
        </p:nvSpPr>
        <p:spPr>
          <a:xfrm>
            <a:off x="381000" y="5761038"/>
            <a:ext cx="3200400" cy="411162"/>
          </a:xfrm>
          <a:prstGeom prst="rect">
            <a:avLst/>
          </a:prstGeom>
        </p:spPr>
        <p:txBody>
          <a:bodyPr vert="horz" lIns="91440" tIns="45720" rIns="91440" bIns="45720" rtlCol="0" anchor="ctr">
            <a:normAutofit/>
          </a:bodyPr>
          <a:lstStyle/>
          <a:p>
            <a:pPr lvl="0">
              <a:spcBef>
                <a:spcPct val="0"/>
              </a:spcBef>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Category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381000" y="228600"/>
            <a:ext cx="3200400" cy="411162"/>
          </a:xfrm>
          <a:prstGeom prst="rect">
            <a:avLst/>
          </a:prstGeom>
        </p:spPr>
        <p:txBody>
          <a:bodyPr vert="horz" lIns="91440" tIns="45720" rIns="91440" bIns="45720" rtlCol="0" anchor="ctr">
            <a:normAutofit/>
          </a:bodyPr>
          <a:lstStyle/>
          <a:p>
            <a:pPr lvl="0">
              <a:spcBef>
                <a:spcPct val="0"/>
              </a:spcBef>
            </a:pPr>
            <a:r>
              <a:rPr lang="en-US" b="1" dirty="0" smtClean="0">
                <a:latin typeface="+mj-lt"/>
                <a:ea typeface="+mj-ea"/>
                <a:cs typeface="+mj-cs"/>
              </a:rPr>
              <a:t>Affected Organisms</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9" name="Content Placeholder 2"/>
          <p:cNvSpPr txBox="1">
            <a:spLocks/>
          </p:cNvSpPr>
          <p:nvPr/>
        </p:nvSpPr>
        <p:spPr>
          <a:xfrm>
            <a:off x="381000" y="533400"/>
            <a:ext cx="8229600" cy="274638"/>
          </a:xfrm>
          <a:prstGeom prst="rect">
            <a:avLst/>
          </a:prstGeom>
        </p:spPr>
        <p:txBody>
          <a:bodyPr vert="horz" lIns="91440" tIns="45720" rIns="91440" bIns="45720" rtlCol="0">
            <a:noAutofit/>
          </a:bodyPr>
          <a:lstStyle/>
          <a:p>
            <a:pPr algn="just">
              <a:spcBef>
                <a:spcPct val="20000"/>
              </a:spcBef>
            </a:pPr>
            <a:r>
              <a:rPr lang="en-IN" sz="1500" dirty="0" smtClean="0"/>
              <a:t>Human and other Mammals</a:t>
            </a:r>
            <a:endParaRPr lang="en-US" sz="1500" dirty="0" smtClean="0"/>
          </a:p>
        </p:txBody>
      </p:sp>
      <p:sp>
        <p:nvSpPr>
          <p:cNvPr id="20" name="Rectangle 19"/>
          <p:cNvSpPr/>
          <p:nvPr/>
        </p:nvSpPr>
        <p:spPr>
          <a:xfrm>
            <a:off x="381000" y="1120170"/>
            <a:ext cx="8229600" cy="1708160"/>
          </a:xfrm>
          <a:prstGeom prst="rect">
            <a:avLst/>
          </a:prstGeom>
        </p:spPr>
        <p:txBody>
          <a:bodyPr wrap="square">
            <a:spAutoFit/>
          </a:bodyPr>
          <a:lstStyle/>
          <a:p>
            <a:pPr algn="just"/>
            <a:r>
              <a:rPr lang="en-US" sz="1500" dirty="0" smtClean="0"/>
              <a:t>Delayed release capsules should not be broken or crushed, but for those patients who cannot swallow the capsules, sprinkle the contents of the capsule onto soft acidic foods (pH of 4.5). Alkaline foods with a higher pH will promote early release of </a:t>
            </a:r>
            <a:r>
              <a:rPr lang="en-US" sz="1500" dirty="0" err="1" smtClean="0"/>
              <a:t>pancrelipase</a:t>
            </a:r>
            <a:r>
              <a:rPr lang="en-US" sz="1500" dirty="0" smtClean="0"/>
              <a:t> followed by enzyme inactivation in the </a:t>
            </a:r>
            <a:r>
              <a:rPr lang="en-US" sz="1500" dirty="0" err="1" smtClean="0"/>
              <a:t>stomach.Multivitamins</a:t>
            </a:r>
            <a:r>
              <a:rPr lang="en-US" sz="1500" dirty="0" smtClean="0"/>
              <a:t>/minerals which have vitamins ADEK, </a:t>
            </a:r>
            <a:r>
              <a:rPr lang="en-US" sz="1500" dirty="0" err="1" smtClean="0"/>
              <a:t>folate</a:t>
            </a:r>
            <a:r>
              <a:rPr lang="en-US" sz="1500" dirty="0" smtClean="0"/>
              <a:t>, or iron: If </a:t>
            </a:r>
            <a:r>
              <a:rPr lang="en-US" sz="1500" dirty="0" err="1" smtClean="0"/>
              <a:t>pancrelipase</a:t>
            </a:r>
            <a:r>
              <a:rPr lang="en-US" sz="1500" dirty="0" smtClean="0"/>
              <a:t> is used in combination with multivitamins/minerals that have vitamins ADEK, </a:t>
            </a:r>
            <a:r>
              <a:rPr lang="en-US" sz="1500" dirty="0" err="1" smtClean="0"/>
              <a:t>folate</a:t>
            </a:r>
            <a:r>
              <a:rPr lang="en-US" sz="1500" dirty="0" smtClean="0"/>
              <a:t>, or iron then monitor therapy because </a:t>
            </a:r>
            <a:r>
              <a:rPr lang="en-US" sz="1500" dirty="0" err="1" smtClean="0"/>
              <a:t>pancrelipase</a:t>
            </a:r>
            <a:r>
              <a:rPr lang="en-US" sz="1500" dirty="0" smtClean="0"/>
              <a:t> may decrease absorption of iron in these multivitamin/mineral </a:t>
            </a:r>
            <a:r>
              <a:rPr lang="en-US" sz="1500" dirty="0" err="1" smtClean="0"/>
              <a:t>products.Take</a:t>
            </a:r>
            <a:r>
              <a:rPr lang="en-US" sz="1500" dirty="0" smtClean="0"/>
              <a:t> </a:t>
            </a:r>
            <a:r>
              <a:rPr lang="en-US" sz="1500" dirty="0" err="1" smtClean="0"/>
              <a:t>pancrelipase</a:t>
            </a:r>
            <a:r>
              <a:rPr lang="en-US" sz="1500" dirty="0" smtClean="0"/>
              <a:t> with meals and a sufficient amount of water.</a:t>
            </a:r>
          </a:p>
        </p:txBody>
      </p:sp>
      <p:sp>
        <p:nvSpPr>
          <p:cNvPr id="21" name="Title 1"/>
          <p:cNvSpPr txBox="1">
            <a:spLocks/>
          </p:cNvSpPr>
          <p:nvPr/>
        </p:nvSpPr>
        <p:spPr>
          <a:xfrm>
            <a:off x="381000" y="762000"/>
            <a:ext cx="3200400" cy="411162"/>
          </a:xfrm>
          <a:prstGeom prst="rect">
            <a:avLst/>
          </a:prstGeom>
        </p:spPr>
        <p:txBody>
          <a:bodyPr vert="horz" lIns="91440" tIns="45720" rIns="91440" bIns="45720" rtlCol="0" anchor="ctr">
            <a:normAutofit/>
          </a:bodyPr>
          <a:lstStyle/>
          <a:p>
            <a:pPr lvl="0">
              <a:spcBef>
                <a:spcPct val="0"/>
              </a:spcBef>
            </a:pPr>
            <a:r>
              <a:rPr lang="en-US" b="1" dirty="0" smtClean="0">
                <a:latin typeface="+mj-lt"/>
                <a:ea typeface="+mj-ea"/>
                <a:cs typeface="+mj-cs"/>
              </a:rPr>
              <a:t>Food Interactions</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22" name="Content Placeholder 2"/>
          <p:cNvSpPr txBox="1">
            <a:spLocks/>
          </p:cNvSpPr>
          <p:nvPr/>
        </p:nvSpPr>
        <p:spPr>
          <a:xfrm>
            <a:off x="381000" y="4068762"/>
            <a:ext cx="8229600" cy="1951038"/>
          </a:xfrm>
          <a:prstGeom prst="rect">
            <a:avLst/>
          </a:prstGeom>
        </p:spPr>
        <p:txBody>
          <a:bodyPr vert="horz" lIns="91440" tIns="45720" rIns="91440" bIns="45720" rtlCol="0">
            <a:noAutofit/>
          </a:bodyPr>
          <a:lstStyle/>
          <a:p>
            <a:pPr algn="just">
              <a:spcBef>
                <a:spcPct val="20000"/>
              </a:spcBef>
            </a:pPr>
            <a:r>
              <a:rPr lang="en-US" sz="1500" dirty="0" smtClean="0"/>
              <a:t>Pancreatic alpha amylase:</a:t>
            </a:r>
          </a:p>
          <a:p>
            <a:pPr algn="just">
              <a:spcBef>
                <a:spcPct val="20000"/>
              </a:spcBef>
            </a:pPr>
            <a:r>
              <a:rPr lang="en-US" sz="1500" dirty="0" smtClean="0"/>
              <a:t>QYSPNTQQGRTSIVHLFEWRWVDIALECERYLAPKGFGGVQVSPPNENVAIYNPFRPWWERYQPVSYKLCTRSGNEDEFRNMVTRCNNVGVRIYVDAVINHMCGNAVSAGTSSTCGSYFNPGSRDFPAVPYSGWDFNDGKCKTGSGDIENYNDATQVRDCRLTGLLDLALEKDYVRSKIAEYMNHLIDIGVAGFRLDASKHMWPGDIKAILDKLHNLNSNWFPAGSKPFIYQEVIDLGGEPIKSSDYFGNGRVTEFKYGAKLGTVIRKWNGEKMSYLKNWGEGWGFVPSDRALVFVDNHDNQRGHGAGGASILTFWDARLYKMAVGFMLAHPYGFTRVMSSYRWPRQFQNGNDVNDWVGPPNNNGVIKEVTINPDTTCGNDWVCEHRWRQIRNMVIFRNVVDGQPFTNWYDNGSNQVAFGRGNRGFIVFNNDDWSFSLTLQTGLPAGTYCDVISGDKINGNCTGIKIYVSDDGKAHFSISNSAEDPFIAIHAESKL</a:t>
            </a:r>
          </a:p>
        </p:txBody>
      </p:sp>
      <p:sp>
        <p:nvSpPr>
          <p:cNvPr id="25" name="Title 1"/>
          <p:cNvSpPr txBox="1">
            <a:spLocks/>
          </p:cNvSpPr>
          <p:nvPr/>
        </p:nvSpPr>
        <p:spPr>
          <a:xfrm>
            <a:off x="381000" y="2743200"/>
            <a:ext cx="3200400" cy="411162"/>
          </a:xfrm>
          <a:prstGeom prst="rect">
            <a:avLst/>
          </a:prstGeom>
        </p:spPr>
        <p:txBody>
          <a:bodyPr vert="horz" lIns="91440" tIns="45720" rIns="91440" bIns="45720" rtlCol="0" anchor="ctr">
            <a:normAutofit/>
          </a:bodyPr>
          <a:lstStyle/>
          <a:p>
            <a:pPr lvl="0">
              <a:spcBef>
                <a:spcPct val="0"/>
              </a:spcBef>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Drug Interactions</a:t>
            </a:r>
          </a:p>
        </p:txBody>
      </p:sp>
      <p:sp>
        <p:nvSpPr>
          <p:cNvPr id="10" name="Title 1"/>
          <p:cNvSpPr txBox="1">
            <a:spLocks/>
          </p:cNvSpPr>
          <p:nvPr/>
        </p:nvSpPr>
        <p:spPr>
          <a:xfrm>
            <a:off x="381000" y="3733800"/>
            <a:ext cx="3200400" cy="411162"/>
          </a:xfrm>
          <a:prstGeom prst="rect">
            <a:avLst/>
          </a:prstGeom>
        </p:spPr>
        <p:txBody>
          <a:bodyPr vert="horz" lIns="91440" tIns="45720" rIns="91440" bIns="45720" rtlCol="0" anchor="ctr">
            <a:normAutofit/>
          </a:bodyPr>
          <a:lstStyle/>
          <a:p>
            <a:pPr lvl="0">
              <a:spcBef>
                <a:spcPct val="0"/>
              </a:spcBef>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Sequence</a:t>
            </a:r>
          </a:p>
        </p:txBody>
      </p:sp>
      <p:sp>
        <p:nvSpPr>
          <p:cNvPr id="11" name="Content Placeholder 2"/>
          <p:cNvSpPr txBox="1">
            <a:spLocks/>
          </p:cNvSpPr>
          <p:nvPr/>
        </p:nvSpPr>
        <p:spPr>
          <a:xfrm>
            <a:off x="381000" y="3048000"/>
            <a:ext cx="8229600" cy="762000"/>
          </a:xfrm>
          <a:prstGeom prst="rect">
            <a:avLst/>
          </a:prstGeom>
        </p:spPr>
        <p:txBody>
          <a:bodyPr vert="horz" lIns="91440" tIns="45720" rIns="91440" bIns="45720" rtlCol="0">
            <a:noAutofit/>
          </a:bodyPr>
          <a:lstStyle/>
          <a:p>
            <a:pPr algn="just">
              <a:spcBef>
                <a:spcPct val="20000"/>
              </a:spcBef>
            </a:pPr>
            <a:r>
              <a:rPr lang="en-US" sz="1500" dirty="0" smtClean="0"/>
              <a:t>DB01592 (Iron): If </a:t>
            </a:r>
            <a:r>
              <a:rPr lang="en-US" sz="1500" dirty="0" err="1" smtClean="0"/>
              <a:t>pancrelipase</a:t>
            </a:r>
            <a:r>
              <a:rPr lang="en-US" sz="1500" dirty="0" smtClean="0"/>
              <a:t> and iron salts are used in combination then monitor therapy. </a:t>
            </a:r>
            <a:r>
              <a:rPr lang="en-US" sz="1500" dirty="0" err="1" smtClean="0"/>
              <a:t>Pancrelipase</a:t>
            </a:r>
            <a:r>
              <a:rPr lang="en-US" sz="1500" dirty="0" smtClean="0"/>
              <a:t> may decrease the absorption of iron salts except for </a:t>
            </a:r>
            <a:r>
              <a:rPr lang="en-US" sz="1500" dirty="0" err="1" smtClean="0"/>
              <a:t>ferumoxytol</a:t>
            </a:r>
            <a:r>
              <a:rPr lang="en-US" sz="1500" dirty="0" smtClean="0"/>
              <a:t>, iron </a:t>
            </a:r>
            <a:r>
              <a:rPr lang="en-US" sz="1500" dirty="0" err="1" smtClean="0"/>
              <a:t>dextran</a:t>
            </a:r>
            <a:r>
              <a:rPr lang="en-US" sz="1500" dirty="0" smtClean="0"/>
              <a:t> complex, and iron sucrose.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81000" y="228600"/>
            <a:ext cx="8229600" cy="2971800"/>
          </a:xfrm>
          <a:prstGeom prst="rect">
            <a:avLst/>
          </a:prstGeom>
        </p:spPr>
        <p:txBody>
          <a:bodyPr vert="horz" lIns="91440" tIns="45720" rIns="91440" bIns="45720" rtlCol="0">
            <a:noAutofit/>
          </a:bodyPr>
          <a:lstStyle/>
          <a:p>
            <a:pPr algn="just">
              <a:spcBef>
                <a:spcPct val="20000"/>
              </a:spcBef>
            </a:pPr>
            <a:r>
              <a:rPr lang="en-US" sz="1500" dirty="0" err="1" smtClean="0"/>
              <a:t>Chymotrypsin</a:t>
            </a:r>
            <a:r>
              <a:rPr lang="en-US" sz="1500" dirty="0" smtClean="0"/>
              <a:t>:</a:t>
            </a:r>
          </a:p>
          <a:p>
            <a:pPr algn="just">
              <a:spcBef>
                <a:spcPct val="20000"/>
              </a:spcBef>
            </a:pPr>
            <a:r>
              <a:rPr lang="en-US" sz="1500" dirty="0" smtClean="0"/>
              <a:t>BGVPAIHPVLSGLSRIVNGEDAVPGSWPWQVSLQDKTGFHFCGGSLISEDWVVTAAHCGVRTSDVVVAGEFDQGSDEENIQVLKIAKVFKNPKFSILTVNNDITLLKLATPARFSQTVSAVCLPSADDDFPAGTLCATTGWGKTKYNANKTPDKLQQAALPLLSNAECKKSWGRRITDVMICAGASGVSSCMGDSGGPLVCQKDGAWTLVGIVSWGSDTCSTSSPGVYARVTKLIPWVQKILAAN</a:t>
            </a:r>
          </a:p>
          <a:p>
            <a:pPr algn="just">
              <a:spcBef>
                <a:spcPct val="20000"/>
              </a:spcBef>
            </a:pPr>
            <a:r>
              <a:rPr lang="en-US" sz="1500" dirty="0" smtClean="0"/>
              <a:t>Pancreatic </a:t>
            </a:r>
            <a:r>
              <a:rPr lang="en-US" sz="1500" dirty="0" err="1" smtClean="0"/>
              <a:t>triacylglycerol</a:t>
            </a:r>
            <a:r>
              <a:rPr lang="en-US" sz="1500" dirty="0" smtClean="0"/>
              <a:t> lipase:</a:t>
            </a:r>
          </a:p>
          <a:p>
            <a:pPr algn="just">
              <a:spcBef>
                <a:spcPct val="20000"/>
              </a:spcBef>
            </a:pPr>
            <a:r>
              <a:rPr lang="en-US" sz="1500" dirty="0" smtClean="0"/>
              <a:t>MLPLWTLSLLLGAVAGKEVCYERLGCFSDDSPWSGITERPLHILPWSPKDVNTRFLLYTNENPNNFQEVAADSSSISGSNFKTNRKTRFIIHGFIDKGEENWLANVCKNLFKVESVNCICVDWKGGSRTGYTQASQNIRIVGAEVAYFVEFLQSAFGYSPSNVHVIGHSLGAHAAGEAGRRTNGTIGRITGLDPAEPCFQGTPELVRLDPSDAKFVDVIHTDGAPIVPNLGFGMSQVVGHLDFFPNGGVEMPGCKKNILSQIVDIDGIWEGTRDFAACNHLRSYKYYTDSIVNPDGFAGFPCASYNVFTANKCFPCPSGGCPQMGHYADRYPGKTNDVGQKFYLDTGDASNFARWRYKVSVTLSGKKVTGHILVSLFGNKGNSKQYEIFKGTLKPDSTHSNEFDSDVDVGDLQMVKFIWYNNVINPTLPRVGASKIIVETNVGKQFNFCSPETVREEVLLTLTPC</a:t>
            </a:r>
          </a:p>
        </p:txBody>
      </p:sp>
      <p:sp>
        <p:nvSpPr>
          <p:cNvPr id="5" name="Title 1"/>
          <p:cNvSpPr txBox="1">
            <a:spLocks/>
          </p:cNvSpPr>
          <p:nvPr/>
        </p:nvSpPr>
        <p:spPr>
          <a:xfrm>
            <a:off x="381000" y="3124200"/>
            <a:ext cx="3200400" cy="411162"/>
          </a:xfrm>
          <a:prstGeom prst="rect">
            <a:avLst/>
          </a:prstGeom>
        </p:spPr>
        <p:txBody>
          <a:bodyPr vert="horz" lIns="91440" tIns="45720" rIns="91440" bIns="45720" rtlCol="0" anchor="ctr">
            <a:normAutofit/>
          </a:bodyPr>
          <a:lstStyle/>
          <a:p>
            <a:pPr lvl="0">
              <a:spcBef>
                <a:spcPct val="0"/>
              </a:spcBef>
            </a:pPr>
            <a:r>
              <a:rPr lang="en-IN" b="1" dirty="0" smtClean="0">
                <a:latin typeface="+mj-lt"/>
                <a:ea typeface="+mj-ea"/>
                <a:cs typeface="+mj-cs"/>
              </a:rPr>
              <a:t>Experimental Properties</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Content Placeholder 2"/>
          <p:cNvSpPr txBox="1">
            <a:spLocks/>
          </p:cNvSpPr>
          <p:nvPr/>
        </p:nvSpPr>
        <p:spPr>
          <a:xfrm>
            <a:off x="381000" y="3429000"/>
            <a:ext cx="8229600" cy="685800"/>
          </a:xfrm>
          <a:prstGeom prst="rect">
            <a:avLst/>
          </a:prstGeom>
        </p:spPr>
        <p:txBody>
          <a:bodyPr vert="horz" lIns="91440" tIns="45720" rIns="91440" bIns="45720" rtlCol="0">
            <a:noAutofit/>
          </a:bodyPr>
          <a:lstStyle/>
          <a:p>
            <a:pPr algn="just">
              <a:spcBef>
                <a:spcPct val="20000"/>
              </a:spcBef>
            </a:pPr>
            <a:r>
              <a:rPr lang="en-IN" sz="1500" dirty="0" smtClean="0"/>
              <a:t>Melting Point: 48-50 °C</a:t>
            </a:r>
          </a:p>
          <a:p>
            <a:pPr algn="just">
              <a:spcBef>
                <a:spcPct val="20000"/>
              </a:spcBef>
            </a:pPr>
            <a:r>
              <a:rPr lang="en-US" sz="1500" dirty="0" err="1" smtClean="0"/>
              <a:t>Isoelectric</a:t>
            </a:r>
            <a:r>
              <a:rPr lang="en-US" sz="1500" dirty="0" smtClean="0"/>
              <a:t>  Point: 6.44</a:t>
            </a:r>
          </a:p>
        </p:txBody>
      </p:sp>
      <p:sp>
        <p:nvSpPr>
          <p:cNvPr id="7" name="Title 1"/>
          <p:cNvSpPr txBox="1">
            <a:spLocks/>
          </p:cNvSpPr>
          <p:nvPr/>
        </p:nvSpPr>
        <p:spPr>
          <a:xfrm>
            <a:off x="381000" y="3962400"/>
            <a:ext cx="3200400" cy="411162"/>
          </a:xfrm>
          <a:prstGeom prst="rect">
            <a:avLst/>
          </a:prstGeom>
        </p:spPr>
        <p:txBody>
          <a:bodyPr vert="horz" lIns="91440" tIns="45720" rIns="91440" bIns="45720" rtlCol="0" anchor="ctr">
            <a:normAutofit/>
          </a:bodyPr>
          <a:lstStyle/>
          <a:p>
            <a:pPr lvl="0">
              <a:spcBef>
                <a:spcPct val="0"/>
              </a:spcBef>
            </a:pPr>
            <a:r>
              <a:rPr lang="en-IN" b="1" dirty="0" smtClean="0">
                <a:latin typeface="+mj-lt"/>
                <a:ea typeface="+mj-ea"/>
                <a:cs typeface="+mj-cs"/>
              </a:rPr>
              <a:t>Targets</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8" name="Content Placeholder 2"/>
          <p:cNvSpPr txBox="1">
            <a:spLocks/>
          </p:cNvSpPr>
          <p:nvPr/>
        </p:nvSpPr>
        <p:spPr>
          <a:xfrm>
            <a:off x="381000" y="4267200"/>
            <a:ext cx="8229600" cy="685800"/>
          </a:xfrm>
          <a:prstGeom prst="rect">
            <a:avLst/>
          </a:prstGeom>
        </p:spPr>
        <p:txBody>
          <a:bodyPr vert="horz" lIns="91440" tIns="45720" rIns="91440" bIns="45720" rtlCol="0">
            <a:noAutofit/>
          </a:bodyPr>
          <a:lstStyle/>
          <a:p>
            <a:pPr algn="just">
              <a:spcBef>
                <a:spcPct val="20000"/>
              </a:spcBef>
            </a:pPr>
            <a:r>
              <a:rPr lang="en-US" sz="1500" dirty="0" smtClean="0"/>
              <a:t>Dietary fat, Dietary protein, Dietary starch</a:t>
            </a:r>
          </a:p>
        </p:txBody>
      </p:sp>
      <p:sp>
        <p:nvSpPr>
          <p:cNvPr id="9" name="Title 1"/>
          <p:cNvSpPr txBox="1">
            <a:spLocks/>
          </p:cNvSpPr>
          <p:nvPr/>
        </p:nvSpPr>
        <p:spPr>
          <a:xfrm>
            <a:off x="381000" y="4495800"/>
            <a:ext cx="3200400" cy="411162"/>
          </a:xfrm>
          <a:prstGeom prst="rect">
            <a:avLst/>
          </a:prstGeom>
        </p:spPr>
        <p:txBody>
          <a:bodyPr vert="horz" lIns="91440" tIns="45720" rIns="91440" bIns="45720" rtlCol="0" anchor="ctr">
            <a:normAutofit/>
          </a:bodyPr>
          <a:lstStyle/>
          <a:p>
            <a:pPr lvl="0">
              <a:spcBef>
                <a:spcPct val="0"/>
              </a:spcBef>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Brands</a:t>
            </a:r>
            <a:r>
              <a:rPr kumimoji="0" lang="en-US" sz="1800" b="1" i="0" u="none" strike="noStrike" kern="1200" cap="none" spc="0" normalizeH="0" noProof="0" dirty="0" smtClean="0">
                <a:ln>
                  <a:noFill/>
                </a:ln>
                <a:solidFill>
                  <a:schemeClr val="tx1"/>
                </a:solidFill>
                <a:effectLst/>
                <a:uLnTx/>
                <a:uFillTx/>
                <a:latin typeface="+mj-lt"/>
                <a:ea typeface="+mj-ea"/>
                <a:cs typeface="+mj-cs"/>
              </a:rPr>
              <a:t> </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0" name="Content Placeholder 2"/>
          <p:cNvSpPr txBox="1">
            <a:spLocks/>
          </p:cNvSpPr>
          <p:nvPr/>
        </p:nvSpPr>
        <p:spPr>
          <a:xfrm>
            <a:off x="381000" y="4800600"/>
            <a:ext cx="8229600" cy="1752600"/>
          </a:xfrm>
          <a:prstGeom prst="rect">
            <a:avLst/>
          </a:prstGeom>
        </p:spPr>
        <p:txBody>
          <a:bodyPr vert="horz" lIns="91440" tIns="45720" rIns="91440" bIns="45720" rtlCol="0">
            <a:noAutofit/>
          </a:bodyPr>
          <a:lstStyle/>
          <a:p>
            <a:pPr algn="just">
              <a:spcBef>
                <a:spcPct val="20000"/>
              </a:spcBef>
            </a:pPr>
            <a:r>
              <a:rPr lang="en-US" sz="1500" dirty="0" err="1" smtClean="0"/>
              <a:t>Pancrecarb</a:t>
            </a:r>
            <a:r>
              <a:rPr lang="en-US" sz="1500" dirty="0" smtClean="0"/>
              <a:t> - Digestive care  US, Inc.</a:t>
            </a:r>
          </a:p>
          <a:p>
            <a:pPr algn="just">
              <a:spcBef>
                <a:spcPct val="20000"/>
              </a:spcBef>
            </a:pPr>
            <a:r>
              <a:rPr lang="en-US" sz="1500" dirty="0" err="1" smtClean="0"/>
              <a:t>Viokace</a:t>
            </a:r>
            <a:r>
              <a:rPr lang="en-US" sz="1500" dirty="0" smtClean="0"/>
              <a:t> - </a:t>
            </a:r>
            <a:r>
              <a:rPr lang="en-US" sz="1500" dirty="0" err="1" smtClean="0"/>
              <a:t>Aptalis</a:t>
            </a:r>
            <a:r>
              <a:rPr lang="en-US" sz="1500" dirty="0" smtClean="0"/>
              <a:t> </a:t>
            </a:r>
            <a:r>
              <a:rPr lang="en-US" sz="1500" dirty="0" err="1" smtClean="0"/>
              <a:t>Pharma</a:t>
            </a:r>
            <a:r>
              <a:rPr lang="en-US" sz="1500" dirty="0" smtClean="0"/>
              <a:t> US, Inc.</a:t>
            </a:r>
          </a:p>
          <a:p>
            <a:pPr algn="just">
              <a:spcBef>
                <a:spcPct val="20000"/>
              </a:spcBef>
            </a:pPr>
            <a:r>
              <a:rPr lang="en-US" sz="1500" dirty="0" smtClean="0"/>
              <a:t>ULTRESA- </a:t>
            </a:r>
            <a:r>
              <a:rPr lang="en-US" sz="1500" dirty="0" err="1" smtClean="0"/>
              <a:t>Aptalis</a:t>
            </a:r>
            <a:r>
              <a:rPr lang="en-US" sz="1500" dirty="0" smtClean="0"/>
              <a:t> </a:t>
            </a:r>
            <a:r>
              <a:rPr lang="en-US" sz="1500" dirty="0" err="1" smtClean="0"/>
              <a:t>Pharma</a:t>
            </a:r>
            <a:r>
              <a:rPr lang="en-US" sz="1500" dirty="0" smtClean="0"/>
              <a:t> US, Inc.</a:t>
            </a:r>
          </a:p>
          <a:p>
            <a:pPr algn="just">
              <a:spcBef>
                <a:spcPct val="20000"/>
              </a:spcBef>
            </a:pPr>
            <a:r>
              <a:rPr lang="en-US" sz="1500" dirty="0" err="1" smtClean="0"/>
              <a:t>Pertzye</a:t>
            </a:r>
            <a:r>
              <a:rPr lang="en-US" sz="1500" dirty="0" smtClean="0"/>
              <a:t> - Digestive care  US, Inc.</a:t>
            </a:r>
          </a:p>
          <a:p>
            <a:pPr algn="just">
              <a:spcBef>
                <a:spcPct val="20000"/>
              </a:spcBef>
            </a:pPr>
            <a:r>
              <a:rPr lang="en-US" sz="1500" dirty="0" smtClean="0"/>
              <a:t>ULTRASE- </a:t>
            </a:r>
            <a:r>
              <a:rPr lang="en-US" sz="1500" dirty="0" err="1" smtClean="0"/>
              <a:t>Axcan</a:t>
            </a:r>
            <a:r>
              <a:rPr lang="en-US" sz="1500" dirty="0" smtClean="0"/>
              <a:t> </a:t>
            </a:r>
            <a:r>
              <a:rPr lang="en-US" sz="1500" dirty="0" err="1" smtClean="0"/>
              <a:t>Pharma</a:t>
            </a:r>
            <a:endParaRPr lang="en-US" sz="1500" dirty="0" smtClean="0"/>
          </a:p>
          <a:p>
            <a:pPr algn="just">
              <a:spcBef>
                <a:spcPct val="20000"/>
              </a:spcBef>
            </a:pPr>
            <a:r>
              <a:rPr lang="en-US" sz="1500" dirty="0" smtClean="0"/>
              <a:t>ZENPEP - </a:t>
            </a:r>
            <a:r>
              <a:rPr lang="en-US" sz="1500" dirty="0" err="1" smtClean="0"/>
              <a:t>Aptalis</a:t>
            </a:r>
            <a:r>
              <a:rPr lang="en-US" sz="1500" dirty="0" smtClean="0"/>
              <a:t> </a:t>
            </a:r>
            <a:r>
              <a:rPr lang="en-US" sz="1500" dirty="0" err="1" smtClean="0"/>
              <a:t>Pharma</a:t>
            </a:r>
            <a:r>
              <a:rPr lang="en-US" sz="1500" dirty="0" smtClean="0"/>
              <a:t> US, Inc.</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81000" y="316468"/>
            <a:ext cx="1465658" cy="369332"/>
          </a:xfrm>
          <a:prstGeom prst="rect">
            <a:avLst/>
          </a:prstGeom>
        </p:spPr>
        <p:txBody>
          <a:bodyPr wrap="none">
            <a:spAutoFit/>
          </a:bodyPr>
          <a:lstStyle/>
          <a:p>
            <a:r>
              <a:rPr lang="en-US" b="1" dirty="0" smtClean="0"/>
              <a:t>PANCRECARB</a:t>
            </a:r>
            <a:endParaRPr lang="en-US" b="1" dirty="0"/>
          </a:p>
        </p:txBody>
      </p:sp>
      <p:sp>
        <p:nvSpPr>
          <p:cNvPr id="11" name="Content Placeholder 2"/>
          <p:cNvSpPr txBox="1">
            <a:spLocks/>
          </p:cNvSpPr>
          <p:nvPr/>
        </p:nvSpPr>
        <p:spPr>
          <a:xfrm>
            <a:off x="457200" y="2362200"/>
            <a:ext cx="8229600" cy="1905000"/>
          </a:xfrm>
          <a:prstGeom prst="rect">
            <a:avLst/>
          </a:prstGeom>
        </p:spPr>
        <p:txBody>
          <a:bodyPr vert="horz" lIns="91440" tIns="45720" rIns="91440" bIns="45720" rtlCol="0">
            <a:noAutofit/>
          </a:bodyPr>
          <a:lstStyle/>
          <a:p>
            <a:pPr algn="just">
              <a:spcBef>
                <a:spcPct val="20000"/>
              </a:spcBef>
            </a:pPr>
            <a:endParaRPr lang="en-US" sz="1500" dirty="0" smtClean="0"/>
          </a:p>
        </p:txBody>
      </p:sp>
      <p:sp>
        <p:nvSpPr>
          <p:cNvPr id="12" name="Content Placeholder 2"/>
          <p:cNvSpPr txBox="1">
            <a:spLocks/>
          </p:cNvSpPr>
          <p:nvPr/>
        </p:nvSpPr>
        <p:spPr>
          <a:xfrm>
            <a:off x="381000" y="685800"/>
            <a:ext cx="8229600" cy="990600"/>
          </a:xfrm>
          <a:prstGeom prst="rect">
            <a:avLst/>
          </a:prstGeom>
        </p:spPr>
        <p:txBody>
          <a:bodyPr vert="horz" lIns="91440" tIns="45720" rIns="91440" bIns="45720" rtlCol="0">
            <a:noAutofit/>
          </a:bodyPr>
          <a:lstStyle/>
          <a:p>
            <a:pPr algn="just">
              <a:spcBef>
                <a:spcPct val="20000"/>
              </a:spcBef>
            </a:pPr>
            <a:r>
              <a:rPr lang="en-US" sz="1500" dirty="0" smtClean="0"/>
              <a:t> </a:t>
            </a:r>
          </a:p>
        </p:txBody>
      </p:sp>
      <p:sp>
        <p:nvSpPr>
          <p:cNvPr id="13" name="Title 1"/>
          <p:cNvSpPr txBox="1">
            <a:spLocks/>
          </p:cNvSpPr>
          <p:nvPr/>
        </p:nvSpPr>
        <p:spPr>
          <a:xfrm>
            <a:off x="381000" y="18288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Formulation</a:t>
            </a:r>
          </a:p>
        </p:txBody>
      </p:sp>
      <p:sp>
        <p:nvSpPr>
          <p:cNvPr id="16" name="Content Placeholder 2"/>
          <p:cNvSpPr txBox="1">
            <a:spLocks/>
          </p:cNvSpPr>
          <p:nvPr/>
        </p:nvSpPr>
        <p:spPr>
          <a:xfrm>
            <a:off x="381000" y="2133600"/>
            <a:ext cx="8229600" cy="533400"/>
          </a:xfrm>
          <a:prstGeom prst="rect">
            <a:avLst/>
          </a:prstGeom>
        </p:spPr>
        <p:txBody>
          <a:bodyPr vert="horz" lIns="91440" tIns="45720" rIns="91440" bIns="45720" rtlCol="0">
            <a:noAutofit/>
          </a:bodyPr>
          <a:lstStyle/>
          <a:p>
            <a:pPr algn="just">
              <a:spcBef>
                <a:spcPct val="20000"/>
              </a:spcBef>
            </a:pPr>
            <a:r>
              <a:rPr lang="en-US" sz="1500" dirty="0" smtClean="0"/>
              <a:t>it is formulated as Delayed-Release Capsules, Buffered and Enteric-Coated </a:t>
            </a:r>
            <a:r>
              <a:rPr lang="en-US" sz="1500" dirty="0" err="1" smtClean="0"/>
              <a:t>Microspheres.It</a:t>
            </a:r>
            <a:r>
              <a:rPr lang="en-US" sz="1500" dirty="0" smtClean="0"/>
              <a:t> contains Lipase :4000 to 8000 U.S.P. units, Amylase: 25000 to 40000 U.S.P. units, Protease:  25000 to 45000 U.S.P. </a:t>
            </a:r>
            <a:r>
              <a:rPr lang="en-US" sz="1500" dirty="0" err="1" smtClean="0"/>
              <a:t>units.nactive</a:t>
            </a:r>
            <a:r>
              <a:rPr lang="en-US" sz="1500" dirty="0" smtClean="0"/>
              <a:t> ingredients include sodium carbonate, sodium bicarbonate, cellulose acetate phthalate, diethyl phthalate, gelatin, sodium </a:t>
            </a:r>
            <a:r>
              <a:rPr lang="en-US" sz="1500" dirty="0" err="1" smtClean="0"/>
              <a:t>carboxymethyl</a:t>
            </a:r>
            <a:r>
              <a:rPr lang="en-US" sz="1500" dirty="0" smtClean="0"/>
              <a:t> starch, </a:t>
            </a:r>
            <a:r>
              <a:rPr lang="en-US" sz="1500" dirty="0" err="1" smtClean="0"/>
              <a:t>polyvinylpyrrolidone</a:t>
            </a:r>
            <a:r>
              <a:rPr lang="en-US" sz="1500" dirty="0" smtClean="0"/>
              <a:t>, talc, </a:t>
            </a:r>
            <a:r>
              <a:rPr lang="en-US" sz="1500" dirty="0" err="1" smtClean="0"/>
              <a:t>ursodiol</a:t>
            </a:r>
            <a:r>
              <a:rPr lang="en-US" sz="1500" dirty="0" smtClean="0"/>
              <a:t>, and other trace ingredients.</a:t>
            </a:r>
          </a:p>
        </p:txBody>
      </p:sp>
      <p:sp>
        <p:nvSpPr>
          <p:cNvPr id="17" name="Title 1"/>
          <p:cNvSpPr txBox="1">
            <a:spLocks/>
          </p:cNvSpPr>
          <p:nvPr/>
        </p:nvSpPr>
        <p:spPr>
          <a:xfrm>
            <a:off x="381000" y="32766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Used/Prescribed</a:t>
            </a:r>
            <a:r>
              <a:rPr kumimoji="0" lang="en-US" sz="1600" b="1" i="0" u="none" strike="noStrike" kern="1200" cap="none" spc="0" normalizeH="0" noProof="0" dirty="0" smtClean="0">
                <a:ln>
                  <a:noFill/>
                </a:ln>
                <a:solidFill>
                  <a:schemeClr val="tx1"/>
                </a:solidFill>
                <a:effectLst/>
                <a:uLnTx/>
                <a:uFillTx/>
                <a:latin typeface="+mj-lt"/>
                <a:ea typeface="+mj-ea"/>
                <a:cs typeface="+mj-cs"/>
              </a:rPr>
              <a:t>  for</a:t>
            </a:r>
            <a:endParaRPr kumimoji="0" lang="en-US" sz="16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21" name="Content Placeholder 2"/>
          <p:cNvSpPr txBox="1">
            <a:spLocks/>
          </p:cNvSpPr>
          <p:nvPr/>
        </p:nvSpPr>
        <p:spPr>
          <a:xfrm>
            <a:off x="381000" y="3581400"/>
            <a:ext cx="8229600" cy="838200"/>
          </a:xfrm>
          <a:prstGeom prst="rect">
            <a:avLst/>
          </a:prstGeom>
        </p:spPr>
        <p:txBody>
          <a:bodyPr vert="horz" lIns="91440" tIns="45720" rIns="91440" bIns="45720" rtlCol="0">
            <a:noAutofit/>
          </a:bodyPr>
          <a:lstStyle/>
          <a:p>
            <a:pPr algn="just">
              <a:spcBef>
                <a:spcPct val="20000"/>
              </a:spcBef>
            </a:pPr>
            <a:r>
              <a:rPr lang="en-US" sz="1500" dirty="0" smtClean="0"/>
              <a:t>PANCRECARB® (</a:t>
            </a:r>
            <a:r>
              <a:rPr lang="en-US" sz="1500" dirty="0" err="1" smtClean="0"/>
              <a:t>pancrelipase</a:t>
            </a:r>
            <a:r>
              <a:rPr lang="en-US" sz="1500" dirty="0" smtClean="0"/>
              <a:t>) Delayed-Release Capsules, Buffered </a:t>
            </a:r>
            <a:r>
              <a:rPr lang="en-US" sz="1500" dirty="0" err="1" smtClean="0"/>
              <a:t>andEnteric</a:t>
            </a:r>
            <a:r>
              <a:rPr lang="en-US" sz="1500" dirty="0" smtClean="0"/>
              <a:t>-Coated Microspheres are indicated for patients with </a:t>
            </a:r>
            <a:r>
              <a:rPr lang="en-US" sz="1500" dirty="0" err="1" smtClean="0"/>
              <a:t>exocrinepancreatic</a:t>
            </a:r>
            <a:r>
              <a:rPr lang="en-US" sz="1500" dirty="0" smtClean="0"/>
              <a:t> enzyme insufficiency such as: cystic fibrosis, chronic </a:t>
            </a:r>
            <a:r>
              <a:rPr lang="en-US" sz="1500" dirty="0" err="1" smtClean="0"/>
              <a:t>pancreatitisdue</a:t>
            </a:r>
            <a:r>
              <a:rPr lang="en-US" sz="1500" dirty="0" smtClean="0"/>
              <a:t> to alcohol use or other causes, post-</a:t>
            </a:r>
            <a:r>
              <a:rPr lang="en-US" sz="1500" dirty="0" err="1" smtClean="0"/>
              <a:t>pancreatectomy</a:t>
            </a:r>
            <a:r>
              <a:rPr lang="en-US" sz="1500" dirty="0" smtClean="0"/>
              <a:t> and post-gastrointestinal bypass surgery .</a:t>
            </a:r>
          </a:p>
        </p:txBody>
      </p:sp>
      <p:sp>
        <p:nvSpPr>
          <p:cNvPr id="22" name="Title 1"/>
          <p:cNvSpPr txBox="1">
            <a:spLocks/>
          </p:cNvSpPr>
          <p:nvPr/>
        </p:nvSpPr>
        <p:spPr>
          <a:xfrm>
            <a:off x="381000" y="44958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Dosage</a:t>
            </a:r>
          </a:p>
        </p:txBody>
      </p:sp>
      <p:sp>
        <p:nvSpPr>
          <p:cNvPr id="23" name="Content Placeholder 2"/>
          <p:cNvSpPr txBox="1">
            <a:spLocks/>
          </p:cNvSpPr>
          <p:nvPr/>
        </p:nvSpPr>
        <p:spPr>
          <a:xfrm>
            <a:off x="381000" y="4800600"/>
            <a:ext cx="8229600" cy="762000"/>
          </a:xfrm>
          <a:prstGeom prst="rect">
            <a:avLst/>
          </a:prstGeom>
        </p:spPr>
        <p:txBody>
          <a:bodyPr vert="horz" lIns="91440" tIns="45720" rIns="91440" bIns="45720" rtlCol="0">
            <a:noAutofit/>
          </a:bodyPr>
          <a:lstStyle/>
          <a:p>
            <a:pPr algn="just">
              <a:spcBef>
                <a:spcPct val="20000"/>
              </a:spcBef>
            </a:pPr>
            <a:r>
              <a:rPr lang="en-US" sz="1500" dirty="0" smtClean="0"/>
              <a:t>Dosage should be individualized and adjusted according to fat intake, severity of </a:t>
            </a:r>
            <a:r>
              <a:rPr lang="en-US" sz="1500" dirty="0" err="1" smtClean="0"/>
              <a:t>steatorrhea</a:t>
            </a:r>
            <a:r>
              <a:rPr lang="en-US" sz="1500" dirty="0" smtClean="0"/>
              <a:t> and the severity of the exocrine pancreatic insufficiency. Begin therapy with one or two capsules with meals or snacks and adjust dosage according to symptoms.</a:t>
            </a:r>
          </a:p>
        </p:txBody>
      </p:sp>
      <p:sp>
        <p:nvSpPr>
          <p:cNvPr id="29" name="Content Placeholder 2"/>
          <p:cNvSpPr txBox="1">
            <a:spLocks/>
          </p:cNvSpPr>
          <p:nvPr/>
        </p:nvSpPr>
        <p:spPr>
          <a:xfrm>
            <a:off x="381000" y="685800"/>
            <a:ext cx="8229600" cy="1219200"/>
          </a:xfrm>
          <a:prstGeom prst="rect">
            <a:avLst/>
          </a:prstGeom>
        </p:spPr>
        <p:txBody>
          <a:bodyPr vert="horz" lIns="91440" tIns="45720" rIns="91440" bIns="45720" rtlCol="0">
            <a:noAutofit/>
          </a:bodyPr>
          <a:lstStyle/>
          <a:p>
            <a:pPr algn="just">
              <a:spcBef>
                <a:spcPct val="20000"/>
              </a:spcBef>
            </a:pPr>
            <a:r>
              <a:rPr lang="en-US" sz="1500" dirty="0" smtClean="0"/>
              <a:t>PANCRECARB (</a:t>
            </a:r>
            <a:r>
              <a:rPr lang="en-US" sz="1500" dirty="0" err="1" smtClean="0"/>
              <a:t>pancrelipase</a:t>
            </a:r>
            <a:r>
              <a:rPr lang="en-US" sz="1500" dirty="0" smtClean="0"/>
              <a:t>) contain buffered pancreatic enzymes: </a:t>
            </a:r>
            <a:r>
              <a:rPr lang="en-US" sz="1500" dirty="0" err="1" smtClean="0"/>
              <a:t>lipase,amylase</a:t>
            </a:r>
            <a:r>
              <a:rPr lang="en-US" sz="1500" dirty="0" smtClean="0"/>
              <a:t> and protease, isolated and concentrated from porcine pancreatic glands. The enzyme containing microspheres are coated with a pH sensitive enteric-coating to provide protection against gastric inactivation of the buffer-stabilized enzymes during gastric passage. Delayed-Release Capsules, Buffered and Enteric-Coated Microspheres to be taken orally</a:t>
            </a:r>
          </a:p>
        </p:txBody>
      </p:sp>
      <p:sp>
        <p:nvSpPr>
          <p:cNvPr id="15" name="Title 1"/>
          <p:cNvSpPr txBox="1">
            <a:spLocks/>
          </p:cNvSpPr>
          <p:nvPr/>
        </p:nvSpPr>
        <p:spPr>
          <a:xfrm>
            <a:off x="381000" y="54864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Contraindications</a:t>
            </a:r>
          </a:p>
        </p:txBody>
      </p:sp>
      <p:sp>
        <p:nvSpPr>
          <p:cNvPr id="18" name="Content Placeholder 2"/>
          <p:cNvSpPr txBox="1">
            <a:spLocks/>
          </p:cNvSpPr>
          <p:nvPr/>
        </p:nvSpPr>
        <p:spPr>
          <a:xfrm>
            <a:off x="381000" y="5791200"/>
            <a:ext cx="8229600" cy="274638"/>
          </a:xfrm>
          <a:prstGeom prst="rect">
            <a:avLst/>
          </a:prstGeom>
        </p:spPr>
        <p:txBody>
          <a:bodyPr vert="horz" lIns="91440" tIns="45720" rIns="91440" bIns="45720" rtlCol="0">
            <a:noAutofit/>
          </a:bodyPr>
          <a:lstStyle/>
          <a:p>
            <a:pPr algn="just">
              <a:spcBef>
                <a:spcPct val="20000"/>
              </a:spcBef>
            </a:pPr>
            <a:r>
              <a:rPr lang="en-US" sz="1500" dirty="0" smtClean="0"/>
              <a:t>PANCRECARB® (</a:t>
            </a:r>
            <a:r>
              <a:rPr lang="en-US" sz="1500" dirty="0" err="1" smtClean="0"/>
              <a:t>pancrelipase</a:t>
            </a:r>
            <a:r>
              <a:rPr lang="en-US" sz="1500" dirty="0" smtClean="0"/>
              <a:t>) Delayed-Release Capsules, Buffered </a:t>
            </a:r>
            <a:r>
              <a:rPr lang="en-US" sz="1500" dirty="0" err="1" smtClean="0"/>
              <a:t>andEnteric</a:t>
            </a:r>
            <a:r>
              <a:rPr lang="en-US" sz="1500" dirty="0" smtClean="0"/>
              <a:t>-Coated Microspheres are contraindicated in patients known to be hypersensitive to pork protein or any other ingredient of this product.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228600" y="24384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References</a:t>
            </a:r>
          </a:p>
        </p:txBody>
      </p:sp>
      <p:sp>
        <p:nvSpPr>
          <p:cNvPr id="9" name="Content Placeholder 2"/>
          <p:cNvSpPr txBox="1">
            <a:spLocks/>
          </p:cNvSpPr>
          <p:nvPr/>
        </p:nvSpPr>
        <p:spPr>
          <a:xfrm>
            <a:off x="228600" y="2743200"/>
            <a:ext cx="8229600" cy="304800"/>
          </a:xfrm>
          <a:prstGeom prst="rect">
            <a:avLst/>
          </a:prstGeom>
        </p:spPr>
        <p:txBody>
          <a:bodyPr vert="horz" lIns="91440" tIns="45720" rIns="91440" bIns="45720" rtlCol="0">
            <a:noAutofit/>
          </a:bodyPr>
          <a:lstStyle/>
          <a:p>
            <a:pPr marL="342900" indent="-342900" algn="just">
              <a:spcBef>
                <a:spcPct val="20000"/>
              </a:spcBef>
              <a:buAutoNum type="arabicPeriod"/>
            </a:pPr>
            <a:r>
              <a:rPr lang="en-US" sz="1500" dirty="0" smtClean="0"/>
              <a:t>http://www.rxlist.com/pancrecarb-drug.htm</a:t>
            </a:r>
          </a:p>
        </p:txBody>
      </p:sp>
      <p:sp>
        <p:nvSpPr>
          <p:cNvPr id="10" name="Rectangle 9"/>
          <p:cNvSpPr/>
          <p:nvPr/>
        </p:nvSpPr>
        <p:spPr>
          <a:xfrm>
            <a:off x="228600" y="1905000"/>
            <a:ext cx="1905000" cy="338554"/>
          </a:xfrm>
          <a:prstGeom prst="rect">
            <a:avLst/>
          </a:prstGeom>
        </p:spPr>
        <p:txBody>
          <a:bodyPr wrap="square">
            <a:spAutoFit/>
          </a:bodyPr>
          <a:lstStyle/>
          <a:p>
            <a:r>
              <a:rPr lang="en-US" sz="1600" b="1" dirty="0" smtClean="0"/>
              <a:t>Drug Interactions</a:t>
            </a:r>
            <a:endParaRPr lang="en-US" sz="1600" b="1" dirty="0"/>
          </a:p>
        </p:txBody>
      </p:sp>
      <p:sp>
        <p:nvSpPr>
          <p:cNvPr id="11" name="Content Placeholder 2"/>
          <p:cNvSpPr txBox="1">
            <a:spLocks/>
          </p:cNvSpPr>
          <p:nvPr/>
        </p:nvSpPr>
        <p:spPr>
          <a:xfrm>
            <a:off x="228600" y="2209800"/>
            <a:ext cx="8229600" cy="304800"/>
          </a:xfrm>
          <a:prstGeom prst="rect">
            <a:avLst/>
          </a:prstGeom>
        </p:spPr>
        <p:txBody>
          <a:bodyPr vert="horz" lIns="91440" tIns="45720" rIns="91440" bIns="45720" rtlCol="0">
            <a:noAutofit/>
          </a:bodyPr>
          <a:lstStyle/>
          <a:p>
            <a:pPr algn="just">
              <a:spcBef>
                <a:spcPct val="20000"/>
              </a:spcBef>
            </a:pPr>
            <a:r>
              <a:rPr lang="en-US" sz="1500" dirty="0" smtClean="0"/>
              <a:t>No information provided</a:t>
            </a:r>
          </a:p>
        </p:txBody>
      </p:sp>
      <p:sp>
        <p:nvSpPr>
          <p:cNvPr id="12" name="Title 1"/>
          <p:cNvSpPr txBox="1">
            <a:spLocks/>
          </p:cNvSpPr>
          <p:nvPr/>
        </p:nvSpPr>
        <p:spPr>
          <a:xfrm>
            <a:off x="228600" y="2286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Side- effects</a:t>
            </a:r>
          </a:p>
        </p:txBody>
      </p:sp>
      <p:sp>
        <p:nvSpPr>
          <p:cNvPr id="13" name="Content Placeholder 2"/>
          <p:cNvSpPr txBox="1">
            <a:spLocks/>
          </p:cNvSpPr>
          <p:nvPr/>
        </p:nvSpPr>
        <p:spPr>
          <a:xfrm>
            <a:off x="228600" y="533400"/>
            <a:ext cx="8229600" cy="762000"/>
          </a:xfrm>
          <a:prstGeom prst="rect">
            <a:avLst/>
          </a:prstGeom>
        </p:spPr>
        <p:txBody>
          <a:bodyPr vert="horz" lIns="91440" tIns="45720" rIns="91440" bIns="45720" rtlCol="0">
            <a:noAutofit/>
          </a:bodyPr>
          <a:lstStyle/>
          <a:p>
            <a:pPr algn="just">
              <a:spcBef>
                <a:spcPct val="20000"/>
              </a:spcBef>
            </a:pPr>
            <a:r>
              <a:rPr lang="en-US" sz="1500" dirty="0" smtClean="0"/>
              <a:t>The most frequently reported adverse reactions to </a:t>
            </a:r>
            <a:r>
              <a:rPr lang="en-US" sz="1500" dirty="0" err="1" smtClean="0"/>
              <a:t>pancrelipase</a:t>
            </a:r>
            <a:r>
              <a:rPr lang="en-US" sz="1500" dirty="0" smtClean="0"/>
              <a:t>-containing products are gastrointestinal in nature, which may include nausea, vomiting, bloating, cramping, constipation or diarrhea. Less frequently, allergic-type reactions have also been observed. Extremely high doses of </a:t>
            </a:r>
            <a:r>
              <a:rPr lang="en-US" sz="1500" dirty="0" err="1" smtClean="0"/>
              <a:t>exogenouspancreatic</a:t>
            </a:r>
            <a:r>
              <a:rPr lang="en-US" sz="1500" dirty="0" smtClean="0"/>
              <a:t> enzymes have been reported to be associated with </a:t>
            </a:r>
            <a:r>
              <a:rPr lang="en-US" sz="1500" dirty="0" err="1" smtClean="0"/>
              <a:t>hyperuricosuria</a:t>
            </a:r>
            <a:r>
              <a:rPr lang="en-US" sz="1500" dirty="0" smtClean="0"/>
              <a:t> and </a:t>
            </a:r>
            <a:r>
              <a:rPr lang="en-US" sz="1500" dirty="0" err="1" smtClean="0"/>
              <a:t>hyperuricemia</a:t>
            </a:r>
            <a:r>
              <a:rPr lang="en-US" sz="1500" dirty="0" smtClean="0"/>
              <a:t>. High strength </a:t>
            </a:r>
            <a:r>
              <a:rPr lang="en-US" sz="1500" dirty="0" err="1" smtClean="0"/>
              <a:t>pancrelipase</a:t>
            </a:r>
            <a:r>
              <a:rPr lang="en-US" sz="1500" dirty="0" smtClean="0"/>
              <a:t> preparation (i.e., those labeled as containing more than 20,000 lipase units per capsule) has been associated with colonic strictures.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381000" y="316468"/>
            <a:ext cx="933654" cy="369332"/>
          </a:xfrm>
          <a:prstGeom prst="rect">
            <a:avLst/>
          </a:prstGeom>
        </p:spPr>
        <p:txBody>
          <a:bodyPr wrap="none">
            <a:spAutoFit/>
          </a:bodyPr>
          <a:lstStyle/>
          <a:p>
            <a:r>
              <a:rPr lang="en-US" b="1" dirty="0" err="1" smtClean="0"/>
              <a:t>Viokace</a:t>
            </a:r>
            <a:endParaRPr lang="en-US" b="1" dirty="0"/>
          </a:p>
        </p:txBody>
      </p:sp>
      <p:sp>
        <p:nvSpPr>
          <p:cNvPr id="18" name="Content Placeholder 2"/>
          <p:cNvSpPr txBox="1">
            <a:spLocks/>
          </p:cNvSpPr>
          <p:nvPr/>
        </p:nvSpPr>
        <p:spPr>
          <a:xfrm>
            <a:off x="457200" y="2362200"/>
            <a:ext cx="8229600" cy="1905000"/>
          </a:xfrm>
          <a:prstGeom prst="rect">
            <a:avLst/>
          </a:prstGeom>
        </p:spPr>
        <p:txBody>
          <a:bodyPr vert="horz" lIns="91440" tIns="45720" rIns="91440" bIns="45720" rtlCol="0">
            <a:noAutofit/>
          </a:bodyPr>
          <a:lstStyle/>
          <a:p>
            <a:pPr algn="just">
              <a:spcBef>
                <a:spcPct val="20000"/>
              </a:spcBef>
            </a:pPr>
            <a:endParaRPr lang="en-US" sz="1500" dirty="0" smtClean="0"/>
          </a:p>
        </p:txBody>
      </p:sp>
      <p:sp>
        <p:nvSpPr>
          <p:cNvPr id="27" name="Content Placeholder 2"/>
          <p:cNvSpPr txBox="1">
            <a:spLocks/>
          </p:cNvSpPr>
          <p:nvPr/>
        </p:nvSpPr>
        <p:spPr>
          <a:xfrm>
            <a:off x="381000" y="685800"/>
            <a:ext cx="8229600" cy="990600"/>
          </a:xfrm>
          <a:prstGeom prst="rect">
            <a:avLst/>
          </a:prstGeom>
        </p:spPr>
        <p:txBody>
          <a:bodyPr vert="horz" lIns="91440" tIns="45720" rIns="91440" bIns="45720" rtlCol="0">
            <a:noAutofit/>
          </a:bodyPr>
          <a:lstStyle/>
          <a:p>
            <a:pPr algn="just">
              <a:spcBef>
                <a:spcPct val="20000"/>
              </a:spcBef>
            </a:pPr>
            <a:r>
              <a:rPr lang="en-US" sz="1500" dirty="0" smtClean="0"/>
              <a:t> </a:t>
            </a:r>
          </a:p>
        </p:txBody>
      </p:sp>
      <p:sp>
        <p:nvSpPr>
          <p:cNvPr id="28" name="Title 1"/>
          <p:cNvSpPr txBox="1">
            <a:spLocks/>
          </p:cNvSpPr>
          <p:nvPr/>
        </p:nvSpPr>
        <p:spPr>
          <a:xfrm>
            <a:off x="381000" y="18288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Formulation</a:t>
            </a:r>
          </a:p>
        </p:txBody>
      </p:sp>
      <p:sp>
        <p:nvSpPr>
          <p:cNvPr id="29" name="Content Placeholder 2"/>
          <p:cNvSpPr txBox="1">
            <a:spLocks/>
          </p:cNvSpPr>
          <p:nvPr/>
        </p:nvSpPr>
        <p:spPr>
          <a:xfrm>
            <a:off x="381000" y="2133600"/>
            <a:ext cx="8229600" cy="990600"/>
          </a:xfrm>
          <a:prstGeom prst="rect">
            <a:avLst/>
          </a:prstGeom>
        </p:spPr>
        <p:txBody>
          <a:bodyPr vert="horz" lIns="91440" tIns="45720" rIns="91440" bIns="45720" rtlCol="0">
            <a:noAutofit/>
          </a:bodyPr>
          <a:lstStyle/>
          <a:p>
            <a:pPr algn="just">
              <a:spcBef>
                <a:spcPct val="20000"/>
              </a:spcBef>
            </a:pPr>
            <a:r>
              <a:rPr lang="en-US" sz="1500" dirty="0" smtClean="0"/>
              <a:t>10,440 USP units of lipase; 39,150 USP units of protease; 39,150 USP units of amylase tablets are tan, round biconvex and have VIO9111 engraved on one side and 9111 on the other </a:t>
            </a:r>
            <a:r>
              <a:rPr lang="en-US" sz="1500" dirty="0" err="1" smtClean="0"/>
              <a:t>side.Inactive</a:t>
            </a:r>
            <a:r>
              <a:rPr lang="en-US" sz="1500" dirty="0" smtClean="0"/>
              <a:t> ingredients in VIOKACE include: colloidal silicon dioxide, </a:t>
            </a:r>
            <a:r>
              <a:rPr lang="en-US" sz="1500" dirty="0" err="1" smtClean="0"/>
              <a:t>crosscarmellose</a:t>
            </a:r>
            <a:r>
              <a:rPr lang="en-US" sz="1500" dirty="0" smtClean="0"/>
              <a:t> sodium, lactose monohydrate, microcrystalline cellulose, </a:t>
            </a:r>
            <a:r>
              <a:rPr lang="en-US" sz="1500" dirty="0" err="1" smtClean="0"/>
              <a:t>stearic</a:t>
            </a:r>
            <a:r>
              <a:rPr lang="en-US" sz="1500" dirty="0" smtClean="0"/>
              <a:t> acid and talc.</a:t>
            </a:r>
          </a:p>
        </p:txBody>
      </p:sp>
      <p:sp>
        <p:nvSpPr>
          <p:cNvPr id="30" name="Title 1"/>
          <p:cNvSpPr txBox="1">
            <a:spLocks/>
          </p:cNvSpPr>
          <p:nvPr/>
        </p:nvSpPr>
        <p:spPr>
          <a:xfrm>
            <a:off x="381000" y="30480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Used/Prescribed</a:t>
            </a:r>
            <a:r>
              <a:rPr kumimoji="0" lang="en-US" sz="1600" b="1" i="0" u="none" strike="noStrike" kern="1200" cap="none" spc="0" normalizeH="0" noProof="0" dirty="0" smtClean="0">
                <a:ln>
                  <a:noFill/>
                </a:ln>
                <a:solidFill>
                  <a:schemeClr val="tx1"/>
                </a:solidFill>
                <a:effectLst/>
                <a:uLnTx/>
                <a:uFillTx/>
                <a:latin typeface="+mj-lt"/>
                <a:ea typeface="+mj-ea"/>
                <a:cs typeface="+mj-cs"/>
              </a:rPr>
              <a:t>  for</a:t>
            </a:r>
            <a:endParaRPr kumimoji="0" lang="en-US" sz="16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1" name="Content Placeholder 2"/>
          <p:cNvSpPr txBox="1">
            <a:spLocks/>
          </p:cNvSpPr>
          <p:nvPr/>
        </p:nvSpPr>
        <p:spPr>
          <a:xfrm>
            <a:off x="381000" y="3352800"/>
            <a:ext cx="8229600" cy="533400"/>
          </a:xfrm>
          <a:prstGeom prst="rect">
            <a:avLst/>
          </a:prstGeom>
        </p:spPr>
        <p:txBody>
          <a:bodyPr vert="horz" lIns="91440" tIns="45720" rIns="91440" bIns="45720" rtlCol="0">
            <a:noAutofit/>
          </a:bodyPr>
          <a:lstStyle/>
          <a:p>
            <a:pPr algn="just">
              <a:spcBef>
                <a:spcPct val="20000"/>
              </a:spcBef>
            </a:pPr>
            <a:r>
              <a:rPr lang="en-US" sz="1500" dirty="0" smtClean="0"/>
              <a:t>VIOKACE (</a:t>
            </a:r>
            <a:r>
              <a:rPr lang="en-US" sz="1500" dirty="0" err="1" smtClean="0"/>
              <a:t>pancrelipase</a:t>
            </a:r>
            <a:r>
              <a:rPr lang="en-US" sz="1500" dirty="0" smtClean="0"/>
              <a:t>) tablets, in combination with a proton pump inhibitor, is indicated in adults for the treatment of exocrine </a:t>
            </a:r>
            <a:r>
              <a:rPr lang="en-US" sz="1500" dirty="0" err="1" smtClean="0"/>
              <a:t>paencratic</a:t>
            </a:r>
            <a:r>
              <a:rPr lang="en-US" sz="1500" dirty="0" smtClean="0"/>
              <a:t> </a:t>
            </a:r>
            <a:r>
              <a:rPr lang="en-US" sz="1500" dirty="0" err="1" smtClean="0"/>
              <a:t>insufficiencydue</a:t>
            </a:r>
            <a:r>
              <a:rPr lang="en-US" sz="1500" dirty="0" smtClean="0"/>
              <a:t> to chronic pancreatitis or </a:t>
            </a:r>
            <a:r>
              <a:rPr lang="en-US" sz="1500" dirty="0" err="1" smtClean="0"/>
              <a:t>pancreatectomy</a:t>
            </a:r>
            <a:r>
              <a:rPr lang="en-US" sz="1500" dirty="0" smtClean="0"/>
              <a:t>.</a:t>
            </a:r>
          </a:p>
        </p:txBody>
      </p:sp>
      <p:sp>
        <p:nvSpPr>
          <p:cNvPr id="32" name="Title 1"/>
          <p:cNvSpPr txBox="1">
            <a:spLocks/>
          </p:cNvSpPr>
          <p:nvPr/>
        </p:nvSpPr>
        <p:spPr>
          <a:xfrm>
            <a:off x="381000" y="38100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Dosage</a:t>
            </a:r>
          </a:p>
        </p:txBody>
      </p:sp>
      <p:sp>
        <p:nvSpPr>
          <p:cNvPr id="33" name="Content Placeholder 2"/>
          <p:cNvSpPr txBox="1">
            <a:spLocks/>
          </p:cNvSpPr>
          <p:nvPr/>
        </p:nvSpPr>
        <p:spPr>
          <a:xfrm>
            <a:off x="381000" y="4114800"/>
            <a:ext cx="8229600" cy="762000"/>
          </a:xfrm>
          <a:prstGeom prst="rect">
            <a:avLst/>
          </a:prstGeom>
        </p:spPr>
        <p:txBody>
          <a:bodyPr vert="horz" lIns="91440" tIns="45720" rIns="91440" bIns="45720" rtlCol="0">
            <a:noAutofit/>
          </a:bodyPr>
          <a:lstStyle/>
          <a:p>
            <a:pPr algn="just">
              <a:spcBef>
                <a:spcPct val="20000"/>
              </a:spcBef>
            </a:pPr>
            <a:r>
              <a:rPr lang="en-US" sz="1500" dirty="0" smtClean="0"/>
              <a:t>Enzyme dosing should begin with 500 lipase units/kg of body weight per meal to a maximum of 2,500 lipase units/kg of body weight per meal (or less than or equal to 10,000 lipase units/kg of body weight per day), or less than 4,000 lipase units/g fat ingested per day.</a:t>
            </a:r>
          </a:p>
        </p:txBody>
      </p:sp>
      <p:sp>
        <p:nvSpPr>
          <p:cNvPr id="34" name="Content Placeholder 2"/>
          <p:cNvSpPr txBox="1">
            <a:spLocks/>
          </p:cNvSpPr>
          <p:nvPr/>
        </p:nvSpPr>
        <p:spPr>
          <a:xfrm>
            <a:off x="381000" y="685800"/>
            <a:ext cx="8229600" cy="1219200"/>
          </a:xfrm>
          <a:prstGeom prst="rect">
            <a:avLst/>
          </a:prstGeom>
        </p:spPr>
        <p:txBody>
          <a:bodyPr vert="horz" lIns="91440" tIns="45720" rIns="91440" bIns="45720" rtlCol="0">
            <a:noAutofit/>
          </a:bodyPr>
          <a:lstStyle/>
          <a:p>
            <a:pPr algn="just">
              <a:spcBef>
                <a:spcPct val="20000"/>
              </a:spcBef>
            </a:pPr>
            <a:r>
              <a:rPr lang="en-US" sz="1500" dirty="0" smtClean="0"/>
              <a:t>VIOKACE is a pancreatic enzyme preparation for oral administration consisting of </a:t>
            </a:r>
            <a:r>
              <a:rPr lang="en-US" sz="1500" dirty="0" err="1" smtClean="0"/>
              <a:t>pancrelipase</a:t>
            </a:r>
            <a:r>
              <a:rPr lang="en-US" sz="1500" dirty="0" smtClean="0"/>
              <a:t>, an extract derived from porcine pancreatic glands. </a:t>
            </a:r>
            <a:r>
              <a:rPr lang="en-US" sz="1500" dirty="0" err="1" smtClean="0"/>
              <a:t>Pancrelipase</a:t>
            </a:r>
            <a:r>
              <a:rPr lang="en-US" sz="1500" dirty="0" smtClean="0"/>
              <a:t> contains multiple enzyme classes, including porcine-derived lipases, amylases, and proteases. </a:t>
            </a:r>
            <a:r>
              <a:rPr lang="en-US" sz="1500" dirty="0" err="1" smtClean="0"/>
              <a:t>Pancrelipase</a:t>
            </a:r>
            <a:r>
              <a:rPr lang="en-US" sz="1500" dirty="0" smtClean="0"/>
              <a:t> is a beige-white amorphous powder. It is miscible in water and practically insoluble in alcohol and converted to tablet form for oral administration</a:t>
            </a:r>
          </a:p>
        </p:txBody>
      </p:sp>
      <p:sp>
        <p:nvSpPr>
          <p:cNvPr id="35" name="Title 1"/>
          <p:cNvSpPr txBox="1">
            <a:spLocks/>
          </p:cNvSpPr>
          <p:nvPr/>
        </p:nvSpPr>
        <p:spPr>
          <a:xfrm>
            <a:off x="381000" y="48006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Contraindications</a:t>
            </a:r>
          </a:p>
        </p:txBody>
      </p:sp>
      <p:sp>
        <p:nvSpPr>
          <p:cNvPr id="36" name="Content Placeholder 2"/>
          <p:cNvSpPr txBox="1">
            <a:spLocks/>
          </p:cNvSpPr>
          <p:nvPr/>
        </p:nvSpPr>
        <p:spPr>
          <a:xfrm>
            <a:off x="381000" y="5105400"/>
            <a:ext cx="8229600" cy="274638"/>
          </a:xfrm>
          <a:prstGeom prst="rect">
            <a:avLst/>
          </a:prstGeom>
        </p:spPr>
        <p:txBody>
          <a:bodyPr vert="horz" lIns="91440" tIns="45720" rIns="91440" bIns="45720" rtlCol="0">
            <a:noAutofit/>
          </a:bodyPr>
          <a:lstStyle/>
          <a:p>
            <a:pPr algn="just">
              <a:spcBef>
                <a:spcPct val="20000"/>
              </a:spcBef>
            </a:pPr>
            <a:r>
              <a:rPr lang="en-US" sz="1500" dirty="0" smtClean="0"/>
              <a:t>None</a:t>
            </a:r>
          </a:p>
        </p:txBody>
      </p:sp>
      <p:sp>
        <p:nvSpPr>
          <p:cNvPr id="37" name="Title 1"/>
          <p:cNvSpPr txBox="1">
            <a:spLocks/>
          </p:cNvSpPr>
          <p:nvPr/>
        </p:nvSpPr>
        <p:spPr>
          <a:xfrm>
            <a:off x="381000" y="53340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Side- effects</a:t>
            </a:r>
          </a:p>
        </p:txBody>
      </p:sp>
      <p:sp>
        <p:nvSpPr>
          <p:cNvPr id="38" name="Content Placeholder 2"/>
          <p:cNvSpPr txBox="1">
            <a:spLocks/>
          </p:cNvSpPr>
          <p:nvPr/>
        </p:nvSpPr>
        <p:spPr>
          <a:xfrm>
            <a:off x="381000" y="5638800"/>
            <a:ext cx="8229600" cy="762000"/>
          </a:xfrm>
          <a:prstGeom prst="rect">
            <a:avLst/>
          </a:prstGeom>
        </p:spPr>
        <p:txBody>
          <a:bodyPr vert="horz" lIns="91440" tIns="45720" rIns="91440" bIns="45720" rtlCol="0">
            <a:noAutofit/>
          </a:bodyPr>
          <a:lstStyle/>
          <a:p>
            <a:pPr algn="just">
              <a:spcBef>
                <a:spcPct val="20000"/>
              </a:spcBef>
            </a:pPr>
            <a:r>
              <a:rPr lang="en-US" sz="1500" dirty="0" smtClean="0"/>
              <a:t>The most serious adverse reactions reported with different pancreatic enzyme products of the same active ingredient (</a:t>
            </a:r>
            <a:r>
              <a:rPr lang="en-US" sz="1500" dirty="0" err="1" smtClean="0"/>
              <a:t>pancrelipase</a:t>
            </a:r>
            <a:r>
              <a:rPr lang="en-US" sz="1500" dirty="0" smtClean="0"/>
              <a:t>) that are described elsewhere in the label include </a:t>
            </a:r>
            <a:r>
              <a:rPr lang="en-US" sz="1500" dirty="0" err="1" smtClean="0"/>
              <a:t>fibrosing</a:t>
            </a:r>
            <a:r>
              <a:rPr lang="en-US" sz="1500" dirty="0" smtClean="0"/>
              <a:t> </a:t>
            </a:r>
            <a:r>
              <a:rPr lang="en-US" sz="1500" dirty="0" err="1" smtClean="0"/>
              <a:t>colonopathy</a:t>
            </a:r>
            <a:r>
              <a:rPr lang="en-US" sz="1500" dirty="0" smtClean="0"/>
              <a:t>, </a:t>
            </a:r>
            <a:r>
              <a:rPr lang="en-US" sz="1500" dirty="0" err="1" smtClean="0"/>
              <a:t>hyperuricemia</a:t>
            </a:r>
            <a:r>
              <a:rPr lang="en-US" sz="1500" dirty="0" smtClean="0"/>
              <a:t> and allergic reactions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228600" y="7620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References</a:t>
            </a:r>
          </a:p>
        </p:txBody>
      </p:sp>
      <p:sp>
        <p:nvSpPr>
          <p:cNvPr id="9" name="Content Placeholder 2"/>
          <p:cNvSpPr txBox="1">
            <a:spLocks/>
          </p:cNvSpPr>
          <p:nvPr/>
        </p:nvSpPr>
        <p:spPr>
          <a:xfrm>
            <a:off x="228600" y="1066800"/>
            <a:ext cx="8229600" cy="838200"/>
          </a:xfrm>
          <a:prstGeom prst="rect">
            <a:avLst/>
          </a:prstGeom>
        </p:spPr>
        <p:txBody>
          <a:bodyPr vert="horz" lIns="91440" tIns="45720" rIns="91440" bIns="45720" rtlCol="0">
            <a:noAutofit/>
          </a:bodyPr>
          <a:lstStyle/>
          <a:p>
            <a:pPr marL="342900" indent="-342900" algn="just">
              <a:spcBef>
                <a:spcPct val="20000"/>
              </a:spcBef>
              <a:buAutoNum type="arabicPeriod"/>
            </a:pPr>
            <a:r>
              <a:rPr lang="en-US" sz="1500" dirty="0" smtClean="0"/>
              <a:t>http://www.rxlist.com/viokace-drug.htm</a:t>
            </a:r>
          </a:p>
        </p:txBody>
      </p:sp>
      <p:sp>
        <p:nvSpPr>
          <p:cNvPr id="10" name="Rectangle 9"/>
          <p:cNvSpPr/>
          <p:nvPr/>
        </p:nvSpPr>
        <p:spPr>
          <a:xfrm>
            <a:off x="228600" y="228600"/>
            <a:ext cx="1905000" cy="338554"/>
          </a:xfrm>
          <a:prstGeom prst="rect">
            <a:avLst/>
          </a:prstGeom>
        </p:spPr>
        <p:txBody>
          <a:bodyPr wrap="square">
            <a:spAutoFit/>
          </a:bodyPr>
          <a:lstStyle/>
          <a:p>
            <a:r>
              <a:rPr lang="en-US" sz="1600" b="1" dirty="0" smtClean="0"/>
              <a:t>Drug Interactions</a:t>
            </a:r>
            <a:endParaRPr lang="en-US" sz="1600" b="1" dirty="0"/>
          </a:p>
        </p:txBody>
      </p:sp>
      <p:sp>
        <p:nvSpPr>
          <p:cNvPr id="11" name="Content Placeholder 2"/>
          <p:cNvSpPr txBox="1">
            <a:spLocks/>
          </p:cNvSpPr>
          <p:nvPr/>
        </p:nvSpPr>
        <p:spPr>
          <a:xfrm>
            <a:off x="228600" y="533400"/>
            <a:ext cx="8229600" cy="304800"/>
          </a:xfrm>
          <a:prstGeom prst="rect">
            <a:avLst/>
          </a:prstGeom>
        </p:spPr>
        <p:txBody>
          <a:bodyPr vert="horz" lIns="91440" tIns="45720" rIns="91440" bIns="45720" rtlCol="0">
            <a:noAutofit/>
          </a:bodyPr>
          <a:lstStyle/>
          <a:p>
            <a:pPr algn="just">
              <a:spcBef>
                <a:spcPct val="20000"/>
              </a:spcBef>
            </a:pPr>
            <a:r>
              <a:rPr lang="en-US" sz="1500" dirty="0" smtClean="0"/>
              <a:t>No drug interactions have been identified. No formal interaction studies have been conducted.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81000" y="316468"/>
            <a:ext cx="962764" cy="369332"/>
          </a:xfrm>
          <a:prstGeom prst="rect">
            <a:avLst/>
          </a:prstGeom>
        </p:spPr>
        <p:txBody>
          <a:bodyPr wrap="none">
            <a:spAutoFit/>
          </a:bodyPr>
          <a:lstStyle/>
          <a:p>
            <a:r>
              <a:rPr lang="en-US" b="1" dirty="0" err="1" smtClean="0"/>
              <a:t>Ultressa</a:t>
            </a:r>
            <a:endParaRPr lang="en-US" b="1" dirty="0"/>
          </a:p>
        </p:txBody>
      </p:sp>
      <p:sp>
        <p:nvSpPr>
          <p:cNvPr id="11" name="Content Placeholder 2"/>
          <p:cNvSpPr txBox="1">
            <a:spLocks/>
          </p:cNvSpPr>
          <p:nvPr/>
        </p:nvSpPr>
        <p:spPr>
          <a:xfrm>
            <a:off x="457200" y="2362200"/>
            <a:ext cx="8229600" cy="1905000"/>
          </a:xfrm>
          <a:prstGeom prst="rect">
            <a:avLst/>
          </a:prstGeom>
        </p:spPr>
        <p:txBody>
          <a:bodyPr vert="horz" lIns="91440" tIns="45720" rIns="91440" bIns="45720" rtlCol="0">
            <a:noAutofit/>
          </a:bodyPr>
          <a:lstStyle/>
          <a:p>
            <a:pPr algn="just">
              <a:spcBef>
                <a:spcPct val="20000"/>
              </a:spcBef>
            </a:pPr>
            <a:endParaRPr lang="en-US" sz="1500" dirty="0" smtClean="0"/>
          </a:p>
        </p:txBody>
      </p:sp>
      <p:sp>
        <p:nvSpPr>
          <p:cNvPr id="12" name="Content Placeholder 2"/>
          <p:cNvSpPr txBox="1">
            <a:spLocks/>
          </p:cNvSpPr>
          <p:nvPr/>
        </p:nvSpPr>
        <p:spPr>
          <a:xfrm>
            <a:off x="381000" y="685800"/>
            <a:ext cx="8229600" cy="990600"/>
          </a:xfrm>
          <a:prstGeom prst="rect">
            <a:avLst/>
          </a:prstGeom>
        </p:spPr>
        <p:txBody>
          <a:bodyPr vert="horz" lIns="91440" tIns="45720" rIns="91440" bIns="45720" rtlCol="0">
            <a:noAutofit/>
          </a:bodyPr>
          <a:lstStyle/>
          <a:p>
            <a:pPr algn="just">
              <a:spcBef>
                <a:spcPct val="20000"/>
              </a:spcBef>
            </a:pPr>
            <a:r>
              <a:rPr lang="en-US" sz="1500" dirty="0" smtClean="0"/>
              <a:t> </a:t>
            </a:r>
          </a:p>
        </p:txBody>
      </p:sp>
      <p:sp>
        <p:nvSpPr>
          <p:cNvPr id="13" name="Title 1"/>
          <p:cNvSpPr txBox="1">
            <a:spLocks/>
          </p:cNvSpPr>
          <p:nvPr/>
        </p:nvSpPr>
        <p:spPr>
          <a:xfrm>
            <a:off x="381000" y="19812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Formulation</a:t>
            </a:r>
          </a:p>
        </p:txBody>
      </p:sp>
      <p:sp>
        <p:nvSpPr>
          <p:cNvPr id="16" name="Content Placeholder 2"/>
          <p:cNvSpPr txBox="1">
            <a:spLocks/>
          </p:cNvSpPr>
          <p:nvPr/>
        </p:nvSpPr>
        <p:spPr>
          <a:xfrm>
            <a:off x="381000" y="2286000"/>
            <a:ext cx="8229600" cy="533400"/>
          </a:xfrm>
          <a:prstGeom prst="rect">
            <a:avLst/>
          </a:prstGeom>
        </p:spPr>
        <p:txBody>
          <a:bodyPr vert="horz" lIns="91440" tIns="45720" rIns="91440" bIns="45720" rtlCol="0">
            <a:noAutofit/>
          </a:bodyPr>
          <a:lstStyle/>
          <a:p>
            <a:pPr algn="just">
              <a:spcBef>
                <a:spcPct val="20000"/>
              </a:spcBef>
            </a:pPr>
            <a:r>
              <a:rPr lang="en-US" sz="1500" dirty="0" smtClean="0"/>
              <a:t>Each delayed-release capsule for oral administration contains enteric-</a:t>
            </a:r>
            <a:r>
              <a:rPr lang="en-US" sz="1500" dirty="0" err="1" smtClean="0"/>
              <a:t>coatedbeads</a:t>
            </a:r>
            <a:r>
              <a:rPr lang="en-US" sz="1500" dirty="0" smtClean="0"/>
              <a:t> (1.7 mm in diameter and 1.9 mm thick for 4,000 USP lipase units, approximately 2.0 mm in diameter and 2.0 – 2.4 mm thick for 13,800, 20,700, and 23,000 USP lipase units). it also contains colloidal silicon dioxide, </a:t>
            </a:r>
            <a:r>
              <a:rPr lang="en-US" sz="1500" dirty="0" err="1" smtClean="0"/>
              <a:t>croscarmellose</a:t>
            </a:r>
            <a:r>
              <a:rPr lang="en-US" sz="1500" dirty="0" smtClean="0"/>
              <a:t> sodium, hydrogenated castor oil, </a:t>
            </a:r>
            <a:r>
              <a:rPr lang="en-US" sz="1500" dirty="0" err="1" smtClean="0"/>
              <a:t>hypromellose</a:t>
            </a:r>
            <a:r>
              <a:rPr lang="en-US" sz="1500" dirty="0" smtClean="0"/>
              <a:t> phthalate, magnesium </a:t>
            </a:r>
            <a:r>
              <a:rPr lang="en-US" sz="1500" dirty="0" err="1" smtClean="0"/>
              <a:t>stearate</a:t>
            </a:r>
            <a:r>
              <a:rPr lang="en-US" sz="1500" dirty="0" smtClean="0"/>
              <a:t>, microcrystalline cellulose, talc, and </a:t>
            </a:r>
            <a:r>
              <a:rPr lang="en-US" sz="1500" dirty="0" err="1" smtClean="0"/>
              <a:t>triethyl</a:t>
            </a:r>
            <a:r>
              <a:rPr lang="en-US" sz="1500" dirty="0" smtClean="0"/>
              <a:t> citrate.</a:t>
            </a:r>
          </a:p>
        </p:txBody>
      </p:sp>
      <p:sp>
        <p:nvSpPr>
          <p:cNvPr id="17" name="Title 1"/>
          <p:cNvSpPr txBox="1">
            <a:spLocks/>
          </p:cNvSpPr>
          <p:nvPr/>
        </p:nvSpPr>
        <p:spPr>
          <a:xfrm>
            <a:off x="381000" y="35052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Used/Prescribed</a:t>
            </a:r>
            <a:r>
              <a:rPr kumimoji="0" lang="en-US" sz="1600" b="1" i="0" u="none" strike="noStrike" kern="1200" cap="none" spc="0" normalizeH="0" noProof="0" dirty="0" smtClean="0">
                <a:ln>
                  <a:noFill/>
                </a:ln>
                <a:solidFill>
                  <a:schemeClr val="tx1"/>
                </a:solidFill>
                <a:effectLst/>
                <a:uLnTx/>
                <a:uFillTx/>
                <a:latin typeface="+mj-lt"/>
                <a:ea typeface="+mj-ea"/>
                <a:cs typeface="+mj-cs"/>
              </a:rPr>
              <a:t>  for</a:t>
            </a:r>
            <a:endParaRPr kumimoji="0" lang="en-US" sz="16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21" name="Content Placeholder 2"/>
          <p:cNvSpPr txBox="1">
            <a:spLocks/>
          </p:cNvSpPr>
          <p:nvPr/>
        </p:nvSpPr>
        <p:spPr>
          <a:xfrm>
            <a:off x="381000" y="3886200"/>
            <a:ext cx="8229600" cy="838200"/>
          </a:xfrm>
          <a:prstGeom prst="rect">
            <a:avLst/>
          </a:prstGeom>
        </p:spPr>
        <p:txBody>
          <a:bodyPr vert="horz" lIns="91440" tIns="45720" rIns="91440" bIns="45720" rtlCol="0">
            <a:noAutofit/>
          </a:bodyPr>
          <a:lstStyle/>
          <a:p>
            <a:pPr algn="just">
              <a:spcBef>
                <a:spcPct val="20000"/>
              </a:spcBef>
            </a:pPr>
            <a:r>
              <a:rPr lang="en-US" sz="1500" dirty="0" smtClean="0"/>
              <a:t>ULTRESA (</a:t>
            </a:r>
            <a:r>
              <a:rPr lang="en-US" sz="1500" dirty="0" err="1" smtClean="0"/>
              <a:t>pancrelipase</a:t>
            </a:r>
            <a:r>
              <a:rPr lang="en-US" sz="1500" dirty="0" smtClean="0"/>
              <a:t>) is indicated for the treatment of </a:t>
            </a:r>
            <a:r>
              <a:rPr lang="en-US" sz="1500" dirty="0" err="1" smtClean="0"/>
              <a:t>exocrinepancreatic</a:t>
            </a:r>
            <a:r>
              <a:rPr lang="en-US" sz="1500" dirty="0" smtClean="0"/>
              <a:t> insufficiency due to cystic fibrosis or other conditions.</a:t>
            </a:r>
          </a:p>
        </p:txBody>
      </p:sp>
      <p:sp>
        <p:nvSpPr>
          <p:cNvPr id="22" name="Title 1"/>
          <p:cNvSpPr txBox="1">
            <a:spLocks/>
          </p:cNvSpPr>
          <p:nvPr/>
        </p:nvSpPr>
        <p:spPr>
          <a:xfrm>
            <a:off x="381000" y="4389438"/>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Dosage</a:t>
            </a:r>
          </a:p>
        </p:txBody>
      </p:sp>
      <p:sp>
        <p:nvSpPr>
          <p:cNvPr id="23" name="Content Placeholder 2"/>
          <p:cNvSpPr txBox="1">
            <a:spLocks/>
          </p:cNvSpPr>
          <p:nvPr/>
        </p:nvSpPr>
        <p:spPr>
          <a:xfrm>
            <a:off x="381000" y="4724400"/>
            <a:ext cx="8229600" cy="762000"/>
          </a:xfrm>
          <a:prstGeom prst="rect">
            <a:avLst/>
          </a:prstGeom>
        </p:spPr>
        <p:txBody>
          <a:bodyPr vert="horz" lIns="91440" tIns="45720" rIns="91440" bIns="45720" rtlCol="0">
            <a:noAutofit/>
          </a:bodyPr>
          <a:lstStyle/>
          <a:p>
            <a:pPr algn="just">
              <a:spcBef>
                <a:spcPct val="20000"/>
              </a:spcBef>
            </a:pPr>
            <a:r>
              <a:rPr lang="en-US" sz="1500" dirty="0" smtClean="0"/>
              <a:t>Enzyme dosing should begin with 500 lipase units/kg of body weight per meal for those older than age 4 years to a maximum of 2,500 lipase units/kg of body weight per meal (or less than or equal to 10,000 lipase units/kg of body weight per day), or less than 4,000 lipase units/g fat ingested per day.</a:t>
            </a:r>
          </a:p>
        </p:txBody>
      </p:sp>
      <p:sp>
        <p:nvSpPr>
          <p:cNvPr id="29" name="Content Placeholder 2"/>
          <p:cNvSpPr txBox="1">
            <a:spLocks/>
          </p:cNvSpPr>
          <p:nvPr/>
        </p:nvSpPr>
        <p:spPr>
          <a:xfrm>
            <a:off x="381000" y="685800"/>
            <a:ext cx="8229600" cy="1219200"/>
          </a:xfrm>
          <a:prstGeom prst="rect">
            <a:avLst/>
          </a:prstGeom>
        </p:spPr>
        <p:txBody>
          <a:bodyPr vert="horz" lIns="91440" tIns="45720" rIns="91440" bIns="45720" rtlCol="0">
            <a:noAutofit/>
          </a:bodyPr>
          <a:lstStyle/>
          <a:p>
            <a:pPr algn="just">
              <a:spcBef>
                <a:spcPct val="20000"/>
              </a:spcBef>
            </a:pPr>
            <a:r>
              <a:rPr lang="en-US" sz="1600" dirty="0" smtClean="0"/>
              <a:t>ULTRESA is a pancreatic enzyme preparation consisting of </a:t>
            </a:r>
            <a:r>
              <a:rPr lang="en-US" sz="1600" dirty="0" err="1" smtClean="0"/>
              <a:t>pancrelipase</a:t>
            </a:r>
            <a:r>
              <a:rPr lang="en-US" sz="1600" dirty="0" smtClean="0"/>
              <a:t>, an extract derived from porcine pancreatic glands. </a:t>
            </a:r>
            <a:r>
              <a:rPr lang="en-US" sz="1600" dirty="0" err="1" smtClean="0"/>
              <a:t>Pancrelipase</a:t>
            </a:r>
            <a:r>
              <a:rPr lang="en-US" sz="1600" dirty="0" smtClean="0"/>
              <a:t> contains multiple enzyme classes, including porcine-derived lipases, amylases, and proteases. </a:t>
            </a:r>
            <a:r>
              <a:rPr lang="en-US" sz="1600" dirty="0" err="1" smtClean="0"/>
              <a:t>Pancrelipase</a:t>
            </a:r>
            <a:r>
              <a:rPr lang="en-US" sz="1600" dirty="0" smtClean="0"/>
              <a:t> is a beige-white amorphous powder. It is miscible in water and practically insoluble or insoluble in alcohol and ether and converted to Delayed-Release Capsules for oral route.</a:t>
            </a:r>
            <a:endParaRPr lang="en-US" sz="1500" dirty="0" smtClean="0"/>
          </a:p>
        </p:txBody>
      </p:sp>
      <p:sp>
        <p:nvSpPr>
          <p:cNvPr id="15" name="Title 1"/>
          <p:cNvSpPr txBox="1">
            <a:spLocks/>
          </p:cNvSpPr>
          <p:nvPr/>
        </p:nvSpPr>
        <p:spPr>
          <a:xfrm>
            <a:off x="381000" y="54864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Contraindications</a:t>
            </a:r>
          </a:p>
        </p:txBody>
      </p:sp>
      <p:sp>
        <p:nvSpPr>
          <p:cNvPr id="18" name="Content Placeholder 2"/>
          <p:cNvSpPr txBox="1">
            <a:spLocks/>
          </p:cNvSpPr>
          <p:nvPr/>
        </p:nvSpPr>
        <p:spPr>
          <a:xfrm>
            <a:off x="381000" y="5791200"/>
            <a:ext cx="8229600" cy="274638"/>
          </a:xfrm>
          <a:prstGeom prst="rect">
            <a:avLst/>
          </a:prstGeom>
        </p:spPr>
        <p:txBody>
          <a:bodyPr vert="horz" lIns="91440" tIns="45720" rIns="91440" bIns="45720" rtlCol="0">
            <a:noAutofit/>
          </a:bodyPr>
          <a:lstStyle/>
          <a:p>
            <a:pPr algn="just">
              <a:spcBef>
                <a:spcPct val="20000"/>
              </a:spcBef>
            </a:pPr>
            <a:r>
              <a:rPr lang="en-US" sz="1500" dirty="0" smtClean="0"/>
              <a:t>None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5591</TotalTime>
  <Words>1542</Words>
  <Application>Microsoft Office PowerPoint</Application>
  <PresentationFormat>On-screen Show (4:3)</PresentationFormat>
  <Paragraphs>155</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Pancrelipase (DB00085) Approved and Investigational Drug</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Lepirudin (DB00001) Approved Drug</dc:title>
  <dc:creator>abc</dc:creator>
  <cp:lastModifiedBy>abc</cp:lastModifiedBy>
  <cp:revision>175</cp:revision>
  <dcterms:created xsi:type="dcterms:W3CDTF">2014-12-19T08:52:54Z</dcterms:created>
  <dcterms:modified xsi:type="dcterms:W3CDTF">2015-01-19T03:38:51Z</dcterms:modified>
</cp:coreProperties>
</file>