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5" r:id="rId7"/>
    <p:sldId id="266" r:id="rId8"/>
    <p:sldId id="267"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59511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11644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72303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55121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4384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52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E02BC2-14F6-4A13-B6F2-33F5D52AC73A}" type="datetimeFigureOut">
              <a:rPr lang="en-IN" smtClean="0"/>
              <a:t>14-01-2015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0107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E02BC2-14F6-4A13-B6F2-33F5D52AC73A}" type="datetimeFigureOut">
              <a:rPr lang="en-IN" smtClean="0"/>
              <a:t>14-01-2015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95973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2BC2-14F6-4A13-B6F2-33F5D52AC73A}" type="datetimeFigureOut">
              <a:rPr lang="en-IN" smtClean="0"/>
              <a:t>14-01-2015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50679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6550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43439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02BC2-14F6-4A13-B6F2-33F5D52AC73A}" type="datetimeFigureOut">
              <a:rPr lang="en-IN" smtClean="0"/>
              <a:t>14-01-2015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04422-EDA0-4BA4-BFA6-4AD74755AF6F}" type="slidenum">
              <a:rPr lang="en-IN" smtClean="0"/>
              <a:t>‹#›</a:t>
            </a:fld>
            <a:endParaRPr lang="en-IN"/>
          </a:p>
        </p:txBody>
      </p:sp>
    </p:spTree>
    <p:extLst>
      <p:ext uri="{BB962C8B-B14F-4D97-AF65-F5344CB8AC3E}">
        <p14:creationId xmlns:p14="http://schemas.microsoft.com/office/powerpoint/2010/main" val="47202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847787" y="-270457"/>
            <a:ext cx="3773510" cy="3760631"/>
          </a:xfrm>
          <a:prstGeom prst="rect">
            <a:avLst/>
          </a:prstGeom>
        </p:spPr>
      </p:pic>
      <p:sp>
        <p:nvSpPr>
          <p:cNvPr id="2" name="Title 1"/>
          <p:cNvSpPr>
            <a:spLocks noGrp="1"/>
          </p:cNvSpPr>
          <p:nvPr>
            <p:ph type="title"/>
          </p:nvPr>
        </p:nvSpPr>
        <p:spPr/>
        <p:txBody>
          <a:bodyPr>
            <a:noAutofit/>
          </a:bodyPr>
          <a:lstStyle/>
          <a:p>
            <a:pPr algn="ctr"/>
            <a:r>
              <a:rPr lang="en-IN" sz="3200" b="1" dirty="0" err="1" smtClean="0">
                <a:latin typeface="Arial Black" panose="020B0A04020102020204" pitchFamily="34" charset="0"/>
              </a:rPr>
              <a:t>Mecasermin</a:t>
            </a:r>
            <a:r>
              <a:rPr lang="en-IN" sz="3200" b="1" dirty="0">
                <a:latin typeface="Arial Black" panose="020B0A04020102020204" pitchFamily="34" charset="0"/>
              </a:rPr>
              <a:t/>
            </a:r>
            <a:br>
              <a:rPr lang="en-IN" sz="3200" b="1" dirty="0">
                <a:latin typeface="Arial Black" panose="020B0A04020102020204" pitchFamily="34" charset="0"/>
              </a:rPr>
            </a:br>
            <a:r>
              <a:rPr lang="en-IN" sz="3200" b="1" dirty="0">
                <a:latin typeface="Arial Black" panose="020B0A04020102020204" pitchFamily="34" charset="0"/>
              </a:rPr>
              <a:t> </a:t>
            </a:r>
            <a:r>
              <a:rPr lang="en-IN" sz="3200" b="1" dirty="0" smtClean="0">
                <a:latin typeface="Arial Black" panose="020B0A04020102020204" pitchFamily="34" charset="0"/>
              </a:rPr>
              <a:t>(Approved investigational drug)</a:t>
            </a:r>
            <a:br>
              <a:rPr lang="en-IN" sz="3200" b="1" dirty="0" smtClean="0">
                <a:latin typeface="Arial Black" panose="020B0A04020102020204" pitchFamily="34" charset="0"/>
              </a:rPr>
            </a:br>
            <a:r>
              <a:rPr lang="en-IN" sz="3200" b="1" dirty="0" smtClean="0">
                <a:latin typeface="Arial Black" panose="020B0A04020102020204" pitchFamily="34" charset="0"/>
              </a:rPr>
              <a:t>DB01277</a:t>
            </a:r>
            <a:endParaRPr lang="en-IN" sz="3200" b="1" dirty="0">
              <a:latin typeface="Arial Black" panose="020B0A04020102020204" pitchFamily="34" charset="0"/>
            </a:endParaRPr>
          </a:p>
        </p:txBody>
      </p:sp>
      <p:sp>
        <p:nvSpPr>
          <p:cNvPr id="3" name="Content Placeholder 2"/>
          <p:cNvSpPr>
            <a:spLocks noGrp="1"/>
          </p:cNvSpPr>
          <p:nvPr>
            <p:ph idx="1"/>
          </p:nvPr>
        </p:nvSpPr>
        <p:spPr>
          <a:xfrm>
            <a:off x="643944" y="1825625"/>
            <a:ext cx="10709856" cy="4768358"/>
          </a:xfrm>
        </p:spPr>
        <p:txBody>
          <a:bodyPr>
            <a:normAutofit fontScale="47500" lnSpcReduction="20000"/>
          </a:bodyPr>
          <a:lstStyle/>
          <a:p>
            <a:pPr marL="0" indent="0">
              <a:buNone/>
            </a:pPr>
            <a:endParaRPr lang="en-IN" sz="3600" dirty="0" smtClean="0">
              <a:latin typeface="Arial Black" panose="020B0A04020102020204" pitchFamily="34" charset="0"/>
            </a:endParaRPr>
          </a:p>
          <a:p>
            <a:pPr marL="0" indent="0">
              <a:buNone/>
            </a:pPr>
            <a:r>
              <a:rPr lang="en-IN" sz="4200" dirty="0" smtClean="0">
                <a:latin typeface="Arial Black" panose="020B0A04020102020204" pitchFamily="34" charset="0"/>
              </a:rPr>
              <a:t>Chemical formula : </a:t>
            </a:r>
            <a:r>
              <a:rPr lang="en-IN" sz="4200" dirty="0">
                <a:solidFill>
                  <a:srgbClr val="333333"/>
                </a:solidFill>
                <a:latin typeface="Helvetica Neue"/>
              </a:rPr>
              <a:t>C</a:t>
            </a:r>
            <a:r>
              <a:rPr lang="en-IN" sz="4200" baseline="-25000" dirty="0">
                <a:solidFill>
                  <a:srgbClr val="333333"/>
                </a:solidFill>
                <a:latin typeface="Helvetica Neue"/>
              </a:rPr>
              <a:t>331</a:t>
            </a:r>
            <a:r>
              <a:rPr lang="en-IN" sz="4200" dirty="0">
                <a:solidFill>
                  <a:srgbClr val="333333"/>
                </a:solidFill>
                <a:latin typeface="Helvetica Neue"/>
              </a:rPr>
              <a:t>H</a:t>
            </a:r>
            <a:r>
              <a:rPr lang="en-IN" sz="4200" baseline="-25000" dirty="0">
                <a:solidFill>
                  <a:srgbClr val="333333"/>
                </a:solidFill>
                <a:latin typeface="Helvetica Neue"/>
              </a:rPr>
              <a:t>518</a:t>
            </a:r>
            <a:r>
              <a:rPr lang="en-IN" sz="4200" dirty="0">
                <a:solidFill>
                  <a:srgbClr val="333333"/>
                </a:solidFill>
                <a:latin typeface="Helvetica Neue"/>
              </a:rPr>
              <a:t>N</a:t>
            </a:r>
            <a:r>
              <a:rPr lang="en-IN" sz="4200" baseline="-25000" dirty="0">
                <a:solidFill>
                  <a:srgbClr val="333333"/>
                </a:solidFill>
                <a:latin typeface="Helvetica Neue"/>
              </a:rPr>
              <a:t>94</a:t>
            </a:r>
            <a:r>
              <a:rPr lang="en-IN" sz="4200" dirty="0">
                <a:solidFill>
                  <a:srgbClr val="333333"/>
                </a:solidFill>
                <a:latin typeface="Helvetica Neue"/>
              </a:rPr>
              <a:t>O</a:t>
            </a:r>
            <a:r>
              <a:rPr lang="en-IN" sz="4200" baseline="-25000" dirty="0">
                <a:solidFill>
                  <a:srgbClr val="333333"/>
                </a:solidFill>
                <a:latin typeface="Helvetica Neue"/>
              </a:rPr>
              <a:t>101</a:t>
            </a:r>
            <a:r>
              <a:rPr lang="en-IN" sz="4200" dirty="0">
                <a:solidFill>
                  <a:srgbClr val="333333"/>
                </a:solidFill>
                <a:latin typeface="Helvetica Neue"/>
              </a:rPr>
              <a:t>S</a:t>
            </a:r>
            <a:r>
              <a:rPr lang="en-IN" sz="4200" baseline="-25000" dirty="0">
                <a:solidFill>
                  <a:srgbClr val="333333"/>
                </a:solidFill>
                <a:latin typeface="Helvetica Neue"/>
              </a:rPr>
              <a:t>7</a:t>
            </a:r>
            <a:endParaRPr lang="en-IN" sz="4200" dirty="0" smtClean="0">
              <a:latin typeface="Arial Black" panose="020B0A04020102020204" pitchFamily="34" charset="0"/>
            </a:endParaRPr>
          </a:p>
          <a:p>
            <a:pPr marL="0" indent="0">
              <a:buNone/>
            </a:pPr>
            <a:r>
              <a:rPr lang="en-IN" sz="4200" dirty="0" smtClean="0">
                <a:latin typeface="Arial Black" panose="020B0A04020102020204" pitchFamily="34" charset="0"/>
              </a:rPr>
              <a:t>Use </a:t>
            </a:r>
            <a:r>
              <a:rPr lang="en-IN" sz="4200" dirty="0" smtClean="0">
                <a:latin typeface="Arial Black" panose="020B0A04020102020204" pitchFamily="34" charset="0"/>
              </a:rPr>
              <a:t>: </a:t>
            </a:r>
            <a:r>
              <a:rPr lang="en-IN" sz="4200" dirty="0"/>
              <a:t>For the long-term treatment o</a:t>
            </a:r>
            <a:r>
              <a:rPr lang="en-IN" sz="3600" dirty="0"/>
              <a:t>f growth failure in </a:t>
            </a:r>
            <a:r>
              <a:rPr lang="en-IN" sz="3600" dirty="0" err="1"/>
              <a:t>pediatric</a:t>
            </a:r>
            <a:r>
              <a:rPr lang="en-IN" sz="3600" dirty="0"/>
              <a:t> patients with Primary IGFD or with GH gene deletion who have developed neutralizing antibodies to GH. It is not indicated to treat Secondary IGFD resulting from GH deficiency, malnutrition, hypothyroidism or other causes; it is not a substitute for GH therapy.</a:t>
            </a:r>
            <a:r>
              <a:rPr lang="en-IN" sz="3600" dirty="0"/>
              <a:t> </a:t>
            </a:r>
            <a:endParaRPr lang="en-IN" sz="3600" dirty="0" smtClean="0">
              <a:latin typeface="Arial Black" panose="020B0A04020102020204" pitchFamily="34" charset="0"/>
            </a:endParaRPr>
          </a:p>
          <a:p>
            <a:pPr marL="0" indent="0">
              <a:buNone/>
            </a:pPr>
            <a:r>
              <a:rPr lang="en-IN" sz="3600" dirty="0" smtClean="0">
                <a:latin typeface="Arial Black" panose="020B0A04020102020204" pitchFamily="34" charset="0"/>
              </a:rPr>
              <a:t>Target : </a:t>
            </a:r>
            <a:r>
              <a:rPr lang="en-IN" sz="3600" dirty="0">
                <a:solidFill>
                  <a:srgbClr val="000000"/>
                </a:solidFill>
                <a:latin typeface="Calibri" panose="020F0502020204030204" pitchFamily="34" charset="0"/>
              </a:rPr>
              <a:t>Insulin-like growth factor 1 </a:t>
            </a:r>
            <a:r>
              <a:rPr lang="en-IN" sz="3600" dirty="0" err="1">
                <a:solidFill>
                  <a:srgbClr val="000000"/>
                </a:solidFill>
                <a:latin typeface="Calibri" panose="020F0502020204030204" pitchFamily="34" charset="0"/>
              </a:rPr>
              <a:t>receptor,Insulin</a:t>
            </a:r>
            <a:r>
              <a:rPr lang="en-IN" sz="3600" dirty="0">
                <a:solidFill>
                  <a:srgbClr val="000000"/>
                </a:solidFill>
                <a:latin typeface="Calibri" panose="020F0502020204030204" pitchFamily="34" charset="0"/>
              </a:rPr>
              <a:t>-like growth factor-binding protein 3,Insulin </a:t>
            </a:r>
            <a:r>
              <a:rPr lang="en-IN" sz="3600" dirty="0" err="1">
                <a:solidFill>
                  <a:srgbClr val="000000"/>
                </a:solidFill>
                <a:latin typeface="Calibri" panose="020F0502020204030204" pitchFamily="34" charset="0"/>
              </a:rPr>
              <a:t>receptor,Cation</a:t>
            </a:r>
            <a:r>
              <a:rPr lang="en-IN" sz="3600" dirty="0">
                <a:solidFill>
                  <a:srgbClr val="000000"/>
                </a:solidFill>
                <a:latin typeface="Calibri" panose="020F0502020204030204" pitchFamily="34" charset="0"/>
              </a:rPr>
              <a:t>-independent mannose-6-phosphate receptor</a:t>
            </a:r>
            <a:r>
              <a:rPr lang="en-IN" sz="3600" dirty="0"/>
              <a:t> </a:t>
            </a:r>
            <a:endParaRPr lang="en-IN" sz="3600" dirty="0" smtClean="0">
              <a:latin typeface="Arial Black" panose="020B0A04020102020204" pitchFamily="34" charset="0"/>
            </a:endParaRPr>
          </a:p>
          <a:p>
            <a:pPr marL="0" indent="0">
              <a:buNone/>
            </a:pPr>
            <a:r>
              <a:rPr lang="en-IN" sz="3600" dirty="0" smtClean="0">
                <a:latin typeface="Arial Black" panose="020B0A04020102020204" pitchFamily="34" charset="0"/>
              </a:rPr>
              <a:t>Half </a:t>
            </a:r>
            <a:r>
              <a:rPr lang="en-IN" sz="3600" dirty="0" smtClean="0">
                <a:latin typeface="Arial Black" panose="020B0A04020102020204" pitchFamily="34" charset="0"/>
              </a:rPr>
              <a:t>life </a:t>
            </a:r>
            <a:r>
              <a:rPr lang="en-IN" sz="3600" dirty="0" smtClean="0">
                <a:latin typeface="Arial Black" panose="020B0A04020102020204" pitchFamily="34" charset="0"/>
              </a:rPr>
              <a:t>: </a:t>
            </a:r>
            <a:r>
              <a:rPr lang="en-IN" sz="3600" dirty="0">
                <a:solidFill>
                  <a:srgbClr val="000000"/>
                </a:solidFill>
                <a:latin typeface="Calibri" panose="020F0502020204030204" pitchFamily="34" charset="0"/>
              </a:rPr>
              <a:t>2 hours</a:t>
            </a:r>
            <a:r>
              <a:rPr lang="en-IN" sz="3600" dirty="0" smtClean="0">
                <a:latin typeface="Arial Black" panose="020B0A04020102020204" pitchFamily="34" charset="0"/>
              </a:rPr>
              <a:t> </a:t>
            </a:r>
          </a:p>
          <a:p>
            <a:pPr marL="0" indent="0">
              <a:buNone/>
            </a:pPr>
            <a:r>
              <a:rPr lang="en-IN" sz="3600" dirty="0" smtClean="0">
                <a:latin typeface="Arial Black" panose="020B0A04020102020204" pitchFamily="34" charset="0"/>
              </a:rPr>
              <a:t>Description </a:t>
            </a:r>
            <a:r>
              <a:rPr lang="en-IN" sz="3600" dirty="0">
                <a:latin typeface="Arial Black" panose="020B0A04020102020204" pitchFamily="34" charset="0"/>
              </a:rPr>
              <a:t>: </a:t>
            </a:r>
            <a:r>
              <a:rPr lang="en-IN" sz="3600" dirty="0" err="1"/>
              <a:t>Mecasermin</a:t>
            </a:r>
            <a:r>
              <a:rPr lang="en-IN" sz="3600" dirty="0"/>
              <a:t> contains recombinant-DNA-engineered human insulin-like growth factor-1 (rhIGF-1). IGF-1 consists of 70 amino acids in a single chain with three </a:t>
            </a:r>
            <a:r>
              <a:rPr lang="en-IN" sz="3600" dirty="0" err="1"/>
              <a:t>intramolecular</a:t>
            </a:r>
            <a:r>
              <a:rPr lang="en-IN" sz="3600" dirty="0"/>
              <a:t> </a:t>
            </a:r>
            <a:r>
              <a:rPr lang="en-IN" sz="3600" dirty="0" err="1"/>
              <a:t>disulfide</a:t>
            </a:r>
            <a:r>
              <a:rPr lang="en-IN" sz="3600" dirty="0"/>
              <a:t> bridges and a molecular weight of 7649 </a:t>
            </a:r>
            <a:r>
              <a:rPr lang="en-IN" sz="3600" dirty="0" err="1"/>
              <a:t>daltons</a:t>
            </a:r>
            <a:r>
              <a:rPr lang="en-IN" sz="3600" dirty="0"/>
              <a:t>. The amino acid sequence of the product is identical to that of endogenous human IGF-1. The rhIGF-1 protein is synthesized in bacteria (E. coli) that have been modified by the addition of the gene for human IGF-1.</a:t>
            </a:r>
            <a:r>
              <a:rPr lang="en-IN" sz="3600" dirty="0"/>
              <a:t> </a:t>
            </a:r>
            <a:endParaRPr lang="en-IN" sz="3600" dirty="0" smtClean="0">
              <a:latin typeface="Arial Black" panose="020B0A04020102020204" pitchFamily="34" charset="0"/>
            </a:endParaRPr>
          </a:p>
          <a:p>
            <a:pPr marL="0" indent="0">
              <a:buNone/>
            </a:pPr>
            <a:r>
              <a:rPr lang="en-IN" sz="3600" dirty="0" smtClean="0">
                <a:latin typeface="Arial Black" panose="020B0A04020102020204" pitchFamily="34" charset="0"/>
              </a:rPr>
              <a:t>Pharmacodynamics : </a:t>
            </a:r>
            <a:r>
              <a:rPr lang="en-IN" sz="3600" dirty="0" err="1"/>
              <a:t>Mecasermin</a:t>
            </a:r>
            <a:r>
              <a:rPr lang="en-IN" sz="3600" dirty="0"/>
              <a:t> is a biosynthetic (recombinant DNA origin) form of human insulin growth factor 1 (IGF-1) designed to replace natural IGF-1 in </a:t>
            </a:r>
            <a:r>
              <a:rPr lang="en-IN" sz="3600" dirty="0" err="1"/>
              <a:t>pediatric</a:t>
            </a:r>
            <a:r>
              <a:rPr lang="en-IN" sz="3600" dirty="0"/>
              <a:t> patients who are deficient, promoting normalized </a:t>
            </a:r>
            <a:r>
              <a:rPr lang="en-IN" sz="3600" dirty="0" err="1"/>
              <a:t>statural</a:t>
            </a:r>
            <a:r>
              <a:rPr lang="en-IN" sz="3600" dirty="0"/>
              <a:t> growth. Growth hormones (GH) bind to growth hormone receptors (GHR) in the liver and other tissues, which stimulates the synthesis of IGF-1. In target tissues, IGF-1 activates the IGF-1 receptor, resulting in intracellular signals that stimulate growth. Although many actions of the GH are mediated through IGF-1, the precise roles of GH and IGF-1 have not been fully elucidated. Patients with severe primary IGF-1 deficiency (Primary IGFD) fail to produce adequate levels of IGF-1, due to disruption of the GH pathway used to promote IGF-1 release (possible GH pathway disruptions include mutations in the GHR, post-GHR </a:t>
            </a:r>
            <a:r>
              <a:rPr lang="en-IN" sz="3600" dirty="0" err="1"/>
              <a:t>signaling</a:t>
            </a:r>
            <a:r>
              <a:rPr lang="en-IN" sz="3600" dirty="0"/>
              <a:t> pathway, and IGF-1 gene defects). </a:t>
            </a:r>
            <a:endParaRPr lang="en-IN" sz="3600" dirty="0" smtClean="0"/>
          </a:p>
          <a:p>
            <a:pPr marL="0" indent="0">
              <a:buNone/>
            </a:pPr>
            <a:endParaRPr lang="en-IN" dirty="0"/>
          </a:p>
        </p:txBody>
      </p:sp>
    </p:spTree>
    <p:extLst>
      <p:ext uri="{BB962C8B-B14F-4D97-AF65-F5344CB8AC3E}">
        <p14:creationId xmlns:p14="http://schemas.microsoft.com/office/powerpoint/2010/main" val="29416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5777718"/>
          </a:xfrm>
        </p:spPr>
        <p:txBody>
          <a:bodyPr>
            <a:normAutofit fontScale="92500"/>
          </a:bodyPr>
          <a:lstStyle/>
          <a:p>
            <a:pPr marL="0" indent="0">
              <a:buNone/>
            </a:pPr>
            <a:r>
              <a:rPr lang="en-IN" sz="2200" b="1" dirty="0" smtClean="0">
                <a:latin typeface="Arial Black" panose="020B0A04020102020204" pitchFamily="34" charset="0"/>
                <a:cs typeface="Arial" panose="020B0604020202020204" pitchFamily="34" charset="0"/>
              </a:rPr>
              <a:t>Mode of action </a:t>
            </a:r>
            <a:r>
              <a:rPr lang="en-IN" sz="2200" b="1" dirty="0" smtClean="0">
                <a:latin typeface="Arial Black" panose="020B0A04020102020204" pitchFamily="34" charset="0"/>
                <a:cs typeface="Arial" panose="020B0604020202020204" pitchFamily="34" charset="0"/>
              </a:rPr>
              <a:t>: </a:t>
            </a:r>
            <a:r>
              <a:rPr lang="en-IN" sz="2400" dirty="0" err="1"/>
              <a:t>Mecasermin</a:t>
            </a:r>
            <a:r>
              <a:rPr lang="en-IN" sz="2400" dirty="0"/>
              <a:t> supplies recombinant-DNA-origin IGF-1, which binds to the Type I IGF-1 receptor. This receptor exerts intra-cellular </a:t>
            </a:r>
            <a:r>
              <a:rPr lang="en-IN" sz="2400" dirty="0" err="1"/>
              <a:t>signaling</a:t>
            </a:r>
            <a:r>
              <a:rPr lang="en-IN" sz="2400" dirty="0"/>
              <a:t> activity in a number of processes involved in </a:t>
            </a:r>
            <a:r>
              <a:rPr lang="en-IN" sz="2400" dirty="0" err="1"/>
              <a:t>statural</a:t>
            </a:r>
            <a:r>
              <a:rPr lang="en-IN" sz="2400" dirty="0"/>
              <a:t> growth, including </a:t>
            </a:r>
            <a:r>
              <a:rPr lang="en-IN" sz="2400" dirty="0" err="1"/>
              <a:t>mitogenesis</a:t>
            </a:r>
            <a:r>
              <a:rPr lang="en-IN" sz="2400" dirty="0"/>
              <a:t> in multiple tissue types, chondrocyte growth and division along cartilage growth plates, and increases in organ growth. </a:t>
            </a:r>
            <a:endParaRPr lang="en-IN" sz="2200" b="1" dirty="0" smtClean="0">
              <a:latin typeface="Arial Black" panose="020B0A04020102020204" pitchFamily="34" charset="0"/>
              <a:cs typeface="Arial" panose="020B0604020202020204" pitchFamily="34" charset="0"/>
            </a:endParaRPr>
          </a:p>
          <a:p>
            <a:pPr marL="0" indent="0">
              <a:buNone/>
            </a:pPr>
            <a:r>
              <a:rPr lang="en-IN" sz="2200" b="1" dirty="0" smtClean="0">
                <a:latin typeface="Arial Black" panose="020B0A04020102020204" pitchFamily="34" charset="0"/>
                <a:cs typeface="Arial" panose="020B0604020202020204" pitchFamily="34" charset="0"/>
              </a:rPr>
              <a:t>Toxicity</a:t>
            </a:r>
            <a:r>
              <a:rPr lang="en-IN" sz="2200" b="1" dirty="0" smtClean="0">
                <a:latin typeface="Arial Black" panose="020B0A04020102020204" pitchFamily="34" charset="0"/>
                <a:cs typeface="Arial" panose="020B0604020202020204" pitchFamily="34" charset="0"/>
              </a:rPr>
              <a:t> : </a:t>
            </a:r>
            <a:r>
              <a:rPr lang="en-IN" sz="2400" dirty="0"/>
              <a:t>There is no clinical experience with </a:t>
            </a:r>
            <a:r>
              <a:rPr lang="en-IN" sz="2400" dirty="0" err="1"/>
              <a:t>overdosage</a:t>
            </a:r>
            <a:r>
              <a:rPr lang="en-IN" sz="2400" dirty="0"/>
              <a:t> of </a:t>
            </a:r>
            <a:r>
              <a:rPr lang="en-IN" sz="2400" dirty="0" err="1"/>
              <a:t>mecasermin</a:t>
            </a:r>
            <a:r>
              <a:rPr lang="en-IN" sz="2400" dirty="0"/>
              <a:t>. Based on known pharmacological effects, acute </a:t>
            </a:r>
            <a:r>
              <a:rPr lang="en-IN" sz="2400" dirty="0" err="1"/>
              <a:t>overdosage</a:t>
            </a:r>
            <a:r>
              <a:rPr lang="en-IN" sz="2400" dirty="0"/>
              <a:t> would be predicted to lead to </a:t>
            </a:r>
            <a:r>
              <a:rPr lang="en-IN" sz="2400" dirty="0" err="1"/>
              <a:t>hypoglycemia</a:t>
            </a:r>
            <a:r>
              <a:rPr lang="en-IN" sz="2400" dirty="0"/>
              <a:t>. Long-term </a:t>
            </a:r>
            <a:r>
              <a:rPr lang="en-IN" sz="2400" dirty="0" err="1"/>
              <a:t>overdosage</a:t>
            </a:r>
            <a:r>
              <a:rPr lang="en-IN" sz="2400" dirty="0"/>
              <a:t> may result in signs and symptoms of acromegaly.</a:t>
            </a:r>
            <a:r>
              <a:rPr lang="en-IN" sz="2400" dirty="0"/>
              <a:t> </a:t>
            </a:r>
            <a:endParaRPr lang="en-IN" sz="2200" b="1" dirty="0" smtClean="0">
              <a:latin typeface="Arial Black" panose="020B0A04020102020204" pitchFamily="34" charset="0"/>
              <a:cs typeface="Arial" panose="020B0604020202020204" pitchFamily="34" charset="0"/>
            </a:endParaRPr>
          </a:p>
          <a:p>
            <a:pPr marL="0" indent="0">
              <a:buNone/>
            </a:pPr>
            <a:r>
              <a:rPr lang="en-IN" sz="2400" b="1" dirty="0" smtClean="0">
                <a:latin typeface="Arial Black" panose="020B0A04020102020204" pitchFamily="34" charset="0"/>
                <a:cs typeface="Arial" panose="020B0604020202020204" pitchFamily="34" charset="0"/>
              </a:rPr>
              <a:t>Metabolism : </a:t>
            </a:r>
            <a:r>
              <a:rPr lang="en-IN" sz="2400" dirty="0"/>
              <a:t>Both the liver and the kidney have been shown to metabolize IGF-1.</a:t>
            </a:r>
            <a:r>
              <a:rPr lang="en-IN" sz="2400" dirty="0"/>
              <a:t> </a:t>
            </a:r>
            <a:endParaRPr lang="en-IN" sz="2400" b="1" dirty="0" smtClean="0">
              <a:latin typeface="Arial Black" panose="020B0A04020102020204" pitchFamily="34" charset="0"/>
              <a:cs typeface="Arial" panose="020B0604020202020204" pitchFamily="34" charset="0"/>
            </a:endParaRPr>
          </a:p>
          <a:p>
            <a:pPr marL="0" indent="0">
              <a:buNone/>
            </a:pPr>
            <a:r>
              <a:rPr lang="en-IN" sz="2400" b="1" dirty="0" smtClean="0">
                <a:latin typeface="Arial Black" panose="020B0A04020102020204" pitchFamily="34" charset="0"/>
                <a:cs typeface="Arial" panose="020B0604020202020204" pitchFamily="34" charset="0"/>
              </a:rPr>
              <a:t>Absorption : </a:t>
            </a:r>
            <a:r>
              <a:rPr lang="en-IN" sz="2400" dirty="0">
                <a:solidFill>
                  <a:srgbClr val="000000"/>
                </a:solidFill>
                <a:latin typeface="Calibri" panose="020F0502020204030204" pitchFamily="34" charset="0"/>
              </a:rPr>
              <a:t>While the bioavailability of rhIGF-1 after subcutaneous administration in healthy subjects has been reported to be close to 100%, the absolute bioavailability of </a:t>
            </a:r>
            <a:r>
              <a:rPr lang="en-IN" sz="2400" dirty="0" err="1">
                <a:solidFill>
                  <a:srgbClr val="000000"/>
                </a:solidFill>
                <a:latin typeface="Calibri" panose="020F0502020204030204" pitchFamily="34" charset="0"/>
              </a:rPr>
              <a:t>mecasermin</a:t>
            </a:r>
            <a:r>
              <a:rPr lang="en-IN" sz="2400" dirty="0">
                <a:solidFill>
                  <a:srgbClr val="000000"/>
                </a:solidFill>
                <a:latin typeface="Calibri" panose="020F0502020204030204" pitchFamily="34" charset="0"/>
              </a:rPr>
              <a:t> given subcutaneously to subjects with primary insulin-like growth factor-1 deficiency (Primary IGFD) has not been determined.</a:t>
            </a:r>
            <a:r>
              <a:rPr lang="en-IN" sz="2400" dirty="0"/>
              <a:t> </a:t>
            </a:r>
            <a:endParaRPr lang="en-IN" sz="2400" b="1" dirty="0">
              <a:latin typeface="Arial Black" panose="020B0A04020102020204" pitchFamily="34" charset="0"/>
              <a:cs typeface="Arial" panose="020B0604020202020204" pitchFamily="34" charset="0"/>
            </a:endParaRPr>
          </a:p>
          <a:p>
            <a:pPr marL="0" indent="0">
              <a:buNone/>
            </a:pPr>
            <a:r>
              <a:rPr lang="en-IN" sz="2400" b="1" dirty="0">
                <a:latin typeface="Arial Black" panose="020B0A04020102020204" pitchFamily="34" charset="0"/>
                <a:cs typeface="Arial" panose="020B0604020202020204" pitchFamily="34" charset="0"/>
              </a:rPr>
              <a:t>Route of elimination : </a:t>
            </a:r>
            <a:r>
              <a:rPr lang="en-IN" sz="2400" dirty="0">
                <a:solidFill>
                  <a:srgbClr val="000000"/>
                </a:solidFill>
                <a:latin typeface="Calibri" panose="020F0502020204030204" pitchFamily="34" charset="0"/>
              </a:rPr>
              <a:t>Both the liver and the kidney have been shown to metabolize IGF-1.</a:t>
            </a:r>
            <a:r>
              <a:rPr lang="en-IN" sz="2400" dirty="0"/>
              <a:t> </a:t>
            </a:r>
            <a:endParaRPr lang="en-IN" sz="2400" b="1" dirty="0" smtClean="0">
              <a:latin typeface="Arial Black" panose="020B0A04020102020204" pitchFamily="34" charset="0"/>
              <a:cs typeface="Arial" panose="020B0604020202020204" pitchFamily="34" charset="0"/>
            </a:endParaRPr>
          </a:p>
          <a:p>
            <a:pPr marL="0" indent="0">
              <a:buNone/>
            </a:pPr>
            <a:r>
              <a:rPr lang="en-IN" sz="2400" b="1" dirty="0" smtClean="0">
                <a:latin typeface="Arial Black" panose="020B0A04020102020204" pitchFamily="34" charset="0"/>
                <a:cs typeface="Arial" panose="020B0604020202020204" pitchFamily="34" charset="0"/>
              </a:rPr>
              <a:t>Volume </a:t>
            </a:r>
            <a:r>
              <a:rPr lang="en-IN" sz="2400" b="1" dirty="0">
                <a:latin typeface="Arial Black" panose="020B0A04020102020204" pitchFamily="34" charset="0"/>
                <a:cs typeface="Arial" panose="020B0604020202020204" pitchFamily="34" charset="0"/>
              </a:rPr>
              <a:t>of distribution : </a:t>
            </a:r>
            <a:r>
              <a:rPr lang="en-IN" sz="2400" dirty="0" smtClean="0">
                <a:solidFill>
                  <a:srgbClr val="000000"/>
                </a:solidFill>
                <a:latin typeface="Calibri" panose="020F0502020204030204" pitchFamily="34" charset="0"/>
              </a:rPr>
              <a:t>0.257± </a:t>
            </a:r>
            <a:r>
              <a:rPr lang="en-IN" sz="2400" dirty="0">
                <a:solidFill>
                  <a:srgbClr val="000000"/>
                </a:solidFill>
                <a:latin typeface="Calibri" panose="020F0502020204030204" pitchFamily="34" charset="0"/>
              </a:rPr>
              <a:t>0.073 </a:t>
            </a:r>
            <a:r>
              <a:rPr lang="en-IN" sz="2400" dirty="0" smtClean="0">
                <a:solidFill>
                  <a:srgbClr val="000000"/>
                </a:solidFill>
                <a:latin typeface="Calibri" panose="020F0502020204030204" pitchFamily="34" charset="0"/>
              </a:rPr>
              <a:t>L/kg</a:t>
            </a:r>
            <a:endParaRPr lang="en-IN" sz="2400" b="1" dirty="0" smtClean="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79666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350" y="289307"/>
            <a:ext cx="10515600" cy="6330433"/>
          </a:xfrm>
        </p:spPr>
        <p:txBody>
          <a:bodyPr>
            <a:normAutofit fontScale="92500" lnSpcReduction="20000"/>
          </a:bodyPr>
          <a:lstStyle/>
          <a:p>
            <a:pPr marL="0" indent="0">
              <a:buNone/>
            </a:pPr>
            <a:r>
              <a:rPr lang="en-IN" sz="2000" dirty="0" smtClean="0"/>
              <a:t> </a:t>
            </a:r>
            <a:endParaRPr lang="en-IN" sz="2000" b="1" dirty="0" smtClean="0">
              <a:latin typeface="Arial Black" panose="020B0A04020102020204" pitchFamily="34" charset="0"/>
              <a:cs typeface="Arial" panose="020B0604020202020204" pitchFamily="34" charset="0"/>
            </a:endParaRPr>
          </a:p>
          <a:p>
            <a:pPr marL="0" indent="0">
              <a:buNone/>
            </a:pPr>
            <a:r>
              <a:rPr lang="en-IN" sz="2000" b="1" dirty="0">
                <a:latin typeface="Arial Black" panose="020B0A04020102020204" pitchFamily="34" charset="0"/>
                <a:cs typeface="Arial" panose="020B0604020202020204" pitchFamily="34" charset="0"/>
              </a:rPr>
              <a:t>Sequence : </a:t>
            </a:r>
            <a:r>
              <a:rPr lang="en-IN" sz="2000" dirty="0">
                <a:latin typeface="Arial" panose="020B0604020202020204" pitchFamily="34" charset="0"/>
                <a:cs typeface="Arial" panose="020B0604020202020204" pitchFamily="34" charset="0"/>
              </a:rPr>
              <a:t>GPETLCGAELVDALQFVCGDRGFYFNKPTGYGSSSRRAPQTGIVDECCFRSCDLRRLEMYCAPLKPAKSA</a:t>
            </a:r>
            <a:endParaRPr lang="en-IN" sz="2000" dirty="0" smtClean="0">
              <a:latin typeface="Arial" panose="020B0604020202020204" pitchFamily="34" charset="0"/>
              <a:cs typeface="Arial" panose="020B0604020202020204" pitchFamily="34" charset="0"/>
            </a:endParaRPr>
          </a:p>
          <a:p>
            <a:pPr marL="0" indent="0">
              <a:buNone/>
            </a:pPr>
            <a:r>
              <a:rPr lang="en-IN" sz="2000" b="1" dirty="0" smtClean="0">
                <a:latin typeface="Arial Black" panose="020B0A04020102020204" pitchFamily="34" charset="0"/>
                <a:cs typeface="Arial" panose="020B0604020202020204" pitchFamily="34" charset="0"/>
              </a:rPr>
              <a:t>Brands : </a:t>
            </a:r>
            <a:r>
              <a:rPr lang="en-IN" sz="2000" dirty="0" err="1" smtClean="0">
                <a:solidFill>
                  <a:srgbClr val="000000"/>
                </a:solidFill>
                <a:latin typeface="Calibri" panose="020F0502020204030204" pitchFamily="34" charset="0"/>
              </a:rPr>
              <a:t>Tercica’s</a:t>
            </a:r>
            <a:r>
              <a:rPr lang="en-IN" sz="2000" dirty="0" smtClean="0">
                <a:solidFill>
                  <a:srgbClr val="000000"/>
                </a:solidFill>
                <a:latin typeface="Calibri" panose="020F0502020204030204" pitchFamily="34" charset="0"/>
              </a:rPr>
              <a:t> </a:t>
            </a:r>
            <a:r>
              <a:rPr lang="en-IN" sz="2000" dirty="0" err="1" smtClean="0">
                <a:solidFill>
                  <a:srgbClr val="000000"/>
                </a:solidFill>
                <a:latin typeface="Calibri" panose="020F0502020204030204" pitchFamily="34" charset="0"/>
              </a:rPr>
              <a:t>Increlex</a:t>
            </a:r>
            <a:r>
              <a:rPr lang="en-IN" sz="2000" dirty="0" smtClean="0">
                <a:solidFill>
                  <a:srgbClr val="000000"/>
                </a:solidFill>
                <a:latin typeface="Calibri" panose="020F0502020204030204" pitchFamily="34" charset="0"/>
              </a:rPr>
              <a:t> and </a:t>
            </a:r>
            <a:r>
              <a:rPr lang="en-IN" sz="2000" dirty="0" err="1" smtClean="0">
                <a:solidFill>
                  <a:srgbClr val="000000"/>
                </a:solidFill>
                <a:latin typeface="Calibri" panose="020F0502020204030204" pitchFamily="34" charset="0"/>
              </a:rPr>
              <a:t>Iplex</a:t>
            </a:r>
            <a:r>
              <a:rPr lang="en-IN" sz="2000" dirty="0" smtClean="0">
                <a:solidFill>
                  <a:srgbClr val="000000"/>
                </a:solidFill>
                <a:latin typeface="Calibri" panose="020F0502020204030204" pitchFamily="34" charset="0"/>
              </a:rPr>
              <a:t> </a:t>
            </a:r>
          </a:p>
          <a:p>
            <a:pPr marL="0" indent="0">
              <a:buNone/>
            </a:pPr>
            <a:r>
              <a:rPr lang="en-IN" sz="2000" b="1" dirty="0" err="1" smtClean="0">
                <a:solidFill>
                  <a:srgbClr val="000000"/>
                </a:solidFill>
                <a:latin typeface="Calibri" panose="020F0502020204030204" pitchFamily="34" charset="0"/>
                <a:cs typeface="Arial" panose="020B0604020202020204" pitchFamily="34" charset="0"/>
              </a:rPr>
              <a:t>Increlex</a:t>
            </a:r>
            <a:endParaRPr lang="en-IN" sz="2000" b="1" dirty="0" smtClean="0">
              <a:solidFill>
                <a:srgbClr val="000000"/>
              </a:solidFill>
              <a:latin typeface="Calibri" panose="020F0502020204030204" pitchFamily="34" charset="0"/>
              <a:cs typeface="Arial" panose="020B0604020202020204" pitchFamily="34" charset="0"/>
            </a:endParaRPr>
          </a:p>
          <a:p>
            <a:pPr marL="0" indent="0">
              <a:buNone/>
            </a:pPr>
            <a:r>
              <a:rPr lang="en-IN" sz="2000" dirty="0"/>
              <a:t>INCRELEX® (</a:t>
            </a:r>
            <a:r>
              <a:rPr lang="en-IN" sz="2000" dirty="0" err="1"/>
              <a:t>mecasermin</a:t>
            </a:r>
            <a:r>
              <a:rPr lang="en-IN" sz="2000" dirty="0"/>
              <a:t> [</a:t>
            </a:r>
            <a:r>
              <a:rPr lang="en-IN" sz="2000" dirty="0" err="1"/>
              <a:t>rDNA</a:t>
            </a:r>
            <a:r>
              <a:rPr lang="en-IN" sz="2000" dirty="0"/>
              <a:t> origin] injection) contains human insulin-like growth factor-1 (rhIGF-1) produced by recombinant DNA technology. IGF-1 consists of 70 amino acids in a single chain with three </a:t>
            </a:r>
            <a:r>
              <a:rPr lang="en-IN" sz="2000" dirty="0" err="1"/>
              <a:t>intramolecular</a:t>
            </a:r>
            <a:r>
              <a:rPr lang="en-IN" sz="2000" dirty="0"/>
              <a:t> </a:t>
            </a:r>
            <a:r>
              <a:rPr lang="en-IN" sz="2000" dirty="0" err="1"/>
              <a:t>disulfide</a:t>
            </a:r>
            <a:r>
              <a:rPr lang="en-IN" sz="2000" dirty="0"/>
              <a:t> bridges and a molecular weight of 7649 </a:t>
            </a:r>
            <a:r>
              <a:rPr lang="en-IN" sz="2000" dirty="0" err="1"/>
              <a:t>daltons</a:t>
            </a:r>
            <a:r>
              <a:rPr lang="en-IN" sz="2000" dirty="0"/>
              <a:t>. The amino </a:t>
            </a:r>
            <a:r>
              <a:rPr lang="en-IN" sz="2000" dirty="0" smtClean="0"/>
              <a:t>acid sequence </a:t>
            </a:r>
            <a:r>
              <a:rPr lang="en-IN" sz="2000" dirty="0"/>
              <a:t>of the product is identical to that of </a:t>
            </a:r>
            <a:r>
              <a:rPr lang="en-IN" sz="2000" dirty="0" smtClean="0"/>
              <a:t>endogenous</a:t>
            </a:r>
            <a:r>
              <a:rPr lang="en-IN" sz="2000" dirty="0"/>
              <a:t> </a:t>
            </a:r>
            <a:r>
              <a:rPr lang="en-IN" sz="2000" dirty="0" smtClean="0"/>
              <a:t>human </a:t>
            </a:r>
            <a:r>
              <a:rPr lang="en-IN" sz="2000" dirty="0"/>
              <a:t>IGF-1. The rhIGF-1 protein is synthesized in bacteria (</a:t>
            </a:r>
            <a:r>
              <a:rPr lang="en-IN" sz="2000" i="1" dirty="0"/>
              <a:t>E. coli</a:t>
            </a:r>
            <a:r>
              <a:rPr lang="en-IN" sz="2000" dirty="0"/>
              <a:t>) that have been modified by the addition of the gene for human </a:t>
            </a:r>
            <a:r>
              <a:rPr lang="en-IN" sz="2000" dirty="0" smtClean="0"/>
              <a:t>IGF-1. INCRELEX</a:t>
            </a:r>
            <a:r>
              <a:rPr lang="en-IN" sz="2000" dirty="0"/>
              <a:t>® is a sterile, aqueous, clear and </a:t>
            </a:r>
            <a:r>
              <a:rPr lang="en-IN" sz="2000" dirty="0" err="1"/>
              <a:t>colorless</a:t>
            </a:r>
            <a:r>
              <a:rPr lang="en-IN" sz="2000" dirty="0"/>
              <a:t> solution intended for subcutaneous injection. Each multi-dose vial of INCRELEX® contains 10 mg per mL </a:t>
            </a:r>
            <a:r>
              <a:rPr lang="en-IN" sz="2000" dirty="0" err="1"/>
              <a:t>mecasermin</a:t>
            </a:r>
            <a:r>
              <a:rPr lang="en-IN" sz="2000" dirty="0"/>
              <a:t>, 9 mg per mL benzyl alcohol, 5.84 mg per mL sodium chloride, 2 mg per mL </a:t>
            </a:r>
            <a:r>
              <a:rPr lang="en-IN" sz="2000" dirty="0" err="1"/>
              <a:t>polysorbate</a:t>
            </a:r>
            <a:r>
              <a:rPr lang="en-IN" sz="2000" dirty="0"/>
              <a:t> 20, and 0.05M acetate at a pH of approximately 5.4</a:t>
            </a:r>
            <a:r>
              <a:rPr lang="en-IN" sz="2000" dirty="0" smtClean="0"/>
              <a:t>.</a:t>
            </a:r>
          </a:p>
          <a:p>
            <a:pPr marL="0" indent="0" fontAlgn="base">
              <a:buNone/>
            </a:pPr>
            <a:r>
              <a:rPr lang="en-IN" sz="2000" b="1" dirty="0"/>
              <a:t>Dosage</a:t>
            </a:r>
          </a:p>
          <a:p>
            <a:pPr marL="0" indent="0">
              <a:buNone/>
            </a:pPr>
            <a:r>
              <a:rPr lang="en-IN" sz="2000" dirty="0" err="1"/>
              <a:t>Preprandial</a:t>
            </a:r>
            <a:r>
              <a:rPr lang="en-IN" sz="2000" dirty="0"/>
              <a:t> glucose monitoring is recommended at treatment initiation and until a well-tolerated dose is established. If frequent symptoms </a:t>
            </a:r>
            <a:r>
              <a:rPr lang="en-IN" sz="2000" dirty="0" err="1" smtClean="0"/>
              <a:t>ofhypoglycemia</a:t>
            </a:r>
            <a:r>
              <a:rPr lang="en-IN" sz="2000" dirty="0"/>
              <a:t> </a:t>
            </a:r>
            <a:r>
              <a:rPr lang="en-IN" sz="2000" dirty="0" smtClean="0"/>
              <a:t>or </a:t>
            </a:r>
            <a:r>
              <a:rPr lang="en-IN" sz="2000" dirty="0"/>
              <a:t>severe </a:t>
            </a:r>
            <a:r>
              <a:rPr lang="en-IN" sz="2000" dirty="0" err="1"/>
              <a:t>hypoglycemia</a:t>
            </a:r>
            <a:r>
              <a:rPr lang="en-IN" sz="2000" dirty="0"/>
              <a:t> occur, </a:t>
            </a:r>
            <a:r>
              <a:rPr lang="en-IN" sz="2000" dirty="0" err="1"/>
              <a:t>preprandial</a:t>
            </a:r>
            <a:r>
              <a:rPr lang="en-IN" sz="2000" dirty="0"/>
              <a:t> glucose monitoring should continue. The dosage of INCRELEX® should be individualized for each patient. The recommended starting dose of INCRELEX® is 0.04 to 0.08 mg/kg (40 to 80 micrograms/kg) twice daily by subcutaneous injection. If well-tolerated for at least one week, the dose may be increased by 0.04 mg/kg per dose, to the maximum dose of 0.12 mg/kg given twice daily. Doses greater than 0.12 mg/kg given twice daily have not been evaluated in children with Primary IGFD and, due to potential </a:t>
            </a:r>
            <a:r>
              <a:rPr lang="en-IN" sz="2000" dirty="0" err="1" smtClean="0"/>
              <a:t>hypoglycemic</a:t>
            </a:r>
            <a:r>
              <a:rPr lang="en-IN" sz="2000" dirty="0"/>
              <a:t> effects, should not be used. If </a:t>
            </a:r>
            <a:r>
              <a:rPr lang="en-IN" sz="2000" dirty="0" err="1"/>
              <a:t>hypoglycemia</a:t>
            </a:r>
            <a:r>
              <a:rPr lang="en-IN" sz="2000" dirty="0"/>
              <a:t> occurs with recommended doses despite adequate food intake, the dose should be reduced. INCRELEX® should be administered shortly before or after (± 20 minutes) a meal or snack. If the patient is unable to eat shortly before or after a dose for any reason, that dose of INCRELEX® should be withheld. Subsequent doses of INCRELEX® should never be increased to make up for one or more omitted dose.</a:t>
            </a:r>
          </a:p>
          <a:p>
            <a:pPr marL="0" indent="0">
              <a:buNone/>
            </a:pPr>
            <a:endParaRPr lang="en-IN" sz="2000" dirty="0"/>
          </a:p>
          <a:p>
            <a:pPr marL="0" indent="0">
              <a:buNone/>
            </a:pPr>
            <a:endParaRPr lang="en-IN" sz="2000" b="1" dirty="0" smtClean="0">
              <a:latin typeface="Arial Black" panose="020B0A04020102020204" pitchFamily="34" charset="0"/>
              <a:cs typeface="Arial" panose="020B0604020202020204" pitchFamily="34" charset="0"/>
            </a:endParaRPr>
          </a:p>
          <a:p>
            <a:pPr marL="0" indent="0">
              <a:buNone/>
            </a:pPr>
            <a:endParaRPr lang="en-IN" sz="2400" b="1" dirty="0" smtClean="0">
              <a:latin typeface="Arial" panose="020B0604020202020204" pitchFamily="34" charset="0"/>
              <a:cs typeface="Arial" panose="020B0604020202020204" pitchFamily="34" charset="0"/>
            </a:endParaRPr>
          </a:p>
          <a:p>
            <a:pPr marL="0" indent="0">
              <a:buNone/>
            </a:pPr>
            <a:endParaRPr lang="en-IN" b="1" dirty="0"/>
          </a:p>
        </p:txBody>
      </p:sp>
    </p:spTree>
    <p:extLst>
      <p:ext uri="{BB962C8B-B14F-4D97-AF65-F5344CB8AC3E}">
        <p14:creationId xmlns:p14="http://schemas.microsoft.com/office/powerpoint/2010/main" val="3113072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924" y="206062"/>
            <a:ext cx="10515600" cy="5867870"/>
          </a:xfrm>
        </p:spPr>
        <p:txBody>
          <a:bodyPr>
            <a:normAutofit fontScale="85000" lnSpcReduction="10000"/>
          </a:bodyPr>
          <a:lstStyle/>
          <a:p>
            <a:pPr marL="0" indent="0" fontAlgn="base">
              <a:buNone/>
            </a:pPr>
            <a:r>
              <a:rPr lang="en-IN" b="1" dirty="0" smtClean="0"/>
              <a:t>Administration : </a:t>
            </a:r>
            <a:r>
              <a:rPr lang="en-IN" dirty="0" smtClean="0"/>
              <a:t>INCRELEX</a:t>
            </a:r>
            <a:r>
              <a:rPr lang="en-IN" dirty="0"/>
              <a:t>® is administered by subcutaneous </a:t>
            </a:r>
            <a:r>
              <a:rPr lang="en-IN" dirty="0" smtClean="0"/>
              <a:t>injection. INCRELEX</a:t>
            </a:r>
            <a:r>
              <a:rPr lang="en-IN" dirty="0"/>
              <a:t>® injection sites should be rotated to a different site (</a:t>
            </a:r>
            <a:r>
              <a:rPr lang="en-IN" dirty="0" smtClean="0"/>
              <a:t>upper </a:t>
            </a:r>
            <a:r>
              <a:rPr lang="en-IN" dirty="0"/>
              <a:t>arm, thigh, buttock or abdomen) with each injection to help </a:t>
            </a:r>
            <a:r>
              <a:rPr lang="en-IN" dirty="0" smtClean="0"/>
              <a:t>prevent </a:t>
            </a:r>
            <a:r>
              <a:rPr lang="en-IN" dirty="0" err="1" smtClean="0"/>
              <a:t>lipohypertrophy</a:t>
            </a:r>
            <a:r>
              <a:rPr lang="en-IN" dirty="0" smtClean="0"/>
              <a:t>. INCRELEX</a:t>
            </a:r>
            <a:r>
              <a:rPr lang="en-IN" dirty="0"/>
              <a:t>® should be administered using sterile disposable syringes and needles. The syringes should be of small enough volume so that the prescribed dose can be withdrawn from the vial with </a:t>
            </a:r>
            <a:r>
              <a:rPr lang="en-IN" dirty="0" smtClean="0"/>
              <a:t>accuracy. Parenteral </a:t>
            </a:r>
            <a:r>
              <a:rPr lang="en-IN" dirty="0"/>
              <a:t>drug products should be inspected visually for particulate matter and discoloration prior to administration, whenever solution and container </a:t>
            </a:r>
            <a:r>
              <a:rPr lang="en-IN" dirty="0" smtClean="0"/>
              <a:t>permit. If </a:t>
            </a:r>
            <a:r>
              <a:rPr lang="en-IN" dirty="0"/>
              <a:t>using syringes that measure dose in units, doses in mg/kg must be converted to units using the following formula: Weight (kg) x Dose (mg/kg) x 1 mL/10 mg x 100 units/1 mL = units/injection</a:t>
            </a:r>
            <a:r>
              <a:rPr lang="en-IN" dirty="0" smtClean="0"/>
              <a:t>.</a:t>
            </a:r>
          </a:p>
          <a:p>
            <a:pPr marL="0" indent="0">
              <a:buNone/>
            </a:pPr>
            <a:r>
              <a:rPr lang="en-IN" b="1" dirty="0" smtClean="0"/>
              <a:t>Overdose : </a:t>
            </a:r>
            <a:r>
              <a:rPr lang="en-IN" dirty="0" smtClean="0"/>
              <a:t>Treatment </a:t>
            </a:r>
            <a:r>
              <a:rPr lang="en-IN" dirty="0"/>
              <a:t>of acute overdose should be directed at reversing </a:t>
            </a:r>
            <a:r>
              <a:rPr lang="en-IN" dirty="0" err="1"/>
              <a:t>hypoglycemia</a:t>
            </a:r>
            <a:r>
              <a:rPr lang="en-IN" dirty="0"/>
              <a:t>. Oral glucose or food should be consumed. If the overdose results in loss of consciousness, intravenous glucose or parenteral glucagon may be required to reverse the </a:t>
            </a:r>
            <a:r>
              <a:rPr lang="en-IN" dirty="0" err="1" smtClean="0"/>
              <a:t>hypoglycemic</a:t>
            </a:r>
            <a:r>
              <a:rPr lang="en-IN" dirty="0"/>
              <a:t> </a:t>
            </a:r>
            <a:r>
              <a:rPr lang="en-IN" dirty="0" smtClean="0"/>
              <a:t>effects. A </a:t>
            </a:r>
            <a:r>
              <a:rPr lang="en-IN" dirty="0"/>
              <a:t>small number of overdose cases have been reported in the post-marketing experience. In one case of acute overdose, a 3-year old patient experienced </a:t>
            </a:r>
            <a:r>
              <a:rPr lang="en-IN" dirty="0" err="1"/>
              <a:t>hypoglycemia</a:t>
            </a:r>
            <a:r>
              <a:rPr lang="en-IN" dirty="0"/>
              <a:t> after receiving one 4 mg dose of INCRELEX® (a 10-fold increase beyond the prescribed dose). The event resolved following treatment with IV </a:t>
            </a:r>
            <a:r>
              <a:rPr lang="en-IN" dirty="0" smtClean="0"/>
              <a:t>glucose. Long </a:t>
            </a:r>
            <a:r>
              <a:rPr lang="en-IN" dirty="0"/>
              <a:t>term </a:t>
            </a:r>
            <a:r>
              <a:rPr lang="en-IN" dirty="0" err="1"/>
              <a:t>overdosage</a:t>
            </a:r>
            <a:r>
              <a:rPr lang="en-IN" dirty="0"/>
              <a:t> with INCRELEX® may result in signs and symptoms of acromegaly.</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0851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lnSpcReduction="10000"/>
          </a:bodyPr>
          <a:lstStyle/>
          <a:p>
            <a:pPr marL="0" indent="0" fontAlgn="base">
              <a:buNone/>
            </a:pPr>
            <a:r>
              <a:rPr lang="en-IN" sz="2000" b="1" dirty="0" smtClean="0">
                <a:solidFill>
                  <a:srgbClr val="000000"/>
                </a:solidFill>
                <a:latin typeface="Arial" panose="020B0604020202020204" pitchFamily="34" charset="0"/>
                <a:cs typeface="Arial" panose="020B0604020202020204" pitchFamily="34" charset="0"/>
              </a:rPr>
              <a:t>Contraindications : </a:t>
            </a:r>
            <a:r>
              <a:rPr lang="en-IN" b="1" dirty="0"/>
              <a:t>Active or Suspected </a:t>
            </a:r>
            <a:r>
              <a:rPr lang="en-IN" b="1" dirty="0" err="1"/>
              <a:t>Neoplasia</a:t>
            </a:r>
            <a:endParaRPr lang="en-IN" b="1" dirty="0"/>
          </a:p>
          <a:p>
            <a:pPr marL="0" indent="0">
              <a:buNone/>
            </a:pPr>
            <a:r>
              <a:rPr lang="en-IN" dirty="0"/>
              <a:t>INCRELEX® is contraindicated in the presence of active or </a:t>
            </a:r>
            <a:r>
              <a:rPr lang="en-IN" dirty="0" smtClean="0"/>
              <a:t>suspected malignancy</a:t>
            </a:r>
            <a:r>
              <a:rPr lang="en-IN" dirty="0"/>
              <a:t>, and therapy should be discontinued if evidence of malignancy develops.</a:t>
            </a:r>
          </a:p>
          <a:p>
            <a:pPr marL="0" indent="0" fontAlgn="base">
              <a:buNone/>
            </a:pPr>
            <a:r>
              <a:rPr lang="en-IN" b="1" dirty="0"/>
              <a:t>Known Hypersensitivity</a:t>
            </a:r>
          </a:p>
          <a:p>
            <a:pPr marL="0" indent="0">
              <a:buNone/>
            </a:pPr>
            <a:r>
              <a:rPr lang="en-IN" dirty="0"/>
              <a:t>INCRELEX® should not be used by patients who are allergic to </a:t>
            </a:r>
            <a:r>
              <a:rPr lang="en-IN" dirty="0" err="1"/>
              <a:t>mecasermin</a:t>
            </a:r>
            <a:r>
              <a:rPr lang="en-IN" dirty="0"/>
              <a:t> (rhIGF-1) or any of the inactive ingredients in INCRELEX®, or who have experienced a severe hypersensitivity to INCRELEX® </a:t>
            </a:r>
            <a:r>
              <a:rPr lang="en-IN" b="1" dirty="0" smtClean="0"/>
              <a:t>Intravenous </a:t>
            </a:r>
            <a:r>
              <a:rPr lang="en-IN" b="1" dirty="0"/>
              <a:t>Administration</a:t>
            </a:r>
          </a:p>
          <a:p>
            <a:pPr marL="0" indent="0">
              <a:buNone/>
            </a:pPr>
            <a:r>
              <a:rPr lang="en-IN" dirty="0"/>
              <a:t>Intravenous administration of INCRELEX® is contraindicated.</a:t>
            </a:r>
          </a:p>
          <a:p>
            <a:pPr marL="0" indent="0" fontAlgn="base">
              <a:buNone/>
            </a:pPr>
            <a:r>
              <a:rPr lang="en-IN" b="1" dirty="0"/>
              <a:t>Closed Epiphyses</a:t>
            </a:r>
          </a:p>
          <a:p>
            <a:pPr marL="0" indent="0">
              <a:buNone/>
            </a:pPr>
            <a:r>
              <a:rPr lang="en-IN" dirty="0"/>
              <a:t>INCRELEX® should not be used for growth promotion in patients with closed epiphyses.</a:t>
            </a:r>
          </a:p>
          <a:p>
            <a:pPr marL="0" indent="0" fontAlgn="base">
              <a:buNone/>
            </a:pPr>
            <a:endParaRPr lang="en-IN" dirty="0"/>
          </a:p>
        </p:txBody>
      </p:sp>
    </p:spTree>
    <p:extLst>
      <p:ext uri="{BB962C8B-B14F-4D97-AF65-F5344CB8AC3E}">
        <p14:creationId xmlns:p14="http://schemas.microsoft.com/office/powerpoint/2010/main" val="20543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normAutofit/>
          </a:bodyPr>
          <a:lstStyle/>
          <a:p>
            <a:pPr marL="0" indent="0">
              <a:buNone/>
            </a:pPr>
            <a:r>
              <a:rPr lang="en-IN" sz="2000" b="1" dirty="0" smtClean="0">
                <a:latin typeface="Arial" panose="020B0604020202020204" pitchFamily="34" charset="0"/>
                <a:cs typeface="Arial" panose="020B0604020202020204" pitchFamily="34" charset="0"/>
              </a:rPr>
              <a:t>IPLEX</a:t>
            </a:r>
          </a:p>
          <a:p>
            <a:pPr marL="0" indent="0">
              <a:buNone/>
            </a:pPr>
            <a:r>
              <a:rPr lang="en-IN" sz="2000" dirty="0">
                <a:latin typeface="Arial" panose="020B0604020202020204" pitchFamily="34" charset="0"/>
                <a:cs typeface="Arial" panose="020B0604020202020204" pitchFamily="34" charset="0"/>
              </a:rPr>
              <a:t>IPLEX™ (</a:t>
            </a:r>
            <a:r>
              <a:rPr lang="en-IN" sz="2000" dirty="0" err="1">
                <a:latin typeface="Arial" panose="020B0604020202020204" pitchFamily="34" charset="0"/>
                <a:cs typeface="Arial" panose="020B0604020202020204" pitchFamily="34" charset="0"/>
              </a:rPr>
              <a:t>mecasermin</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rinfabate</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rdna</a:t>
            </a:r>
            <a:r>
              <a:rPr lang="en-IN" sz="2000" dirty="0">
                <a:latin typeface="Arial" panose="020B0604020202020204" pitchFamily="34" charset="0"/>
                <a:cs typeface="Arial" panose="020B0604020202020204" pitchFamily="34" charset="0"/>
              </a:rPr>
              <a:t> origin injection) (</a:t>
            </a:r>
            <a:r>
              <a:rPr lang="en-IN" sz="2000" dirty="0" err="1">
                <a:latin typeface="Arial" panose="020B0604020202020204" pitchFamily="34" charset="0"/>
                <a:cs typeface="Arial" panose="020B0604020202020204" pitchFamily="34" charset="0"/>
              </a:rPr>
              <a:t>mecasermin</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rinfabate</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rDNA</a:t>
            </a:r>
            <a:r>
              <a:rPr lang="en-IN" sz="2000" dirty="0">
                <a:latin typeface="Arial" panose="020B0604020202020204" pitchFamily="34" charset="0"/>
                <a:cs typeface="Arial" panose="020B0604020202020204" pitchFamily="34" charset="0"/>
              </a:rPr>
              <a:t> origin] injection) is an aqueous solution for injection containing a binary protein complex of human insulin-like growth factor-1 (rhIGF-1) and human insulin-like growth factor-binding protein-3 (rhIGFBP-3), both produced by recombinant DNA </a:t>
            </a:r>
            <a:r>
              <a:rPr lang="en-IN" sz="2000" dirty="0" smtClean="0">
                <a:latin typeface="Arial" panose="020B0604020202020204" pitchFamily="34" charset="0"/>
                <a:cs typeface="Arial" panose="020B0604020202020204" pitchFamily="34" charset="0"/>
              </a:rPr>
              <a:t>technology. rhIGF-1 </a:t>
            </a:r>
            <a:r>
              <a:rPr lang="en-IN" sz="2000" dirty="0">
                <a:latin typeface="Arial" panose="020B0604020202020204" pitchFamily="34" charset="0"/>
                <a:cs typeface="Arial" panose="020B0604020202020204" pitchFamily="34" charset="0"/>
              </a:rPr>
              <a:t>and rhIGFBP-3 are produced by two separate </a:t>
            </a:r>
            <a:r>
              <a:rPr lang="en-IN" sz="2000" i="1" dirty="0">
                <a:latin typeface="Arial" panose="020B0604020202020204" pitchFamily="34" charset="0"/>
                <a:cs typeface="Arial" panose="020B0604020202020204" pitchFamily="34" charset="0"/>
              </a:rPr>
              <a:t>E. coli</a:t>
            </a:r>
            <a:r>
              <a:rPr lang="en-IN" sz="2000" dirty="0">
                <a:latin typeface="Arial" panose="020B0604020202020204" pitchFamily="34" charset="0"/>
                <a:cs typeface="Arial" panose="020B0604020202020204" pitchFamily="34" charset="0"/>
              </a:rPr>
              <a:t> strains: one containing the human gene for insulin-like growth factor-1 (IGF-1), the other containing the human gene for insulin-like growth factor-binding protein-3 (IGFBP-3). IGF-1 consists of 70 amino acids in a single chain with three </a:t>
            </a:r>
            <a:r>
              <a:rPr lang="en-IN" sz="2000" dirty="0" err="1">
                <a:latin typeface="Arial" panose="020B0604020202020204" pitchFamily="34" charset="0"/>
                <a:cs typeface="Arial" panose="020B0604020202020204" pitchFamily="34" charset="0"/>
              </a:rPr>
              <a:t>intramolecular</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disulfide</a:t>
            </a:r>
            <a:r>
              <a:rPr lang="en-IN" sz="2000" dirty="0">
                <a:latin typeface="Arial" panose="020B0604020202020204" pitchFamily="34" charset="0"/>
                <a:cs typeface="Arial" panose="020B0604020202020204" pitchFamily="34" charset="0"/>
              </a:rPr>
              <a:t> bridges and a molecular weight of 7649 </a:t>
            </a:r>
            <a:r>
              <a:rPr lang="en-IN" sz="2000" dirty="0" err="1">
                <a:latin typeface="Arial" panose="020B0604020202020204" pitchFamily="34" charset="0"/>
                <a:cs typeface="Arial" panose="020B0604020202020204" pitchFamily="34" charset="0"/>
              </a:rPr>
              <a:t>daltons</a:t>
            </a:r>
            <a:r>
              <a:rPr lang="en-IN" sz="2000" dirty="0">
                <a:latin typeface="Arial" panose="020B0604020202020204" pitchFamily="34" charset="0"/>
                <a:cs typeface="Arial" panose="020B0604020202020204" pitchFamily="34" charset="0"/>
              </a:rPr>
              <a:t>. </a:t>
            </a:r>
            <a:r>
              <a:rPr lang="en-IN" sz="2000" dirty="0" smtClean="0">
                <a:latin typeface="Arial" panose="020B0604020202020204" pitchFamily="34" charset="0"/>
                <a:cs typeface="Arial" panose="020B0604020202020204" pitchFamily="34" charset="0"/>
              </a:rPr>
              <a:t>The amino </a:t>
            </a:r>
            <a:r>
              <a:rPr lang="en-IN" sz="2000" dirty="0">
                <a:latin typeface="Arial" panose="020B0604020202020204" pitchFamily="34" charset="0"/>
                <a:cs typeface="Arial" panose="020B0604020202020204" pitchFamily="34" charset="0"/>
              </a:rPr>
              <a:t>acid sequence of the rhIGF-1 protein is identical to that of endogenous human IGF-1. IGFBP-3 consists of 264 amino acid residues with a molecular weight of 28,732 </a:t>
            </a:r>
            <a:r>
              <a:rPr lang="en-IN" sz="2000" dirty="0" err="1">
                <a:latin typeface="Arial" panose="020B0604020202020204" pitchFamily="34" charset="0"/>
                <a:cs typeface="Arial" panose="020B0604020202020204" pitchFamily="34" charset="0"/>
              </a:rPr>
              <a:t>daltons</a:t>
            </a:r>
            <a:r>
              <a:rPr lang="en-IN" sz="2000" dirty="0">
                <a:latin typeface="Arial" panose="020B0604020202020204" pitchFamily="34" charset="0"/>
                <a:cs typeface="Arial" panose="020B0604020202020204" pitchFamily="34" charset="0"/>
              </a:rPr>
              <a:t>. The amino acid sequence of the rhIGFBP-3 protein is identical to that of endogenous human IGFBP-3. Endogenous IGFBP-3 contains 18 cysteine residues that are all paired in </a:t>
            </a:r>
            <a:r>
              <a:rPr lang="en-IN" sz="2000" dirty="0" err="1">
                <a:latin typeface="Arial" panose="020B0604020202020204" pitchFamily="34" charset="0"/>
                <a:cs typeface="Arial" panose="020B0604020202020204" pitchFamily="34" charset="0"/>
              </a:rPr>
              <a:t>disulfide</a:t>
            </a:r>
            <a:r>
              <a:rPr lang="en-IN" sz="2000" dirty="0">
                <a:latin typeface="Arial" panose="020B0604020202020204" pitchFamily="34" charset="0"/>
                <a:cs typeface="Arial" panose="020B0604020202020204" pitchFamily="34" charset="0"/>
              </a:rPr>
              <a:t> bonds to form the biologically active molecule, but the pairings have not been fully elucidated. The rhIGF-1 and rhIGFBP-3 proteins are </a:t>
            </a:r>
            <a:r>
              <a:rPr lang="en-IN" sz="2000" dirty="0" err="1">
                <a:latin typeface="Arial" panose="020B0604020202020204" pitchFamily="34" charset="0"/>
                <a:cs typeface="Arial" panose="020B0604020202020204" pitchFamily="34" charset="0"/>
              </a:rPr>
              <a:t>complexed</a:t>
            </a:r>
            <a:r>
              <a:rPr lang="en-IN" sz="2000" dirty="0">
                <a:latin typeface="Arial" panose="020B0604020202020204" pitchFamily="34" charset="0"/>
                <a:cs typeface="Arial" panose="020B0604020202020204" pitchFamily="34" charset="0"/>
              </a:rPr>
              <a:t> in a 1:1 molar ratio for formation of </a:t>
            </a:r>
            <a:r>
              <a:rPr lang="en-IN" sz="2000" dirty="0" err="1">
                <a:latin typeface="Arial" panose="020B0604020202020204" pitchFamily="34" charset="0"/>
                <a:cs typeface="Arial" panose="020B0604020202020204" pitchFamily="34" charset="0"/>
              </a:rPr>
              <a:t>mecasermin</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rinfabate</a:t>
            </a:r>
            <a:r>
              <a:rPr lang="en-IN" sz="2000" dirty="0">
                <a:latin typeface="Arial" panose="020B0604020202020204" pitchFamily="34" charset="0"/>
                <a:cs typeface="Arial" panose="020B0604020202020204" pitchFamily="34" charset="0"/>
              </a:rPr>
              <a:t> with a molecular weight of 36,381 </a:t>
            </a:r>
            <a:r>
              <a:rPr lang="en-IN" sz="2000" dirty="0" err="1">
                <a:latin typeface="Arial" panose="020B0604020202020204" pitchFamily="34" charset="0"/>
                <a:cs typeface="Arial" panose="020B0604020202020204" pitchFamily="34" charset="0"/>
              </a:rPr>
              <a:t>daltons</a:t>
            </a:r>
            <a:r>
              <a:rPr lang="en-IN" sz="2000" dirty="0">
                <a:latin typeface="Arial" panose="020B0604020202020204" pitchFamily="34" charset="0"/>
                <a:cs typeface="Arial" panose="020B0604020202020204" pitchFamily="34" charset="0"/>
              </a:rPr>
              <a:t>. IGFBP-3 from human plasma is glycosylated, whereas rhIGFBP-3 produced in </a:t>
            </a:r>
            <a:r>
              <a:rPr lang="en-IN" sz="2000" i="1" dirty="0">
                <a:latin typeface="Arial" panose="020B0604020202020204" pitchFamily="34" charset="0"/>
                <a:cs typeface="Arial" panose="020B0604020202020204" pitchFamily="34" charset="0"/>
              </a:rPr>
              <a:t>E. coli</a:t>
            </a:r>
            <a:r>
              <a:rPr lang="en-IN" sz="2000" dirty="0">
                <a:latin typeface="Arial" panose="020B0604020202020204" pitchFamily="34" charset="0"/>
                <a:cs typeface="Arial" panose="020B0604020202020204" pitchFamily="34" charset="0"/>
              </a:rPr>
              <a:t> is non-glycosylated. Glycosylated and non-glycosylated IGFBP-3 bind IGF-1 with similar affinities.</a:t>
            </a:r>
          </a:p>
          <a:p>
            <a:pPr marL="0" indent="0">
              <a:buNone/>
            </a:pPr>
            <a:endParaRPr lang="en-IN" dirty="0"/>
          </a:p>
        </p:txBody>
      </p:sp>
    </p:spTree>
    <p:extLst>
      <p:ext uri="{BB962C8B-B14F-4D97-AF65-F5344CB8AC3E}">
        <p14:creationId xmlns:p14="http://schemas.microsoft.com/office/powerpoint/2010/main" val="170535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Autofit/>
          </a:bodyPr>
          <a:lstStyle/>
          <a:p>
            <a:pPr marL="0" indent="0">
              <a:buNone/>
            </a:pPr>
            <a:r>
              <a:rPr lang="en-IN" sz="1600" b="1" dirty="0" smtClean="0">
                <a:latin typeface="Arial" panose="020B0604020202020204" pitchFamily="34" charset="0"/>
                <a:cs typeface="Arial" panose="020B0604020202020204" pitchFamily="34" charset="0"/>
              </a:rPr>
              <a:t>Dosage : </a:t>
            </a:r>
            <a:r>
              <a:rPr lang="en-IN" sz="1600" dirty="0">
                <a:latin typeface="Arial" panose="020B0604020202020204" pitchFamily="34" charset="0"/>
                <a:cs typeface="Arial" panose="020B0604020202020204" pitchFamily="34" charset="0"/>
              </a:rPr>
              <a:t>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dosage and administration should be individualized for each patient.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should be administered via </a:t>
            </a:r>
            <a:r>
              <a:rPr lang="en-IN" sz="1600" dirty="0" smtClean="0">
                <a:latin typeface="Arial" panose="020B0604020202020204" pitchFamily="34" charset="0"/>
                <a:cs typeface="Arial" panose="020B0604020202020204" pitchFamily="34" charset="0"/>
              </a:rPr>
              <a:t>subcutaneous injection </a:t>
            </a:r>
            <a:r>
              <a:rPr lang="en-IN" sz="1600" dirty="0">
                <a:latin typeface="Arial" panose="020B0604020202020204" pitchFamily="34" charset="0"/>
                <a:cs typeface="Arial" panose="020B0604020202020204" pitchFamily="34" charset="0"/>
              </a:rPr>
              <a:t>at an initial dose of 0.5 mg/kg, to be increased into the </a:t>
            </a:r>
            <a:r>
              <a:rPr lang="en-IN" sz="1600" dirty="0" smtClean="0">
                <a:latin typeface="Arial" panose="020B0604020202020204" pitchFamily="34" charset="0"/>
                <a:cs typeface="Arial" panose="020B0604020202020204" pitchFamily="34" charset="0"/>
              </a:rPr>
              <a:t>therapeutic dose </a:t>
            </a:r>
            <a:r>
              <a:rPr lang="en-IN" sz="1600" dirty="0">
                <a:latin typeface="Arial" panose="020B0604020202020204" pitchFamily="34" charset="0"/>
                <a:cs typeface="Arial" panose="020B0604020202020204" pitchFamily="34" charset="0"/>
              </a:rPr>
              <a:t>range of 1 to 2 mg/kg, given once daily.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can be given in the morning or in the evening but should be administered at approximately the same time every day and the patient should maintain a regular, balanced diet.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should not be administered if the patient cannot or will not eat or if they skip a meal. Subsequent doses of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should not be increased to make up for a missed dose.</a:t>
            </a:r>
          </a:p>
          <a:p>
            <a:pPr marL="0" indent="0">
              <a:buNone/>
            </a:pPr>
            <a:r>
              <a:rPr lang="en-IN" sz="1600" dirty="0">
                <a:latin typeface="Arial" panose="020B0604020202020204" pitchFamily="34" charset="0"/>
                <a:cs typeface="Arial" panose="020B0604020202020204" pitchFamily="34" charset="0"/>
              </a:rPr>
              <a:t>In order to establish tolerability to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 </a:t>
            </a:r>
            <a:r>
              <a:rPr lang="en-IN" sz="1600" dirty="0" smtClean="0">
                <a:latin typeface="Arial" panose="020B0604020202020204" pitchFamily="34" charset="0"/>
                <a:cs typeface="Arial" panose="020B0604020202020204" pitchFamily="34" charset="0"/>
              </a:rPr>
              <a:t>glucose</a:t>
            </a:r>
            <a:r>
              <a:rPr lang="en-IN" sz="1600" dirty="0">
                <a:latin typeface="Arial" panose="020B0604020202020204" pitchFamily="34" charset="0"/>
                <a:cs typeface="Arial" panose="020B0604020202020204" pitchFamily="34" charset="0"/>
              </a:rPr>
              <a:t> monitoring should be considered at treatment initiation or when a dose has been increased. If frequent symptoms of </a:t>
            </a:r>
            <a:r>
              <a:rPr lang="en-IN" sz="1600" dirty="0" err="1">
                <a:latin typeface="Arial" panose="020B0604020202020204" pitchFamily="34" charset="0"/>
                <a:cs typeface="Arial" panose="020B0604020202020204" pitchFamily="34" charset="0"/>
              </a:rPr>
              <a:t>hypoglycemia</a:t>
            </a:r>
            <a:r>
              <a:rPr lang="en-IN" sz="1600" dirty="0">
                <a:latin typeface="Arial" panose="020B0604020202020204" pitchFamily="34" charset="0"/>
                <a:cs typeface="Arial" panose="020B0604020202020204" pitchFamily="34" charset="0"/>
              </a:rPr>
              <a:t> or severe </a:t>
            </a:r>
            <a:r>
              <a:rPr lang="en-IN" sz="1600" dirty="0" err="1">
                <a:latin typeface="Arial" panose="020B0604020202020204" pitchFamily="34" charset="0"/>
                <a:cs typeface="Arial" panose="020B0604020202020204" pitchFamily="34" charset="0"/>
              </a:rPr>
              <a:t>hypoglycemia</a:t>
            </a:r>
            <a:r>
              <a:rPr lang="en-IN" sz="1600" dirty="0">
                <a:latin typeface="Arial" panose="020B0604020202020204" pitchFamily="34" charset="0"/>
                <a:cs typeface="Arial" panose="020B0604020202020204" pitchFamily="34" charset="0"/>
              </a:rPr>
              <a:t> occur, </a:t>
            </a:r>
            <a:r>
              <a:rPr lang="en-IN" sz="1600" dirty="0" err="1">
                <a:latin typeface="Arial" panose="020B0604020202020204" pitchFamily="34" charset="0"/>
                <a:cs typeface="Arial" panose="020B0604020202020204" pitchFamily="34" charset="0"/>
              </a:rPr>
              <a:t>preprandial</a:t>
            </a:r>
            <a:r>
              <a:rPr lang="en-IN" sz="1600" dirty="0">
                <a:latin typeface="Arial" panose="020B0604020202020204" pitchFamily="34" charset="0"/>
                <a:cs typeface="Arial" panose="020B0604020202020204" pitchFamily="34" charset="0"/>
              </a:rPr>
              <a:t> glucose monitoring should continue. Glucose monitoring is also advised for patients with recent occurrences </a:t>
            </a:r>
            <a:r>
              <a:rPr lang="en-IN" sz="1600" dirty="0" err="1">
                <a:latin typeface="Arial" panose="020B0604020202020204" pitchFamily="34" charset="0"/>
                <a:cs typeface="Arial" panose="020B0604020202020204" pitchFamily="34" charset="0"/>
              </a:rPr>
              <a:t>ofasymptomatic</a:t>
            </a:r>
            <a:r>
              <a:rPr lang="en-IN" sz="1600" dirty="0">
                <a:latin typeface="Arial" panose="020B0604020202020204" pitchFamily="34" charset="0"/>
                <a:cs typeface="Arial" panose="020B0604020202020204" pitchFamily="34" charset="0"/>
              </a:rPr>
              <a:t> or symptomatic </a:t>
            </a:r>
            <a:r>
              <a:rPr lang="en-IN" sz="1600" dirty="0" err="1">
                <a:latin typeface="Arial" panose="020B0604020202020204" pitchFamily="34" charset="0"/>
                <a:cs typeface="Arial" panose="020B0604020202020204" pitchFamily="34" charset="0"/>
              </a:rPr>
              <a:t>hypoglycemia</a:t>
            </a:r>
            <a:r>
              <a:rPr lang="en-IN" sz="1600" dirty="0">
                <a:latin typeface="Arial" panose="020B0604020202020204" pitchFamily="34" charset="0"/>
                <a:cs typeface="Arial" panose="020B0604020202020204" pitchFamily="34" charset="0"/>
              </a:rPr>
              <a:t>. If evidence of </a:t>
            </a:r>
            <a:r>
              <a:rPr lang="en-IN" sz="1600" dirty="0" err="1">
                <a:latin typeface="Arial" panose="020B0604020202020204" pitchFamily="34" charset="0"/>
                <a:cs typeface="Arial" panose="020B0604020202020204" pitchFamily="34" charset="0"/>
              </a:rPr>
              <a:t>hypoglycemia</a:t>
            </a:r>
            <a:r>
              <a:rPr lang="en-IN" sz="1600" dirty="0">
                <a:latin typeface="Arial" panose="020B0604020202020204" pitchFamily="34" charset="0"/>
                <a:cs typeface="Arial" panose="020B0604020202020204" pitchFamily="34" charset="0"/>
              </a:rPr>
              <a:t> is present at the time of dosing, the dose should be withheld.</a:t>
            </a:r>
          </a:p>
          <a:p>
            <a:pPr marL="0" indent="0">
              <a:buNone/>
            </a:pPr>
            <a:r>
              <a:rPr lang="en-IN" sz="1600" dirty="0">
                <a:latin typeface="Arial" panose="020B0604020202020204" pitchFamily="34" charset="0"/>
                <a:cs typeface="Arial" panose="020B0604020202020204" pitchFamily="34" charset="0"/>
              </a:rPr>
              <a:t>Dosage can be titrated up to a maximum of 2 mg/kg daily based on measurement of IGF-1 levels obtained 8-18 hours after the previous dose. Treating physicians should target on-treatment IGF-1 levels of 0 to +2 SD score for age. Dosage should be adjusted downward in the event of adverse effects (including </a:t>
            </a:r>
            <a:r>
              <a:rPr lang="en-IN" sz="1600" dirty="0" err="1">
                <a:latin typeface="Arial" panose="020B0604020202020204" pitchFamily="34" charset="0"/>
                <a:cs typeface="Arial" panose="020B0604020202020204" pitchFamily="34" charset="0"/>
              </a:rPr>
              <a:t>hypoglycemia</a:t>
            </a:r>
            <a:r>
              <a:rPr lang="en-IN" sz="1600" dirty="0">
                <a:latin typeface="Arial" panose="020B0604020202020204" pitchFamily="34" charset="0"/>
                <a:cs typeface="Arial" panose="020B0604020202020204" pitchFamily="34" charset="0"/>
              </a:rPr>
              <a:t>) and/or IGF-1 levels that are greater than or equal to 3 standard deviations above the normal reference range for IGF-1.</a:t>
            </a:r>
          </a:p>
          <a:p>
            <a:pPr marL="0" indent="0">
              <a:buNone/>
            </a:pPr>
            <a:r>
              <a:rPr lang="en-IN" sz="1600" dirty="0">
                <a:latin typeface="Arial" panose="020B0604020202020204" pitchFamily="34" charset="0"/>
                <a:cs typeface="Arial" panose="020B0604020202020204" pitchFamily="34" charset="0"/>
              </a:rPr>
              <a:t>Growth response to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is expected to decrease with time, as seen with other growth-promoting agents. However, failure to increase height velocity during the first year </a:t>
            </a:r>
            <a:r>
              <a:rPr lang="en-IN" sz="1600" dirty="0" smtClean="0">
                <a:latin typeface="Arial" panose="020B0604020202020204" pitchFamily="34" charset="0"/>
                <a:cs typeface="Arial" panose="020B0604020202020204" pitchFamily="34" charset="0"/>
              </a:rPr>
              <a:t>of therapy </a:t>
            </a:r>
            <a:r>
              <a:rPr lang="en-IN" sz="1600" dirty="0">
                <a:latin typeface="Arial" panose="020B0604020202020204" pitchFamily="34" charset="0"/>
                <a:cs typeface="Arial" panose="020B0604020202020204" pitchFamily="34" charset="0"/>
              </a:rPr>
              <a:t> by at least 2 cm/year suggests the need for assessment of compliance and evaluation of other causes of growth failure, such as hypothyroidism, under-nutrition, and advanced bone age. Patients with undetectable ALS levels at baseline may require higher doses of 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a:t>
            </a:r>
          </a:p>
          <a:p>
            <a:pPr marL="0" indent="0">
              <a:buNone/>
            </a:pPr>
            <a:r>
              <a:rPr lang="en-IN" sz="1600" dirty="0">
                <a:latin typeface="Arial" panose="020B0604020202020204" pitchFamily="34" charset="0"/>
                <a:cs typeface="Arial" panose="020B0604020202020204" pitchFamily="34" charset="0"/>
              </a:rPr>
              <a:t>Rotate sites for injection (thigh, abdomen, upper outer buttock, or upper arm). New injections should be given at least one </a:t>
            </a:r>
            <a:r>
              <a:rPr lang="en-IN" sz="1600" dirty="0" smtClean="0">
                <a:latin typeface="Arial" panose="020B0604020202020204" pitchFamily="34" charset="0"/>
                <a:cs typeface="Arial" panose="020B0604020202020204" pitchFamily="34" charset="0"/>
              </a:rPr>
              <a:t>inch from </a:t>
            </a:r>
            <a:r>
              <a:rPr lang="en-IN" sz="1600" dirty="0">
                <a:latin typeface="Arial" panose="020B0604020202020204" pitchFamily="34" charset="0"/>
                <a:cs typeface="Arial" panose="020B0604020202020204" pitchFamily="34" charset="0"/>
              </a:rPr>
              <a:t>previous injection site(s) and never into areas where the skin is tender, bruised, red, hard, or </a:t>
            </a:r>
            <a:r>
              <a:rPr lang="en-IN" sz="1600" dirty="0" err="1">
                <a:latin typeface="Arial" panose="020B0604020202020204" pitchFamily="34" charset="0"/>
                <a:cs typeface="Arial" panose="020B0604020202020204" pitchFamily="34" charset="0"/>
              </a:rPr>
              <a:t>lipodystrophic</a:t>
            </a:r>
            <a:r>
              <a:rPr lang="en-IN" sz="1600" dirty="0">
                <a:latin typeface="Arial" panose="020B0604020202020204" pitchFamily="34" charset="0"/>
                <a:cs typeface="Arial" panose="020B0604020202020204" pitchFamily="34" charset="0"/>
              </a:rPr>
              <a:t>.</a:t>
            </a:r>
          </a:p>
          <a:p>
            <a:pPr marL="0" indent="0">
              <a:buNone/>
            </a:pPr>
            <a:r>
              <a:rPr lang="en-IN" sz="1600" dirty="0">
                <a:latin typeface="Arial" panose="020B0604020202020204" pitchFamily="34" charset="0"/>
                <a:cs typeface="Arial" panose="020B0604020202020204" pitchFamily="34" charset="0"/>
              </a:rPr>
              <a:t>IPLEX (</a:t>
            </a:r>
            <a:r>
              <a:rPr lang="en-IN" sz="1600" dirty="0" err="1">
                <a:latin typeface="Arial" panose="020B0604020202020204" pitchFamily="34" charset="0"/>
                <a:cs typeface="Arial" panose="020B0604020202020204" pitchFamily="34" charset="0"/>
              </a:rPr>
              <a:t>mecasermin</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rinfabate</a:t>
            </a:r>
            <a:r>
              <a:rPr lang="en-IN" sz="1600" dirty="0">
                <a:latin typeface="Arial" panose="020B0604020202020204" pitchFamily="34" charset="0"/>
                <a:cs typeface="Arial" panose="020B0604020202020204" pitchFamily="34" charset="0"/>
              </a:rPr>
              <a:t> [</a:t>
            </a:r>
            <a:r>
              <a:rPr lang="en-IN" sz="1600" dirty="0" err="1">
                <a:latin typeface="Arial" panose="020B0604020202020204" pitchFamily="34" charset="0"/>
                <a:cs typeface="Arial" panose="020B0604020202020204" pitchFamily="34" charset="0"/>
              </a:rPr>
              <a:t>rdna</a:t>
            </a:r>
            <a:r>
              <a:rPr lang="en-IN" sz="1600" dirty="0">
                <a:latin typeface="Arial" panose="020B0604020202020204" pitchFamily="34" charset="0"/>
                <a:cs typeface="Arial" panose="020B0604020202020204" pitchFamily="34" charset="0"/>
              </a:rPr>
              <a:t> origin] injection) should be administered using sterile disposable syringes and needles. The syringes should be of small enough volume that the prescribed dose can be withdrawn from the vial with reasonable accuracy.</a:t>
            </a:r>
          </a:p>
          <a:p>
            <a:pPr marL="0" indent="0">
              <a:buNone/>
            </a:pP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469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851"/>
            <a:ext cx="10515600" cy="6117464"/>
          </a:xfrm>
        </p:spPr>
        <p:txBody>
          <a:bodyPr>
            <a:normAutofit fontScale="92500" lnSpcReduction="20000"/>
          </a:bodyPr>
          <a:lstStyle/>
          <a:p>
            <a:pPr marL="0" indent="0">
              <a:buNone/>
            </a:pPr>
            <a:r>
              <a:rPr lang="en-IN" sz="2200" b="1" dirty="0" smtClean="0">
                <a:latin typeface="Arial" panose="020B0604020202020204" pitchFamily="34" charset="0"/>
                <a:cs typeface="Arial" panose="020B0604020202020204" pitchFamily="34" charset="0"/>
              </a:rPr>
              <a:t>Administration : </a:t>
            </a:r>
            <a:r>
              <a:rPr lang="en-IN" sz="2200" dirty="0">
                <a:latin typeface="Arial" panose="020B0604020202020204" pitchFamily="34" charset="0"/>
                <a:cs typeface="Arial" panose="020B0604020202020204" pitchFamily="34" charset="0"/>
              </a:rPr>
              <a:t>For use, remove a vial of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from the freezer. Thaw the contents by warming the vial in your hand for approximately 2 minutes. When the vial is at room temperature, gently swirl the vial in a rotary motion to ensure content uniformity. DO NOT SHAKE. Parenteral drug products should be inspected visually for particulate matter and discoloration prior to administration. DO NOT inject the contents if the solution is cloudy or </a:t>
            </a:r>
            <a:r>
              <a:rPr lang="en-IN" sz="2200" dirty="0" err="1">
                <a:latin typeface="Arial" panose="020B0604020202020204" pitchFamily="34" charset="0"/>
                <a:cs typeface="Arial" panose="020B0604020202020204" pitchFamily="34" charset="0"/>
              </a:rPr>
              <a:t>discolored</a:t>
            </a:r>
            <a:r>
              <a:rPr lang="en-IN" sz="2200" dirty="0">
                <a:latin typeface="Arial" panose="020B0604020202020204" pitchFamily="34" charset="0"/>
                <a:cs typeface="Arial" panose="020B0604020202020204" pitchFamily="34" charset="0"/>
              </a:rPr>
              <a:t>; discard the vial. Use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within 12 hours after the vial is removed from the freezer. After removing the dose of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 discard the vial with any unused portion</a:t>
            </a:r>
            <a:r>
              <a:rPr lang="en-IN" sz="2200" dirty="0" smtClean="0">
                <a:latin typeface="Arial" panose="020B0604020202020204" pitchFamily="34" charset="0"/>
                <a:cs typeface="Arial" panose="020B0604020202020204" pitchFamily="34" charset="0"/>
              </a:rPr>
              <a:t>.</a:t>
            </a:r>
          </a:p>
          <a:p>
            <a:pPr marL="0" indent="0">
              <a:buNone/>
            </a:pPr>
            <a:r>
              <a:rPr lang="en-IN" sz="2200" b="1" dirty="0" smtClean="0">
                <a:latin typeface="Arial" panose="020B0604020202020204" pitchFamily="34" charset="0"/>
                <a:cs typeface="Arial" panose="020B0604020202020204" pitchFamily="34" charset="0"/>
              </a:rPr>
              <a:t>Overdose : </a:t>
            </a:r>
            <a:r>
              <a:rPr lang="en-IN" sz="2200" dirty="0">
                <a:latin typeface="Arial" panose="020B0604020202020204" pitchFamily="34" charset="0"/>
                <a:cs typeface="Arial" panose="020B0604020202020204" pitchFamily="34" charset="0"/>
              </a:rPr>
              <a:t>There were no instances of </a:t>
            </a:r>
            <a:r>
              <a:rPr lang="en-IN" sz="2200" dirty="0" err="1">
                <a:latin typeface="Arial" panose="020B0604020202020204" pitchFamily="34" charset="0"/>
                <a:cs typeface="Arial" panose="020B0604020202020204" pitchFamily="34" charset="0"/>
              </a:rPr>
              <a:t>overdosage</a:t>
            </a:r>
            <a:r>
              <a:rPr lang="en-IN" sz="2200" dirty="0">
                <a:latin typeface="Arial" panose="020B0604020202020204" pitchFamily="34" charset="0"/>
                <a:cs typeface="Arial" panose="020B0604020202020204" pitchFamily="34" charset="0"/>
              </a:rPr>
              <a:t> with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in the Primary IGFD clinical trial. Based on the known pharmacological effects of IGF-1, acute </a:t>
            </a:r>
            <a:r>
              <a:rPr lang="en-IN" sz="2200" dirty="0" err="1">
                <a:latin typeface="Arial" panose="020B0604020202020204" pitchFamily="34" charset="0"/>
                <a:cs typeface="Arial" panose="020B0604020202020204" pitchFamily="34" charset="0"/>
              </a:rPr>
              <a:t>overdosage</a:t>
            </a:r>
            <a:r>
              <a:rPr lang="en-IN" sz="2200" dirty="0">
                <a:latin typeface="Arial" panose="020B0604020202020204" pitchFamily="34" charset="0"/>
                <a:cs typeface="Arial" panose="020B0604020202020204" pitchFamily="34" charset="0"/>
              </a:rPr>
              <a:t> could lead </a:t>
            </a:r>
            <a:r>
              <a:rPr lang="en-IN" sz="2200" dirty="0" smtClean="0">
                <a:latin typeface="Arial" panose="020B0604020202020204" pitchFamily="34" charset="0"/>
                <a:cs typeface="Arial" panose="020B0604020202020204" pitchFamily="34" charset="0"/>
              </a:rPr>
              <a:t>to </a:t>
            </a:r>
            <a:r>
              <a:rPr lang="en-IN" sz="2200" dirty="0" err="1" smtClean="0">
                <a:latin typeface="Arial" panose="020B0604020202020204" pitchFamily="34" charset="0"/>
                <a:cs typeface="Arial" panose="020B0604020202020204" pitchFamily="34" charset="0"/>
              </a:rPr>
              <a:t>hypoglycemia</a:t>
            </a:r>
            <a:r>
              <a:rPr lang="en-IN" sz="2200" dirty="0">
                <a:latin typeface="Arial" panose="020B0604020202020204" pitchFamily="34" charset="0"/>
                <a:cs typeface="Arial" panose="020B0604020202020204" pitchFamily="34" charset="0"/>
              </a:rPr>
              <a:t>. Treatment of acute </a:t>
            </a:r>
            <a:r>
              <a:rPr lang="en-IN" sz="2200" dirty="0" err="1">
                <a:latin typeface="Arial" panose="020B0604020202020204" pitchFamily="34" charset="0"/>
                <a:cs typeface="Arial" panose="020B0604020202020204" pitchFamily="34" charset="0"/>
              </a:rPr>
              <a:t>overdosage</a:t>
            </a:r>
            <a:r>
              <a:rPr lang="en-IN" sz="2200" dirty="0">
                <a:latin typeface="Arial" panose="020B0604020202020204" pitchFamily="34" charset="0"/>
                <a:cs typeface="Arial" panose="020B0604020202020204" pitchFamily="34" charset="0"/>
              </a:rPr>
              <a:t> of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should be directed at reversing </a:t>
            </a:r>
            <a:r>
              <a:rPr lang="en-IN" sz="2200" dirty="0" err="1">
                <a:latin typeface="Arial" panose="020B0604020202020204" pitchFamily="34" charset="0"/>
                <a:cs typeface="Arial" panose="020B0604020202020204" pitchFamily="34" charset="0"/>
              </a:rPr>
              <a:t>hypoglycemia</a:t>
            </a:r>
            <a:r>
              <a:rPr lang="en-IN" sz="2200" dirty="0">
                <a:latin typeface="Arial" panose="020B0604020202020204" pitchFamily="34" charset="0"/>
                <a:cs typeface="Arial" panose="020B0604020202020204" pitchFamily="34" charset="0"/>
              </a:rPr>
              <a:t>. Mild </a:t>
            </a:r>
            <a:r>
              <a:rPr lang="en-IN" sz="2200" dirty="0" err="1">
                <a:latin typeface="Arial" panose="020B0604020202020204" pitchFamily="34" charset="0"/>
                <a:cs typeface="Arial" panose="020B0604020202020204" pitchFamily="34" charset="0"/>
              </a:rPr>
              <a:t>hypoglycemia</a:t>
            </a:r>
            <a:r>
              <a:rPr lang="en-IN" sz="2200" dirty="0">
                <a:latin typeface="Arial" panose="020B0604020202020204" pitchFamily="34" charset="0"/>
                <a:cs typeface="Arial" panose="020B0604020202020204" pitchFamily="34" charset="0"/>
              </a:rPr>
              <a:t> can usually be treated with oral glucose or food. If the overdose results in loss of consciousness, treatment with parenteral glucagon or intravenous glucose may be required</a:t>
            </a:r>
            <a:r>
              <a:rPr lang="en-IN" sz="2200" dirty="0" smtClean="0">
                <a:latin typeface="Arial" panose="020B0604020202020204" pitchFamily="34" charset="0"/>
                <a:cs typeface="Arial" panose="020B0604020202020204" pitchFamily="34" charset="0"/>
              </a:rPr>
              <a:t>.</a:t>
            </a:r>
          </a:p>
          <a:p>
            <a:pPr marL="0" indent="0">
              <a:buNone/>
            </a:pPr>
            <a:r>
              <a:rPr lang="en-IN" sz="2200" b="1" dirty="0" smtClean="0">
                <a:latin typeface="Arial" panose="020B0604020202020204" pitchFamily="34" charset="0"/>
                <a:cs typeface="Arial" panose="020B0604020202020204" pitchFamily="34" charset="0"/>
              </a:rPr>
              <a:t>Contraindications :</a:t>
            </a:r>
            <a:r>
              <a:rPr lang="en-IN" sz="2200" b="1" dirty="0">
                <a:latin typeface="Arial" panose="020B0604020202020204" pitchFamily="34" charset="0"/>
                <a:cs typeface="Arial" panose="020B0604020202020204" pitchFamily="34" charset="0"/>
              </a:rPr>
              <a:t> </a:t>
            </a:r>
            <a:r>
              <a:rPr lang="en-IN" sz="2200" dirty="0">
                <a:latin typeface="Arial" panose="020B0604020202020204" pitchFamily="34" charset="0"/>
                <a:cs typeface="Arial" panose="020B0604020202020204" pitchFamily="34" charset="0"/>
              </a:rPr>
              <a:t>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should not be used for growth promotion in patients with closed </a:t>
            </a:r>
            <a:r>
              <a:rPr lang="en-IN" sz="2200" dirty="0" smtClean="0">
                <a:latin typeface="Arial" panose="020B0604020202020204" pitchFamily="34" charset="0"/>
                <a:cs typeface="Arial" panose="020B0604020202020204" pitchFamily="34" charset="0"/>
              </a:rPr>
              <a:t>epiphyses. IPLEX </a:t>
            </a:r>
            <a:r>
              <a:rPr lang="en-IN" sz="2200" dirty="0">
                <a:latin typeface="Arial" panose="020B0604020202020204" pitchFamily="34" charset="0"/>
                <a:cs typeface="Arial" panose="020B0604020202020204" pitchFamily="34" charset="0"/>
              </a:rPr>
              <a:t>(</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is contraindicated in the presence of active or suspected </a:t>
            </a:r>
            <a:r>
              <a:rPr lang="en-IN" sz="2200" dirty="0" err="1">
                <a:latin typeface="Arial" panose="020B0604020202020204" pitchFamily="34" charset="0"/>
                <a:cs typeface="Arial" panose="020B0604020202020204" pitchFamily="34" charset="0"/>
              </a:rPr>
              <a:t>neoplasia</a:t>
            </a:r>
            <a:r>
              <a:rPr lang="en-IN" sz="2200" dirty="0">
                <a:latin typeface="Arial" panose="020B0604020202020204" pitchFamily="34" charset="0"/>
                <a:cs typeface="Arial" panose="020B0604020202020204" pitchFamily="34" charset="0"/>
              </a:rPr>
              <a:t>, and therapy should be discontinued when there is any evidence of active </a:t>
            </a:r>
            <a:r>
              <a:rPr lang="en-IN" sz="2200" dirty="0" err="1" smtClean="0">
                <a:latin typeface="Arial" panose="020B0604020202020204" pitchFamily="34" charset="0"/>
                <a:cs typeface="Arial" panose="020B0604020202020204" pitchFamily="34" charset="0"/>
              </a:rPr>
              <a:t>neoplasia</a:t>
            </a:r>
            <a:r>
              <a:rPr lang="en-IN" sz="2200" dirty="0" smtClean="0">
                <a:latin typeface="Arial" panose="020B0604020202020204" pitchFamily="34" charset="0"/>
                <a:cs typeface="Arial" panose="020B0604020202020204" pitchFamily="34" charset="0"/>
              </a:rPr>
              <a:t>. IPLEX </a:t>
            </a:r>
            <a:r>
              <a:rPr lang="en-IN" sz="2200" dirty="0">
                <a:latin typeface="Arial" panose="020B0604020202020204" pitchFamily="34" charset="0"/>
                <a:cs typeface="Arial" panose="020B0604020202020204" pitchFamily="34" charset="0"/>
              </a:rPr>
              <a:t>(</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is contraindicated in patients allergic to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(rhIGF-1/rhIGFBP-3) or any of the excipients in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a:t>
            </a:r>
            <a:r>
              <a:rPr lang="en-IN" sz="2200" dirty="0" smtClean="0">
                <a:latin typeface="Arial" panose="020B0604020202020204" pitchFamily="34" charset="0"/>
                <a:cs typeface="Arial" panose="020B0604020202020204" pitchFamily="34" charset="0"/>
              </a:rPr>
              <a:t>. Intravenous </a:t>
            </a:r>
            <a:r>
              <a:rPr lang="en-IN" sz="2200" dirty="0">
                <a:latin typeface="Arial" panose="020B0604020202020204" pitchFamily="34" charset="0"/>
                <a:cs typeface="Arial" panose="020B0604020202020204" pitchFamily="34" charset="0"/>
              </a:rPr>
              <a:t>administration of IPLEX (</a:t>
            </a:r>
            <a:r>
              <a:rPr lang="en-IN" sz="2200" dirty="0" err="1">
                <a:latin typeface="Arial" panose="020B0604020202020204" pitchFamily="34" charset="0"/>
                <a:cs typeface="Arial" panose="020B0604020202020204" pitchFamily="34" charset="0"/>
              </a:rPr>
              <a:t>mecasermin</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rinfabate</a:t>
            </a:r>
            <a:r>
              <a:rPr lang="en-IN" sz="2200" dirty="0">
                <a:latin typeface="Arial" panose="020B0604020202020204" pitchFamily="34" charset="0"/>
                <a:cs typeface="Arial" panose="020B0604020202020204" pitchFamily="34" charset="0"/>
              </a:rPr>
              <a:t> [</a:t>
            </a:r>
            <a:r>
              <a:rPr lang="en-IN" sz="2200" dirty="0" err="1">
                <a:latin typeface="Arial" panose="020B0604020202020204" pitchFamily="34" charset="0"/>
                <a:cs typeface="Arial" panose="020B0604020202020204" pitchFamily="34" charset="0"/>
              </a:rPr>
              <a:t>rdna</a:t>
            </a:r>
            <a:r>
              <a:rPr lang="en-IN" sz="2200" dirty="0">
                <a:latin typeface="Arial" panose="020B0604020202020204" pitchFamily="34" charset="0"/>
                <a:cs typeface="Arial" panose="020B0604020202020204" pitchFamily="34" charset="0"/>
              </a:rPr>
              <a:t> origin] injection) is contraindicated.</a:t>
            </a:r>
          </a:p>
          <a:p>
            <a:pPr marL="0" indent="0">
              <a:buNone/>
            </a:pPr>
            <a:r>
              <a:rPr lang="en-IN" sz="2000" dirty="0" smtClean="0">
                <a:latin typeface="Arial" panose="020B0604020202020204" pitchFamily="34" charset="0"/>
                <a:cs typeface="Arial" panose="020B0604020202020204" pitchFamily="34" charset="0"/>
              </a:rPr>
              <a:t> </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424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347730"/>
            <a:ext cx="10890161" cy="5829233"/>
          </a:xfrm>
        </p:spPr>
        <p:txBody>
          <a:bodyPr>
            <a:normAutofit fontScale="92500" lnSpcReduction="20000"/>
          </a:bodyPr>
          <a:lstStyle/>
          <a:p>
            <a:pPr marL="0" indent="0">
              <a:buNone/>
            </a:pPr>
            <a:r>
              <a:rPr lang="en-IN" b="1" dirty="0">
                <a:latin typeface="Arial Black" panose="020B0A04020102020204" pitchFamily="34" charset="0"/>
              </a:rPr>
              <a:t>General reference </a:t>
            </a:r>
            <a:r>
              <a:rPr lang="en-IN" b="1" dirty="0" smtClean="0">
                <a:latin typeface="Arial Black" panose="020B0A04020102020204" pitchFamily="34" charset="0"/>
              </a:rPr>
              <a:t>:</a:t>
            </a:r>
            <a:r>
              <a:rPr lang="en-IN" dirty="0"/>
              <a:t> </a:t>
            </a:r>
            <a:r>
              <a:rPr lang="en-IN" dirty="0" smtClean="0"/>
              <a:t>www.drugbank.com</a:t>
            </a:r>
          </a:p>
          <a:p>
            <a:pPr marL="0" indent="0">
              <a:buNone/>
            </a:pPr>
            <a:r>
              <a:rPr lang="en-IN" dirty="0" smtClean="0"/>
              <a:t>www.rxlist .com</a:t>
            </a:r>
          </a:p>
          <a:p>
            <a:pPr marL="0" indent="0">
              <a:buNone/>
            </a:pPr>
            <a:r>
              <a:rPr lang="en-IN" dirty="0" smtClean="0">
                <a:solidFill>
                  <a:srgbClr val="000000"/>
                </a:solidFill>
                <a:latin typeface="Calibri" panose="020F0502020204030204" pitchFamily="34" charset="0"/>
              </a:rPr>
              <a:t>Keating </a:t>
            </a:r>
            <a:r>
              <a:rPr lang="en-IN" dirty="0">
                <a:solidFill>
                  <a:srgbClr val="000000"/>
                </a:solidFill>
                <a:latin typeface="Calibri" panose="020F0502020204030204" pitchFamily="34" charset="0"/>
              </a:rPr>
              <a:t>GM: </a:t>
            </a:r>
            <a:r>
              <a:rPr lang="en-IN" dirty="0" err="1">
                <a:solidFill>
                  <a:srgbClr val="000000"/>
                </a:solidFill>
                <a:latin typeface="Calibri" panose="020F0502020204030204" pitchFamily="34" charset="0"/>
              </a:rPr>
              <a:t>Mecasermin</a:t>
            </a:r>
            <a:r>
              <a:rPr lang="en-IN" dirty="0">
                <a:solidFill>
                  <a:srgbClr val="000000"/>
                </a:solidFill>
                <a:latin typeface="Calibri" panose="020F0502020204030204" pitchFamily="34" charset="0"/>
              </a:rPr>
              <a:t>. </a:t>
            </a:r>
            <a:r>
              <a:rPr lang="en-IN" dirty="0" err="1">
                <a:solidFill>
                  <a:srgbClr val="000000"/>
                </a:solidFill>
                <a:latin typeface="Calibri" panose="020F0502020204030204" pitchFamily="34" charset="0"/>
              </a:rPr>
              <a:t>BioDrugs</a:t>
            </a:r>
            <a:r>
              <a:rPr lang="en-IN" dirty="0">
                <a:solidFill>
                  <a:srgbClr val="000000"/>
                </a:solidFill>
                <a:latin typeface="Calibri" panose="020F0502020204030204" pitchFamily="34" charset="0"/>
              </a:rPr>
              <a:t>. 2008;22(3):177-88. "</a:t>
            </a:r>
            <a:r>
              <a:rPr lang="en-IN" dirty="0" err="1">
                <a:solidFill>
                  <a:srgbClr val="000000"/>
                </a:solidFill>
                <a:latin typeface="Calibri" panose="020F0502020204030204" pitchFamily="34" charset="0"/>
              </a:rPr>
              <a:t>Pubmed</a:t>
            </a:r>
            <a:r>
              <a:rPr lang="en-IN" dirty="0">
                <a:solidFill>
                  <a:srgbClr val="000000"/>
                </a:solidFill>
                <a:latin typeface="Calibri" panose="020F0502020204030204" pitchFamily="34" charset="0"/>
              </a:rPr>
              <a:t>":http://www.ncbi.nlm.nih.gov/pubmed/18481900# </a:t>
            </a:r>
            <a:r>
              <a:rPr lang="en-IN" dirty="0" err="1">
                <a:solidFill>
                  <a:srgbClr val="000000"/>
                </a:solidFill>
                <a:latin typeface="Calibri" panose="020F0502020204030204" pitchFamily="34" charset="0"/>
              </a:rPr>
              <a:t>Rosenbloom</a:t>
            </a:r>
            <a:r>
              <a:rPr lang="en-IN" dirty="0">
                <a:solidFill>
                  <a:srgbClr val="000000"/>
                </a:solidFill>
                <a:latin typeface="Calibri" panose="020F0502020204030204" pitchFamily="34" charset="0"/>
              </a:rPr>
              <a:t> AL: </a:t>
            </a:r>
            <a:r>
              <a:rPr lang="en-IN" dirty="0" err="1">
                <a:solidFill>
                  <a:srgbClr val="000000"/>
                </a:solidFill>
                <a:latin typeface="Calibri" panose="020F0502020204030204" pitchFamily="34" charset="0"/>
              </a:rPr>
              <a:t>Mecasermin</a:t>
            </a:r>
            <a:r>
              <a:rPr lang="en-IN" dirty="0">
                <a:solidFill>
                  <a:srgbClr val="000000"/>
                </a:solidFill>
                <a:latin typeface="Calibri" panose="020F0502020204030204" pitchFamily="34" charset="0"/>
              </a:rPr>
              <a:t> (recombinant human insulin-like growth factor I). </a:t>
            </a:r>
            <a:r>
              <a:rPr lang="en-IN" dirty="0" err="1">
                <a:solidFill>
                  <a:srgbClr val="000000"/>
                </a:solidFill>
                <a:latin typeface="Calibri" panose="020F0502020204030204" pitchFamily="34" charset="0"/>
              </a:rPr>
              <a:t>Adv</a:t>
            </a:r>
            <a:r>
              <a:rPr lang="en-IN" dirty="0">
                <a:solidFill>
                  <a:srgbClr val="000000"/>
                </a:solidFill>
                <a:latin typeface="Calibri" panose="020F0502020204030204" pitchFamily="34" charset="0"/>
              </a:rPr>
              <a:t> </a:t>
            </a:r>
            <a:r>
              <a:rPr lang="en-IN" dirty="0" err="1">
                <a:solidFill>
                  <a:srgbClr val="000000"/>
                </a:solidFill>
                <a:latin typeface="Calibri" panose="020F0502020204030204" pitchFamily="34" charset="0"/>
              </a:rPr>
              <a:t>Ther</a:t>
            </a:r>
            <a:r>
              <a:rPr lang="en-IN" dirty="0">
                <a:solidFill>
                  <a:srgbClr val="000000"/>
                </a:solidFill>
                <a:latin typeface="Calibri" panose="020F0502020204030204" pitchFamily="34" charset="0"/>
              </a:rPr>
              <a:t>. 2009 Jan;26(1):40-54. </a:t>
            </a:r>
            <a:r>
              <a:rPr lang="en-IN" dirty="0" err="1">
                <a:solidFill>
                  <a:srgbClr val="000000"/>
                </a:solidFill>
                <a:latin typeface="Calibri" panose="020F0502020204030204" pitchFamily="34" charset="0"/>
              </a:rPr>
              <a:t>Epub</a:t>
            </a:r>
            <a:r>
              <a:rPr lang="en-IN" dirty="0">
                <a:solidFill>
                  <a:srgbClr val="000000"/>
                </a:solidFill>
                <a:latin typeface="Calibri" panose="020F0502020204030204" pitchFamily="34" charset="0"/>
              </a:rPr>
              <a:t> 2009 Jan 28. "</a:t>
            </a:r>
            <a:r>
              <a:rPr lang="en-IN" dirty="0" err="1">
                <a:solidFill>
                  <a:srgbClr val="000000"/>
                </a:solidFill>
                <a:latin typeface="Calibri" panose="020F0502020204030204" pitchFamily="34" charset="0"/>
              </a:rPr>
              <a:t>Pubmed</a:t>
            </a:r>
            <a:r>
              <a:rPr lang="en-IN" dirty="0">
                <a:solidFill>
                  <a:srgbClr val="000000"/>
                </a:solidFill>
                <a:latin typeface="Calibri" panose="020F0502020204030204" pitchFamily="34" charset="0"/>
              </a:rPr>
              <a:t>":http://www.ncbi.nlm.nih.gov/pubmed/19198769# Kemp SF: Insulin-like growth factor-I deficiency in children with growth hormone insensitivity: current and future treatment options. </a:t>
            </a:r>
            <a:r>
              <a:rPr lang="en-IN" dirty="0" err="1">
                <a:solidFill>
                  <a:srgbClr val="000000"/>
                </a:solidFill>
                <a:latin typeface="Calibri" panose="020F0502020204030204" pitchFamily="34" charset="0"/>
              </a:rPr>
              <a:t>BioDrugs</a:t>
            </a:r>
            <a:r>
              <a:rPr lang="en-IN" dirty="0">
                <a:solidFill>
                  <a:srgbClr val="000000"/>
                </a:solidFill>
                <a:latin typeface="Calibri" panose="020F0502020204030204" pitchFamily="34" charset="0"/>
              </a:rPr>
              <a:t>. 2009;23(3):155-63. </a:t>
            </a:r>
            <a:r>
              <a:rPr lang="en-IN" dirty="0" err="1">
                <a:solidFill>
                  <a:srgbClr val="000000"/>
                </a:solidFill>
                <a:latin typeface="Calibri" panose="020F0502020204030204" pitchFamily="34" charset="0"/>
              </a:rPr>
              <a:t>doi</a:t>
            </a:r>
            <a:r>
              <a:rPr lang="en-IN" dirty="0">
                <a:solidFill>
                  <a:srgbClr val="000000"/>
                </a:solidFill>
                <a:latin typeface="Calibri" panose="020F0502020204030204" pitchFamily="34" charset="0"/>
              </a:rPr>
              <a:t>: 10.2165/00063030-200923030-00002. "</a:t>
            </a:r>
            <a:r>
              <a:rPr lang="en-IN" dirty="0" err="1">
                <a:solidFill>
                  <a:srgbClr val="000000"/>
                </a:solidFill>
                <a:latin typeface="Calibri" panose="020F0502020204030204" pitchFamily="34" charset="0"/>
              </a:rPr>
              <a:t>Pubmed</a:t>
            </a:r>
            <a:r>
              <a:rPr lang="en-IN" dirty="0">
                <a:solidFill>
                  <a:srgbClr val="000000"/>
                </a:solidFill>
                <a:latin typeface="Calibri" panose="020F0502020204030204" pitchFamily="34" charset="0"/>
              </a:rPr>
              <a:t>":http://www.ncbi.nlm.nih.gov/pubmed/19627167# </a:t>
            </a:r>
            <a:r>
              <a:rPr lang="en-IN" dirty="0" err="1">
                <a:solidFill>
                  <a:srgbClr val="000000"/>
                </a:solidFill>
                <a:latin typeface="Calibri" panose="020F0502020204030204" pitchFamily="34" charset="0"/>
              </a:rPr>
              <a:t>Rosenbloom</a:t>
            </a:r>
            <a:r>
              <a:rPr lang="en-IN" dirty="0">
                <a:solidFill>
                  <a:srgbClr val="000000"/>
                </a:solidFill>
                <a:latin typeface="Calibri" panose="020F0502020204030204" pitchFamily="34" charset="0"/>
              </a:rPr>
              <a:t> AL: Is there a role for recombinant insulin-like growth factor-I in the treatment of idiopathic short stature? Lancet. 2006 Aug 12;368(9535):612-6. "</a:t>
            </a:r>
            <a:r>
              <a:rPr lang="en-IN" dirty="0" err="1">
                <a:solidFill>
                  <a:srgbClr val="000000"/>
                </a:solidFill>
                <a:latin typeface="Calibri" panose="020F0502020204030204" pitchFamily="34" charset="0"/>
              </a:rPr>
              <a:t>Pubmed</a:t>
            </a:r>
            <a:r>
              <a:rPr lang="en-IN" dirty="0">
                <a:solidFill>
                  <a:srgbClr val="000000"/>
                </a:solidFill>
                <a:latin typeface="Calibri" panose="020F0502020204030204" pitchFamily="34" charset="0"/>
              </a:rPr>
              <a:t>":http://www.ncbi.nlm.nih.gov/pubmed/16905026# Lewis ME, Neff NT, Contreras PC, </a:t>
            </a:r>
            <a:r>
              <a:rPr lang="en-IN" dirty="0" err="1">
                <a:solidFill>
                  <a:srgbClr val="000000"/>
                </a:solidFill>
                <a:latin typeface="Calibri" panose="020F0502020204030204" pitchFamily="34" charset="0"/>
              </a:rPr>
              <a:t>Stong</a:t>
            </a:r>
            <a:r>
              <a:rPr lang="en-IN" dirty="0">
                <a:solidFill>
                  <a:srgbClr val="000000"/>
                </a:solidFill>
                <a:latin typeface="Calibri" panose="020F0502020204030204" pitchFamily="34" charset="0"/>
              </a:rPr>
              <a:t> DB, Oppenheim RW, </a:t>
            </a:r>
            <a:r>
              <a:rPr lang="en-IN" dirty="0" err="1">
                <a:solidFill>
                  <a:srgbClr val="000000"/>
                </a:solidFill>
                <a:latin typeface="Calibri" panose="020F0502020204030204" pitchFamily="34" charset="0"/>
              </a:rPr>
              <a:t>Grebow</a:t>
            </a:r>
            <a:r>
              <a:rPr lang="en-IN" dirty="0">
                <a:solidFill>
                  <a:srgbClr val="000000"/>
                </a:solidFill>
                <a:latin typeface="Calibri" panose="020F0502020204030204" pitchFamily="34" charset="0"/>
              </a:rPr>
              <a:t> PE, Vaught JL: Insulin-like growth factor-I: potential for treatment of motor neuronal disorders. </a:t>
            </a:r>
            <a:r>
              <a:rPr lang="en-IN" dirty="0" err="1">
                <a:solidFill>
                  <a:srgbClr val="000000"/>
                </a:solidFill>
                <a:latin typeface="Calibri" panose="020F0502020204030204" pitchFamily="34" charset="0"/>
              </a:rPr>
              <a:t>Exp</a:t>
            </a:r>
            <a:r>
              <a:rPr lang="en-IN" dirty="0">
                <a:solidFill>
                  <a:srgbClr val="000000"/>
                </a:solidFill>
                <a:latin typeface="Calibri" panose="020F0502020204030204" pitchFamily="34" charset="0"/>
              </a:rPr>
              <a:t> Neurol. 1993 Nov;124(1):73-88. "</a:t>
            </a:r>
            <a:r>
              <a:rPr lang="en-IN" dirty="0" err="1">
                <a:solidFill>
                  <a:srgbClr val="000000"/>
                </a:solidFill>
                <a:latin typeface="Calibri" panose="020F0502020204030204" pitchFamily="34" charset="0"/>
              </a:rPr>
              <a:t>Pubmed</a:t>
            </a:r>
            <a:r>
              <a:rPr lang="en-IN" dirty="0">
                <a:solidFill>
                  <a:srgbClr val="000000"/>
                </a:solidFill>
                <a:latin typeface="Calibri" panose="020F0502020204030204" pitchFamily="34" charset="0"/>
              </a:rPr>
              <a:t>":http://www.ncbi.nlm.nih.gov/pubmed/8282084</a:t>
            </a:r>
            <a:endParaRPr lang="en-IN" dirty="0" smtClean="0"/>
          </a:p>
          <a:p>
            <a:pPr marL="0" indent="0">
              <a:buNone/>
            </a:pPr>
            <a:endParaRPr lang="en-IN" dirty="0"/>
          </a:p>
        </p:txBody>
      </p:sp>
    </p:spTree>
    <p:extLst>
      <p:ext uri="{BB962C8B-B14F-4D97-AF65-F5344CB8AC3E}">
        <p14:creationId xmlns:p14="http://schemas.microsoft.com/office/powerpoint/2010/main" val="3591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1086</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Helvetica Neue</vt:lpstr>
      <vt:lpstr>Office Theme</vt:lpstr>
      <vt:lpstr>Mecasermin  (Approved investigational drug) DB01277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Oxytocin (Approved drug) DB00107</dc:title>
  <dc:creator>Gursimran</dc:creator>
  <cp:lastModifiedBy>Gursimran</cp:lastModifiedBy>
  <cp:revision>25</cp:revision>
  <dcterms:created xsi:type="dcterms:W3CDTF">2015-01-10T16:06:31Z</dcterms:created>
  <dcterms:modified xsi:type="dcterms:W3CDTF">2015-01-14T07:54:15Z</dcterms:modified>
</cp:coreProperties>
</file>