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9" r:id="rId1"/>
  </p:sldMasterIdLst>
  <p:sldIdLst>
    <p:sldId id="256" r:id="rId2"/>
    <p:sldId id="264" r:id="rId3"/>
    <p:sldId id="265" r:id="rId4"/>
    <p:sldId id="269" r:id="rId5"/>
    <p:sldId id="272" r:id="rId6"/>
    <p:sldId id="266" r:id="rId7"/>
    <p:sldId id="267" r:id="rId8"/>
    <p:sldId id="268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04" y="-3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11/01/15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11/01/15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11/01/15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11/01/15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11/01/15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11/01/15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11/01/15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11/01/15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11/01/15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11/01/15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11/01/15</a:t>
            </a:fld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6C06386-6845-44F2-8209-E12BCF258F88}" type="datetimeFigureOut">
              <a:rPr lang="en-US" smtClean="0"/>
              <a:pPr/>
              <a:t>11/01/15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0" r:id="rId1"/>
    <p:sldLayoutId id="2147483911" r:id="rId2"/>
    <p:sldLayoutId id="2147483912" r:id="rId3"/>
    <p:sldLayoutId id="2147483913" r:id="rId4"/>
    <p:sldLayoutId id="2147483914" r:id="rId5"/>
    <p:sldLayoutId id="2147483915" r:id="rId6"/>
    <p:sldLayoutId id="2147483916" r:id="rId7"/>
    <p:sldLayoutId id="2147483917" r:id="rId8"/>
    <p:sldLayoutId id="2147483918" r:id="rId9"/>
    <p:sldLayoutId id="2147483919" r:id="rId10"/>
    <p:sldLayoutId id="2147483920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980728"/>
            <a:ext cx="7772400" cy="1470025"/>
          </a:xfrm>
        </p:spPr>
        <p:txBody>
          <a:bodyPr/>
          <a:lstStyle/>
          <a:p>
            <a:pPr algn="ctr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Lepirudin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2924944"/>
            <a:ext cx="7004224" cy="3024336"/>
          </a:xfrm>
        </p:spPr>
        <p:txBody>
          <a:bodyPr>
            <a:normAutofit/>
          </a:bodyPr>
          <a:lstStyle/>
          <a:p>
            <a:pPr algn="l"/>
            <a:r>
              <a:rPr lang="en-US" b="1" dirty="0" err="1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Drugbank</a:t>
            </a:r>
            <a:r>
              <a:rPr lang="en-US" b="1" dirty="0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 ID : </a:t>
            </a:r>
            <a:r>
              <a:rPr lang="en-IN" dirty="0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DB00001 </a:t>
            </a:r>
            <a:endParaRPr lang="en-US" dirty="0" smtClean="0">
              <a:solidFill>
                <a:srgbClr val="2F2B2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b="1" dirty="0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Chemical formula : </a:t>
            </a:r>
            <a:r>
              <a:rPr lang="en-IN" dirty="0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IN" baseline="-25000" dirty="0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287</a:t>
            </a:r>
            <a:r>
              <a:rPr lang="en-IN" dirty="0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IN" baseline="-25000" dirty="0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440</a:t>
            </a:r>
            <a:r>
              <a:rPr lang="en-IN" dirty="0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IN" baseline="-25000" dirty="0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80</a:t>
            </a:r>
            <a:r>
              <a:rPr lang="en-IN" dirty="0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IN" baseline="-25000" dirty="0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110</a:t>
            </a:r>
            <a:r>
              <a:rPr lang="en-IN" dirty="0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IN" baseline="-25000" dirty="0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IN" dirty="0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rgbClr val="2F2B2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b="1" dirty="0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Average wt. : </a:t>
            </a:r>
            <a:r>
              <a:rPr lang="en-IN" dirty="0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6963.425 </a:t>
            </a:r>
            <a:endParaRPr lang="en-US" dirty="0" smtClean="0">
              <a:solidFill>
                <a:srgbClr val="2F2B2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b="1" dirty="0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Half life : </a:t>
            </a:r>
            <a:r>
              <a:rPr lang="en-IN" dirty="0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Approximately </a:t>
            </a:r>
            <a:r>
              <a:rPr lang="en-IN" dirty="0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1.3 hours </a:t>
            </a:r>
          </a:p>
          <a:p>
            <a:pPr algn="l"/>
            <a:r>
              <a:rPr lang="en-US" b="1" dirty="0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Chemical name : </a:t>
            </a:r>
            <a:r>
              <a:rPr lang="en-IN" dirty="0" smtClean="0">
                <a:solidFill>
                  <a:srgbClr val="2F2B20"/>
                </a:solidFill>
              </a:rPr>
              <a:t>[</a:t>
            </a:r>
            <a:r>
              <a:rPr lang="en-IN" dirty="0" smtClean="0">
                <a:solidFill>
                  <a:srgbClr val="2F2B20"/>
                </a:solidFill>
              </a:rPr>
              <a:t>Leu1, Thr2]-63-desulfohirudin </a:t>
            </a:r>
            <a:endParaRPr lang="en-IN" dirty="0">
              <a:solidFill>
                <a:srgbClr val="2F2B2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836712"/>
            <a:ext cx="7854696" cy="5184576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Description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Lepirudin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is identical to natural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hirudin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except for substitution of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leucine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for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isoleucine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at the N-terminal end of the molecule and the absence of a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sulfate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group on the tyrosine at position 63. It is produced via yeast cells.</a:t>
            </a:r>
          </a:p>
          <a:p>
            <a:pPr algn="l"/>
            <a:endParaRPr lang="en-U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Indication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algn="l"/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 the treatment of heparin-induced thrombocytopenia.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/>
            <a:endParaRPr lang="en-U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Pharmacodynamics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l"/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Lepirudin is used to break up clots and to reduce thrombocytopenia. It binds to thrombin and prevents thrombus or clot formation. It is a highly potent, selective, and essentially irreversible inhibitor of thrombin and clot-bond thrombin.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Lepirudin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requires no cofactor for its anticoagulant action.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Lepirudin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is a recombinant form of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hirudin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an endogenous anticoagulant found in medicinal leeches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504" y="692696"/>
            <a:ext cx="8020344" cy="5040560"/>
          </a:xfrm>
        </p:spPr>
        <p:txBody>
          <a:bodyPr>
            <a:noAutofit/>
          </a:bodyPr>
          <a:lstStyle/>
          <a:p>
            <a:pPr>
              <a:lnSpc>
                <a:spcPct val="160000"/>
              </a:lnSpc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Mechanism of action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lnSpc>
                <a:spcPct val="150000"/>
              </a:lnSpc>
            </a:pP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Lepirudin forms a stable non-covalent complex with alpha-thrombin, thereby abolishing its ability to cleave fibrinogen and initiate the clotting cascade. The inhibition of thrombin prevents the blood clotting cascade. </a:t>
            </a:r>
            <a:endParaRPr lang="en-U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60000"/>
              </a:lnSpc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Metabolism :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Lepirudin is thought to be metabolized by release of amino acids via catabolic hydrolysis of the parent drug. However, con-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clusive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data are not available. About 48% of the administration dose is excreted in the urine which consists of unchanged drug (35%) and other fragments of the parent drug. </a:t>
            </a:r>
            <a:endParaRPr lang="en-U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60000"/>
              </a:lnSpc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Absorption : </a:t>
            </a:r>
          </a:p>
          <a:p>
            <a:pPr>
              <a:lnSpc>
                <a:spcPct val="160000"/>
              </a:lnSpc>
            </a:pP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Bioavailability is 100% following injection. </a:t>
            </a:r>
            <a:endParaRPr lang="en-US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515895"/>
            <a:ext cx="7128792" cy="56784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60000"/>
              </a:lnSpc>
              <a:buFont typeface="Arial" pitchFamily="34" charset="0"/>
              <a:buChar char="•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Route of Elimination : </a:t>
            </a:r>
          </a:p>
          <a:p>
            <a:pPr>
              <a:lnSpc>
                <a:spcPct val="160000"/>
              </a:lnSpc>
              <a:buFont typeface="Arial" pitchFamily="34" charset="0"/>
              <a:buChar char="•"/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Lepirudin is thought to be metabolized by release of amino acids via catabolic hydrolysis of the parent drug. About 48% of the administration dose is excreted in the urine which consists of unchanged drug (35%) and other fragments of the parent drug.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60000"/>
              </a:lnSpc>
              <a:buFont typeface="Arial" pitchFamily="34" charset="0"/>
              <a:buChar char="•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Volume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of distribution : 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60000"/>
              </a:lnSpc>
              <a:buFont typeface="Arial" pitchFamily="34" charset="0"/>
              <a:buChar char="•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12.2 L [Healthy young subjects (n = 18, age 18-60 years)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]</a:t>
            </a:r>
          </a:p>
          <a:p>
            <a:pPr>
              <a:lnSpc>
                <a:spcPct val="160000"/>
              </a:lnSpc>
              <a:buFont typeface="Arial" pitchFamily="34" charset="0"/>
              <a:buChar char="•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18.7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L [Healthy elderly subjects (n = 10, age 65-80 years)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]</a:t>
            </a:r>
          </a:p>
          <a:p>
            <a:pPr>
              <a:lnSpc>
                <a:spcPct val="160000"/>
              </a:lnSpc>
              <a:buFont typeface="Arial" pitchFamily="34" charset="0"/>
              <a:buChar char="•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18 L [Renally impaired patients (n = 16, creatinine clearance below 80 mL/min)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]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60000"/>
              </a:lnSpc>
              <a:buFont typeface="Arial" pitchFamily="34" charset="0"/>
              <a:buChar char="•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32.1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L [HIT patients (n = 73)]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60000"/>
              </a:lnSpc>
              <a:buFont typeface="Arial" pitchFamily="34" charset="0"/>
              <a:buChar char="•"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3678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548680"/>
            <a:ext cx="7920880" cy="337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60000"/>
              </a:lnSpc>
              <a:buFont typeface="Arial" pitchFamily="34" charset="0"/>
              <a:buChar char="•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Clearance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164 ml/min [Healthy 18-60 yrs]* 139 ml/min [Healthy 65-80 yrs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]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61 ml/min [renal impaired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]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114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ml/min [HIT (Heparin-induced thrombocytopenia)]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60000"/>
              </a:lnSpc>
              <a:buFont typeface="Arial" pitchFamily="34" charset="0"/>
              <a:buChar char="•"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Toxicity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60000"/>
              </a:lnSpc>
              <a:buFont typeface="Arial" pitchFamily="34" charset="0"/>
              <a:buChar char="•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case of overdose (eg, suggested by excessively high aPTT values) the risk of bleeding is increased.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4817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494" y="836712"/>
            <a:ext cx="7804890" cy="4104456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 Drug Interaction</a:t>
            </a:r>
            <a:r>
              <a:rPr lang="en-US" dirty="0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dirty="0" smtClean="0">
              <a:solidFill>
                <a:srgbClr val="2F2B2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dirty="0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IN" dirty="0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)Ginkgo biloba= Additive anticoagulant/antiplatelet effects may increase bleed risk. Concomitant therapy should be avoided.     </a:t>
            </a:r>
            <a:endParaRPr lang="en-IN" dirty="0" smtClean="0">
              <a:solidFill>
                <a:srgbClr val="2F2B2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dirty="0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2)Treprostinil  = The prostacyclin analogue, Treprostinil, increases the risk of bleeding when combined with the anticoagulant, Lepirudin. Monitor for increased bleeding during concomitant </a:t>
            </a:r>
            <a:r>
              <a:rPr lang="en-IN" dirty="0" err="1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thearpy</a:t>
            </a:r>
            <a:r>
              <a:rPr lang="en-IN" dirty="0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 smtClean="0">
              <a:solidFill>
                <a:srgbClr val="2F2B2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 Targets </a:t>
            </a:r>
            <a:r>
              <a:rPr lang="en-US" dirty="0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IN" dirty="0" err="1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Prothrombin</a:t>
            </a:r>
            <a:r>
              <a:rPr lang="en-IN" dirty="0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rgbClr val="2F2B2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 Affected organisms </a:t>
            </a:r>
            <a:r>
              <a:rPr lang="en-US" dirty="0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IN" dirty="0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Humans and other mammal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s .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520" y="692696"/>
            <a:ext cx="8020914" cy="4824536"/>
          </a:xfrm>
        </p:spPr>
        <p:txBody>
          <a:bodyPr>
            <a:noAutofit/>
          </a:bodyPr>
          <a:lstStyle/>
          <a:p>
            <a:pPr>
              <a:lnSpc>
                <a:spcPct val="160000"/>
              </a:lnSpc>
              <a:buFont typeface="Arial" pitchFamily="34" charset="0"/>
              <a:buChar char="•"/>
            </a:pPr>
            <a:r>
              <a:rPr lang="en-US" sz="1800" b="1" dirty="0" smtClean="0"/>
              <a:t> </a:t>
            </a:r>
            <a:r>
              <a:rPr lang="en-US" sz="1800" b="1" dirty="0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Categories</a:t>
            </a:r>
            <a:r>
              <a:rPr lang="en-US" sz="1800" dirty="0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IN" sz="1800" dirty="0" err="1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Antithrombins</a:t>
            </a:r>
            <a:r>
              <a:rPr lang="en-IN" sz="1800" dirty="0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      and </a:t>
            </a:r>
            <a:r>
              <a:rPr lang="en-IN" sz="1800" dirty="0" err="1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Fibrinolytic</a:t>
            </a:r>
            <a:r>
              <a:rPr lang="en-IN" sz="1800" dirty="0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 Agents </a:t>
            </a:r>
            <a:endParaRPr lang="en-US" sz="1800" dirty="0" smtClean="0">
              <a:solidFill>
                <a:srgbClr val="2F2B2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60000"/>
              </a:lnSpc>
              <a:buFont typeface="Arial" pitchFamily="34" charset="0"/>
              <a:buChar char="•"/>
            </a:pPr>
            <a:r>
              <a:rPr lang="en-US" sz="1800" b="1" dirty="0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Patents</a:t>
            </a:r>
          </a:p>
          <a:p>
            <a:pPr>
              <a:lnSpc>
                <a:spcPct val="160000"/>
              </a:lnSpc>
            </a:pPr>
            <a:r>
              <a:rPr lang="en-US" sz="1800" dirty="0" smtClean="0">
                <a:solidFill>
                  <a:srgbClr val="2F2B20"/>
                </a:solidFill>
              </a:rPr>
              <a:t>Country		Patent Number	Approved		Expires </a:t>
            </a:r>
          </a:p>
          <a:p>
            <a:pPr>
              <a:lnSpc>
                <a:spcPct val="160000"/>
              </a:lnSpc>
            </a:pPr>
            <a:r>
              <a:rPr lang="en-US" sz="1800" dirty="0" smtClean="0">
                <a:solidFill>
                  <a:srgbClr val="2F2B20"/>
                </a:solidFill>
              </a:rPr>
              <a:t>Canada		1339104		1997</a:t>
            </a:r>
            <a:r>
              <a:rPr lang="en-US" sz="1800" dirty="0">
                <a:solidFill>
                  <a:srgbClr val="2F2B20"/>
                </a:solidFill>
              </a:rPr>
              <a:t>-07-</a:t>
            </a:r>
            <a:r>
              <a:rPr lang="en-US" sz="1800" dirty="0" smtClean="0">
                <a:solidFill>
                  <a:srgbClr val="2F2B20"/>
                </a:solidFill>
              </a:rPr>
              <a:t>29	2014</a:t>
            </a:r>
            <a:r>
              <a:rPr lang="en-US" sz="1800" dirty="0">
                <a:solidFill>
                  <a:srgbClr val="2F2B20"/>
                </a:solidFill>
              </a:rPr>
              <a:t>-07-</a:t>
            </a:r>
            <a:r>
              <a:rPr lang="en-US" sz="1800" dirty="0" smtClean="0">
                <a:solidFill>
                  <a:srgbClr val="2F2B20"/>
                </a:solidFill>
              </a:rPr>
              <a:t>2</a:t>
            </a:r>
          </a:p>
          <a:p>
            <a:pPr>
              <a:lnSpc>
                <a:spcPct val="160000"/>
              </a:lnSpc>
            </a:pPr>
            <a:r>
              <a:rPr lang="en-US" sz="1800" dirty="0" smtClean="0">
                <a:solidFill>
                  <a:srgbClr val="2F2B20"/>
                </a:solidFill>
              </a:rPr>
              <a:t>United States	5180668		1993</a:t>
            </a:r>
            <a:r>
              <a:rPr lang="en-US" sz="1800" dirty="0">
                <a:solidFill>
                  <a:srgbClr val="2F2B20"/>
                </a:solidFill>
              </a:rPr>
              <a:t>-01-</a:t>
            </a:r>
            <a:r>
              <a:rPr lang="en-US" sz="1800" dirty="0" smtClean="0">
                <a:solidFill>
                  <a:srgbClr val="2F2B20"/>
                </a:solidFill>
              </a:rPr>
              <a:t>19	2010</a:t>
            </a:r>
            <a:r>
              <a:rPr lang="en-US" sz="1800" dirty="0">
                <a:solidFill>
                  <a:srgbClr val="2F2B20"/>
                </a:solidFill>
              </a:rPr>
              <a:t>-01-19</a:t>
            </a:r>
            <a:r>
              <a:rPr lang="en-US" sz="1800" dirty="0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60000"/>
              </a:lnSpc>
              <a:buFont typeface="Arial" pitchFamily="34" charset="0"/>
              <a:buChar char="•"/>
            </a:pPr>
            <a:r>
              <a:rPr lang="en-US" sz="1800" b="1" dirty="0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Sequence</a:t>
            </a:r>
            <a:r>
              <a:rPr lang="en-US" sz="1800" dirty="0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IN" sz="1800" dirty="0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LVYTDCTESGQNLCLCEGSNVCGQGNKCILGSDGEKNQCVTGEGTPKPQSHNDGDFEEIPEEYLQ </a:t>
            </a:r>
            <a:endParaRPr lang="en-IN" sz="1800" dirty="0">
              <a:solidFill>
                <a:srgbClr val="2F2B2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188640"/>
            <a:ext cx="8123240" cy="6455070"/>
          </a:xfrm>
        </p:spPr>
        <p:txBody>
          <a:bodyPr>
            <a:normAutofit fontScale="77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Brands : </a:t>
            </a:r>
            <a:r>
              <a:rPr lang="en-IN" dirty="0" err="1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Refludan</a:t>
            </a:r>
            <a:r>
              <a:rPr lang="en-IN" dirty="0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b="1" dirty="0" smtClean="0">
              <a:solidFill>
                <a:srgbClr val="2F2B2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Company : </a:t>
            </a:r>
            <a:r>
              <a:rPr lang="en-IN" dirty="0" err="1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Berlex</a:t>
            </a:r>
            <a:r>
              <a:rPr lang="en-IN" dirty="0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 Labs </a:t>
            </a:r>
            <a:endParaRPr lang="en-US" b="1" dirty="0" smtClean="0">
              <a:solidFill>
                <a:srgbClr val="2F2B2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Description :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Used for/Prescribed for : </a:t>
            </a:r>
            <a:r>
              <a:rPr lang="en-IN" dirty="0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REFLUDAN (</a:t>
            </a:r>
            <a:r>
              <a:rPr lang="en-IN" dirty="0" err="1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lepirudin</a:t>
            </a:r>
            <a:r>
              <a:rPr lang="en-IN" dirty="0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) is indicated for anticoagulation in patients with heparin-induced thrombocytopenia (HIT) and associated </a:t>
            </a:r>
            <a:r>
              <a:rPr lang="en-IN" dirty="0" err="1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thromboembolic</a:t>
            </a:r>
            <a:r>
              <a:rPr lang="en-IN" dirty="0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 disease in order to prevent further </a:t>
            </a:r>
            <a:r>
              <a:rPr lang="en-IN" dirty="0" err="1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thromboembolic</a:t>
            </a:r>
            <a:r>
              <a:rPr lang="en-IN" dirty="0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 complications. </a:t>
            </a:r>
            <a:endParaRPr lang="en-US" b="1" dirty="0" smtClean="0">
              <a:solidFill>
                <a:srgbClr val="2F2B2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Formulation : </a:t>
            </a:r>
            <a:r>
              <a:rPr lang="en-IN" dirty="0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Each vial of REFLUDAN contains 50 mg </a:t>
            </a:r>
            <a:r>
              <a:rPr lang="en-IN" dirty="0" err="1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lepirudin</a:t>
            </a:r>
            <a:r>
              <a:rPr lang="en-IN" dirty="0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. Other </a:t>
            </a:r>
            <a:r>
              <a:rPr lang="en-IN" dirty="0" err="1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ingre-dients</a:t>
            </a:r>
            <a:r>
              <a:rPr lang="en-IN" dirty="0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 are 40 mg </a:t>
            </a:r>
            <a:r>
              <a:rPr lang="en-IN" dirty="0" err="1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mannitol</a:t>
            </a:r>
            <a:r>
              <a:rPr lang="en-IN" dirty="0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 and sodium hydroxide for adjust-</a:t>
            </a:r>
            <a:r>
              <a:rPr lang="en-IN" dirty="0" err="1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ment</a:t>
            </a:r>
            <a:r>
              <a:rPr lang="en-IN" dirty="0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 of pH to approximately 7 </a:t>
            </a:r>
            <a:endParaRPr lang="en-US" b="1" dirty="0" smtClean="0">
              <a:solidFill>
                <a:srgbClr val="2F2B2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Form : </a:t>
            </a:r>
            <a:r>
              <a:rPr lang="en-IN" dirty="0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sterile, white, freeze-dried powder for injection </a:t>
            </a:r>
            <a:endParaRPr lang="en-US" b="1" dirty="0" smtClean="0">
              <a:solidFill>
                <a:srgbClr val="2F2B2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Route of administration : </a:t>
            </a:r>
            <a:r>
              <a:rPr lang="en-IN" dirty="0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intravenous infusion </a:t>
            </a:r>
            <a:endParaRPr lang="en-US" b="1" dirty="0" smtClean="0">
              <a:solidFill>
                <a:srgbClr val="2F2B2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Dosage : </a:t>
            </a:r>
            <a:r>
              <a:rPr lang="en-IN" dirty="0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Recommended dose is 0.4 mg/kg body weight (up to 110kg) slowly intravenously (</a:t>
            </a:r>
            <a:r>
              <a:rPr lang="en-IN" dirty="0" err="1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IN" dirty="0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, over 15 to 20seconds) as a bolus dose, and can be followed by 0.15 mg/kg body weight (up to 110kg)/hour as a continuous intravenous infusion for 2 to 10 days or longer if clinically needed. </a:t>
            </a:r>
            <a:endParaRPr lang="en-US" b="1" dirty="0" smtClean="0">
              <a:solidFill>
                <a:srgbClr val="2F2B2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Contraindication : </a:t>
            </a:r>
            <a:r>
              <a:rPr lang="en-IN" dirty="0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hypersensitivity </a:t>
            </a:r>
            <a:endParaRPr lang="en-US" b="1" dirty="0" smtClean="0">
              <a:solidFill>
                <a:srgbClr val="2F2B2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Side effects : </a:t>
            </a:r>
            <a:r>
              <a:rPr lang="en-IN" b="1" dirty="0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Bleeding from puncture sites and wounds</a:t>
            </a:r>
          </a:p>
          <a:p>
            <a:r>
              <a:rPr lang="en-IN" b="1" dirty="0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   blood in the urine</a:t>
            </a:r>
          </a:p>
          <a:p>
            <a:r>
              <a:rPr lang="en-IN" b="1" dirty="0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   bloody or black, tarry stools</a:t>
            </a:r>
          </a:p>
          <a:p>
            <a:r>
              <a:rPr lang="en-IN" b="1" dirty="0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   collection of blood under the skin</a:t>
            </a:r>
          </a:p>
          <a:p>
            <a:r>
              <a:rPr lang="en-IN" b="1" dirty="0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   constipation</a:t>
            </a:r>
          </a:p>
          <a:p>
            <a:r>
              <a:rPr lang="en-IN" b="1" dirty="0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   dark urine</a:t>
            </a:r>
            <a:endParaRPr lang="en-US" b="1" dirty="0" smtClean="0">
              <a:solidFill>
                <a:srgbClr val="2F2B2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Drug interaction : </a:t>
            </a:r>
            <a:r>
              <a:rPr lang="en-IN" dirty="0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A total of 204 drugs (800 brand and generic names) are known to interact with </a:t>
            </a:r>
            <a:r>
              <a:rPr lang="en-IN" dirty="0" err="1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Refludan</a:t>
            </a:r>
            <a:r>
              <a:rPr lang="en-IN" dirty="0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IN" dirty="0" err="1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lepirudin</a:t>
            </a:r>
            <a:r>
              <a:rPr lang="en-IN" dirty="0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br>
              <a:rPr lang="en-IN" dirty="0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IN" dirty="0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dirty="0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IN" dirty="0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    38 major drug interactions (94 brand and generic names)</a:t>
            </a:r>
            <a:br>
              <a:rPr lang="en-IN" dirty="0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IN" dirty="0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    160 moderate drug interactions (700 brand and generic names)</a:t>
            </a:r>
            <a:br>
              <a:rPr lang="en-IN" dirty="0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IN" dirty="0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    6 minor drug interactions (6 brand and generic names) </a:t>
            </a:r>
            <a:endParaRPr lang="en-US" b="1" dirty="0" smtClean="0">
              <a:solidFill>
                <a:srgbClr val="2F2B2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520" y="548680"/>
            <a:ext cx="7916416" cy="5976664"/>
          </a:xfrm>
        </p:spPr>
        <p:txBody>
          <a:bodyPr>
            <a:normAutofit fontScale="92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General references </a:t>
            </a:r>
            <a:r>
              <a:rPr lang="en-US" dirty="0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IN" dirty="0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en-IN" dirty="0" err="1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Smythe</a:t>
            </a:r>
            <a:r>
              <a:rPr lang="en-IN" dirty="0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 MA, Stephens JL, </a:t>
            </a:r>
            <a:r>
              <a:rPr lang="en-IN" dirty="0" err="1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Koerber</a:t>
            </a:r>
            <a:r>
              <a:rPr lang="en-IN" dirty="0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 JM, Mattson JC: A comparison of </a:t>
            </a:r>
            <a:r>
              <a:rPr lang="en-IN" dirty="0" err="1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lepirudin</a:t>
            </a:r>
            <a:r>
              <a:rPr lang="en-IN" dirty="0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IN" dirty="0" err="1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argatroban</a:t>
            </a:r>
            <a:r>
              <a:rPr lang="en-IN" dirty="0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 outcomes. </a:t>
            </a:r>
            <a:r>
              <a:rPr lang="en-IN" dirty="0" err="1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Clin</a:t>
            </a:r>
            <a:r>
              <a:rPr lang="en-IN" dirty="0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err="1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Appl</a:t>
            </a:r>
            <a:r>
              <a:rPr lang="en-IN" dirty="0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err="1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Thromb</a:t>
            </a:r>
            <a:r>
              <a:rPr lang="en-IN" dirty="0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err="1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Hemost</a:t>
            </a:r>
            <a:r>
              <a:rPr lang="en-IN" dirty="0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. 2005 Oct;11(4):371-4. "Pubmed":http://www.ncbi.nlm.nih.gov/pubmed/16244762   </a:t>
            </a:r>
            <a:endParaRPr lang="en-IN" dirty="0" smtClean="0">
              <a:solidFill>
                <a:srgbClr val="2F2B2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dirty="0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IN" dirty="0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2)Tardy B, Lecompte T, Boelhen F, Tardy-Poncet B, Elalamy I, Morange P, Gruel Y, Wolf M, Francois D, Racadot E, Camarasa P, Blouch MT, Nguyen F, Doubine S, Dutrillaux F, Alhenc-Gelas M, Martin-Toutain I, Bauters A, Ffrench P, de Maistre E, Grunebaum L, Mouton C, Huisse MG, Gouault-Heilmann M, Lucke V: Predictive factors for thrombosis and major bleeding in an observational study in 181 patients with heparin-induced thrombocytopenia treated with lepirudin. Blood. 2006 Sep 1;108(5):1492-6. </a:t>
            </a:r>
            <a:r>
              <a:rPr lang="en-IN" dirty="0" err="1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Epub</a:t>
            </a:r>
            <a:r>
              <a:rPr lang="en-IN" dirty="0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 2006 May 11. "Pubmed":http://www.ncbi.nlm.nih.gov/pubmed/16690967                     </a:t>
            </a:r>
            <a:endParaRPr lang="en-IN" dirty="0" smtClean="0">
              <a:solidFill>
                <a:srgbClr val="2F2B2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IN" dirty="0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IN" dirty="0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)Lubenow N, Eichler P, Lietz T, Greinacher A: Lepirudin in patients with heparin-induced thrombocytopenia - results of the third prospective study (HAT-3) and a combined analysis of HAT-1, HAT-2, and HAT-3. J </a:t>
            </a:r>
            <a:r>
              <a:rPr lang="en-IN" dirty="0" err="1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Thromb</a:t>
            </a:r>
            <a:r>
              <a:rPr lang="en-IN" dirty="0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err="1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Haemost</a:t>
            </a:r>
            <a:r>
              <a:rPr lang="en-IN" dirty="0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. 2005 Nov;3(11):2428-36. "</a:t>
            </a:r>
            <a:r>
              <a:rPr lang="en-IN" dirty="0" err="1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Pubmed</a:t>
            </a:r>
            <a:r>
              <a:rPr lang="en-IN" dirty="0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":http://www.ncbi.nlm.nih.gov/pubmed/16241940                         4)  </a:t>
            </a:r>
            <a:r>
              <a:rPr lang="en-IN" dirty="0" err="1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Askari</a:t>
            </a:r>
            <a:r>
              <a:rPr lang="en-IN" dirty="0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 AT, </a:t>
            </a:r>
            <a:r>
              <a:rPr lang="en-IN" dirty="0" err="1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Lincoff</a:t>
            </a:r>
            <a:r>
              <a:rPr lang="en-IN" dirty="0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 AM: Antithrombotic Drug Therapy in Cardiovascular Disease. 2009 Oct; pp. 440â€“. ISBN 9781603272346. "Google books":http://books.google.com/books?id=iadLoXoQkWEC&amp;amp;pg=PA440. </a:t>
            </a:r>
            <a:endParaRPr lang="en-US" dirty="0" smtClean="0">
              <a:solidFill>
                <a:srgbClr val="2F2B2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References</a:t>
            </a:r>
            <a:r>
              <a:rPr lang="en-US" dirty="0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IN" dirty="0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http://www.drugs.com/pro/refludan.html  http://www.drugs.com/drug-interactions/lepirudin,refludan-index.html?filter=1 http://www.rxlist.com/refludan-drug.htm </a:t>
            </a:r>
            <a:endParaRPr lang="en-IN" dirty="0">
              <a:solidFill>
                <a:srgbClr val="2F2B2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95</TotalTime>
  <Words>1136</Words>
  <Application>Microsoft Macintosh PowerPoint</Application>
  <PresentationFormat>On-screen Show (4:3)</PresentationFormat>
  <Paragraphs>66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Adjacency</vt:lpstr>
      <vt:lpstr>Lepirudin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Lepirudin</dc:title>
  <dc:creator>Lubna</dc:creator>
  <cp:lastModifiedBy>bic2</cp:lastModifiedBy>
  <cp:revision>12</cp:revision>
  <dcterms:created xsi:type="dcterms:W3CDTF">2014-12-29T07:14:40Z</dcterms:created>
  <dcterms:modified xsi:type="dcterms:W3CDTF">2015-01-11T16:56:39Z</dcterms:modified>
</cp:coreProperties>
</file>