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67" y="-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7950-3B1C-418F-8C3C-AF97E5A6428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619-8FE1-4106-9125-C91ED2997A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7950-3B1C-418F-8C3C-AF97E5A6428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619-8FE1-4106-9125-C91ED2997A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7950-3B1C-418F-8C3C-AF97E5A6428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619-8FE1-4106-9125-C91ED2997A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4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7950-3B1C-418F-8C3C-AF97E5A6428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619-8FE1-4106-9125-C91ED2997A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7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7950-3B1C-418F-8C3C-AF97E5A6428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619-8FE1-4106-9125-C91ED2997A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3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7950-3B1C-418F-8C3C-AF97E5A6428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619-8FE1-4106-9125-C91ED2997A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1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7950-3B1C-418F-8C3C-AF97E5A6428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619-8FE1-4106-9125-C91ED2997A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2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7950-3B1C-418F-8C3C-AF97E5A6428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619-8FE1-4106-9125-C91ED2997A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3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7950-3B1C-418F-8C3C-AF97E5A6428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619-8FE1-4106-9125-C91ED2997A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7950-3B1C-418F-8C3C-AF97E5A6428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619-8FE1-4106-9125-C91ED2997A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9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7950-3B1C-418F-8C3C-AF97E5A6428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A619-8FE1-4106-9125-C91ED2997A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5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37950-3B1C-418F-8C3C-AF97E5A6428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1A619-8FE1-4106-9125-C91ED2997A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4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85832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/>
              <a:t>ID DB08898 						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81000" y="207651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/>
              <a:t>GLUCARPIDASE		</a:t>
            </a:r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724400"/>
            <a:ext cx="541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smtClean="0"/>
              <a:t>CATEGORY</a:t>
            </a:r>
          </a:p>
          <a:p>
            <a:r>
              <a:rPr lang="en-IN" sz="3200" dirty="0" smtClean="0"/>
              <a:t>Enzymes </a:t>
            </a:r>
            <a:endParaRPr lang="en-IN" sz="3200" dirty="0"/>
          </a:p>
        </p:txBody>
      </p:sp>
      <p:sp>
        <p:nvSpPr>
          <p:cNvPr id="2" name="Rectangle 1"/>
          <p:cNvSpPr/>
          <p:nvPr/>
        </p:nvSpPr>
        <p:spPr>
          <a:xfrm>
            <a:off x="381000" y="2815174"/>
            <a:ext cx="34788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C</a:t>
            </a:r>
            <a:r>
              <a:rPr lang="en-US" sz="3200" baseline="-25000" dirty="0"/>
              <a:t>1950</a:t>
            </a:r>
            <a:r>
              <a:rPr lang="en-US" sz="3200" dirty="0"/>
              <a:t>H</a:t>
            </a:r>
            <a:r>
              <a:rPr lang="en-US" sz="3200" baseline="-25000" dirty="0"/>
              <a:t>3157</a:t>
            </a:r>
            <a:r>
              <a:rPr lang="en-US" sz="3200" dirty="0"/>
              <a:t>N</a:t>
            </a:r>
            <a:r>
              <a:rPr lang="en-US" sz="3200" baseline="-25000" dirty="0"/>
              <a:t>543</a:t>
            </a:r>
            <a:r>
              <a:rPr lang="en-US" sz="3200" dirty="0"/>
              <a:t>O</a:t>
            </a:r>
            <a:r>
              <a:rPr lang="en-US" sz="3200" baseline="-25000" dirty="0"/>
              <a:t>599</a:t>
            </a:r>
            <a:r>
              <a:rPr lang="en-US" sz="3200" dirty="0"/>
              <a:t>S</a:t>
            </a:r>
            <a:r>
              <a:rPr lang="en-US" sz="3200" baseline="-25000" dirty="0"/>
              <a:t>7</a:t>
            </a:r>
            <a:endParaRPr lang="en-US" sz="3200" dirty="0"/>
          </a:p>
        </p:txBody>
      </p:sp>
      <p:pic>
        <p:nvPicPr>
          <p:cNvPr id="1026" name="Picture 2" descr="http://www.drugbank.ca/system/protein_structures/full/DB08898.png?14073678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776482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00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1578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DESCRIPTION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891833"/>
            <a:ext cx="1424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INDICATION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28600" y="815876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Glucarpidase</a:t>
            </a:r>
            <a:r>
              <a:rPr lang="en-US" sz="2000" dirty="0" smtClean="0"/>
              <a:t> is the recombinant form of the Pseudomonas sp. (strain RS-16) enzyme </a:t>
            </a:r>
            <a:r>
              <a:rPr lang="en-US" sz="2000" dirty="0" err="1" smtClean="0"/>
              <a:t>carboxypeptidase</a:t>
            </a:r>
            <a:r>
              <a:rPr lang="en-US" sz="2000" dirty="0" smtClean="0"/>
              <a:t> G2 that is produced in Escherichia coli. In patients, </a:t>
            </a:r>
            <a:r>
              <a:rPr lang="en-US" sz="2000" dirty="0" err="1" smtClean="0"/>
              <a:t>glucarpidase</a:t>
            </a:r>
            <a:r>
              <a:rPr lang="en-US" sz="2000" dirty="0" smtClean="0"/>
              <a:t> inactivates </a:t>
            </a:r>
            <a:r>
              <a:rPr lang="en-US" sz="2000" dirty="0" err="1" smtClean="0"/>
              <a:t>methotrexate</a:t>
            </a:r>
            <a:r>
              <a:rPr lang="en-US" sz="2000" dirty="0" smtClean="0"/>
              <a:t>, and other </a:t>
            </a:r>
            <a:r>
              <a:rPr lang="en-US" sz="2000" dirty="0" err="1" smtClean="0"/>
              <a:t>antifolates</a:t>
            </a:r>
            <a:r>
              <a:rPr lang="en-US" sz="2000" dirty="0" smtClean="0"/>
              <a:t>, by hydrolyzing glutamate on the carboxyl terminal of these compounds. Therefore since </a:t>
            </a:r>
            <a:r>
              <a:rPr lang="en-US" sz="2000" dirty="0" err="1" smtClean="0"/>
              <a:t>methotrexate</a:t>
            </a:r>
            <a:r>
              <a:rPr lang="en-US" sz="2000" dirty="0" smtClean="0"/>
              <a:t> is eliminated </a:t>
            </a:r>
            <a:r>
              <a:rPr lang="en-US" sz="2000" dirty="0" err="1" smtClean="0"/>
              <a:t>enzymatically</a:t>
            </a:r>
            <a:r>
              <a:rPr lang="en-US" sz="2000" dirty="0" smtClean="0"/>
              <a:t> and not by the kidneys, </a:t>
            </a:r>
            <a:r>
              <a:rPr lang="en-US" sz="2000" dirty="0" err="1" smtClean="0"/>
              <a:t>glucarpidase</a:t>
            </a:r>
            <a:r>
              <a:rPr lang="en-US" sz="2000" dirty="0" smtClean="0"/>
              <a:t> is indicated in patients on </a:t>
            </a:r>
            <a:r>
              <a:rPr lang="en-US" sz="2000" dirty="0" err="1" smtClean="0"/>
              <a:t>methotrexate</a:t>
            </a:r>
            <a:r>
              <a:rPr lang="en-US" sz="2000" dirty="0" smtClean="0"/>
              <a:t> treatment who have kidney dysfunction, and are experiencing an abnormally high plasma concentration of </a:t>
            </a:r>
            <a:r>
              <a:rPr lang="en-US" sz="2000" dirty="0" err="1" smtClean="0"/>
              <a:t>methotrexate</a:t>
            </a:r>
            <a:r>
              <a:rPr lang="en-US" sz="2000" dirty="0" smtClean="0"/>
              <a:t> (&amp;gt;1 micromole per liter). </a:t>
            </a:r>
            <a:r>
              <a:rPr lang="en-US" sz="2000" dirty="0" err="1" smtClean="0"/>
              <a:t>Glucarpidase</a:t>
            </a:r>
            <a:r>
              <a:rPr lang="en-US" sz="2000" dirty="0" smtClean="0"/>
              <a:t> is marketed under the brand name </a:t>
            </a:r>
            <a:r>
              <a:rPr lang="en-US" sz="2000" dirty="0" err="1" smtClean="0"/>
              <a:t>VoraxazeÂ</a:t>
            </a:r>
            <a:r>
              <a:rPr lang="en-US" sz="2000" dirty="0" smtClean="0"/>
              <a:t>®.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228600" y="4242137"/>
            <a:ext cx="891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smtClean="0"/>
              <a:t>Used in patients on </a:t>
            </a:r>
            <a:r>
              <a:rPr lang="en-IN" sz="2000" dirty="0" err="1" smtClean="0"/>
              <a:t>methotrexate</a:t>
            </a:r>
            <a:r>
              <a:rPr lang="en-IN" sz="2000" dirty="0" smtClean="0"/>
              <a:t> treatment who have kidney dysfunction, and are experiencing an abnormally high plasma concentration of </a:t>
            </a:r>
            <a:r>
              <a:rPr lang="en-IN" sz="2000" dirty="0" err="1" smtClean="0"/>
              <a:t>methotrexate</a:t>
            </a:r>
            <a:r>
              <a:rPr lang="en-IN" sz="2000" dirty="0" smtClean="0"/>
              <a:t> (&amp;</a:t>
            </a:r>
            <a:r>
              <a:rPr lang="en-IN" sz="2000" dirty="0" err="1" smtClean="0"/>
              <a:t>gt</a:t>
            </a:r>
            <a:r>
              <a:rPr lang="en-IN" sz="2000" dirty="0" smtClean="0"/>
              <a:t>; 1 micromole per </a:t>
            </a:r>
            <a:r>
              <a:rPr lang="en-IN" sz="2000" dirty="0" err="1" smtClean="0"/>
              <a:t>liter</a:t>
            </a:r>
            <a:r>
              <a:rPr lang="en-IN" sz="2000" dirty="0" smtClean="0"/>
              <a:t>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262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25673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PHARMACODYNAMICS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28600" y="1905000"/>
            <a:ext cx="27522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MECHANISM OF ACTION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228600" y="838200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err="1" smtClean="0"/>
              <a:t>Glucarpidase</a:t>
            </a:r>
            <a:r>
              <a:rPr lang="en-IN" sz="2000" dirty="0" smtClean="0"/>
              <a:t> acts as an antidote to toxic </a:t>
            </a:r>
            <a:r>
              <a:rPr lang="en-IN" sz="2000" dirty="0" err="1" smtClean="0"/>
              <a:t>methotrexate</a:t>
            </a:r>
            <a:r>
              <a:rPr lang="en-IN" sz="2000" dirty="0" smtClean="0"/>
              <a:t> levels by </a:t>
            </a:r>
            <a:r>
              <a:rPr lang="en-IN" sz="2000" dirty="0" err="1" smtClean="0"/>
              <a:t>elminating</a:t>
            </a:r>
            <a:r>
              <a:rPr lang="en-IN" sz="2000" dirty="0" smtClean="0"/>
              <a:t> </a:t>
            </a:r>
            <a:r>
              <a:rPr lang="en-IN" sz="2000" dirty="0" err="1" smtClean="0"/>
              <a:t>methotrexate</a:t>
            </a:r>
            <a:r>
              <a:rPr lang="en-IN" sz="2000" dirty="0" smtClean="0"/>
              <a:t> by a non-kidney route.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228600" y="2362200"/>
            <a:ext cx="830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Glucarpidase</a:t>
            </a:r>
            <a:r>
              <a:rPr lang="en-US" sz="2000" dirty="0" smtClean="0"/>
              <a:t> inactivates </a:t>
            </a:r>
            <a:r>
              <a:rPr lang="en-US" sz="2000" dirty="0" err="1" smtClean="0"/>
              <a:t>methotrexate</a:t>
            </a:r>
            <a:r>
              <a:rPr lang="en-US" sz="2000" dirty="0" smtClean="0"/>
              <a:t>, and other </a:t>
            </a:r>
            <a:r>
              <a:rPr lang="en-US" sz="2000" dirty="0" err="1" smtClean="0"/>
              <a:t>antifolates</a:t>
            </a:r>
            <a:r>
              <a:rPr lang="en-US" sz="2000" dirty="0" smtClean="0"/>
              <a:t>, by hydrolyzing glutamate on the carboxyl terminal of these compounds. For </a:t>
            </a:r>
            <a:r>
              <a:rPr lang="en-US" sz="2000" dirty="0" err="1" smtClean="0"/>
              <a:t>methotrexate</a:t>
            </a:r>
            <a:r>
              <a:rPr lang="en-US" sz="2000" dirty="0" smtClean="0"/>
              <a:t> specifically, it is hydrolyzed to the inactive metabolites glutamate and 4-deoxy-4-amino-N10-methylpteroic acid (DAMPA).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9624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TOXICITY</a:t>
            </a:r>
          </a:p>
          <a:p>
            <a:r>
              <a:rPr lang="en-IN" sz="2000" dirty="0" smtClean="0"/>
              <a:t>Most common adverse reactions include hypotension, flushing, nausea, vomiting, headache, and </a:t>
            </a:r>
            <a:r>
              <a:rPr lang="en-IN" sz="2000" dirty="0" err="1" smtClean="0"/>
              <a:t>paresthesia</a:t>
            </a:r>
            <a:r>
              <a:rPr lang="en-IN" sz="2000" dirty="0" smtClean="0"/>
              <a:t>.</a:t>
            </a:r>
            <a:endParaRPr lang="en-IN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53340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METABOLISM</a:t>
            </a:r>
          </a:p>
          <a:p>
            <a:r>
              <a:rPr lang="en-IN" sz="2000" dirty="0" smtClean="0"/>
              <a:t>Metabolism was not determined.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41099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752600"/>
            <a:ext cx="89916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HALF-LIFE </a:t>
            </a:r>
          </a:p>
          <a:p>
            <a:r>
              <a:rPr lang="en-IN" sz="2000" dirty="0" smtClean="0"/>
              <a:t>In healthy patients not taking </a:t>
            </a:r>
            <a:r>
              <a:rPr lang="en-IN" sz="2000" dirty="0" err="1" smtClean="0"/>
              <a:t>methotrexate</a:t>
            </a:r>
            <a:r>
              <a:rPr lang="en-IN" sz="2000" dirty="0" smtClean="0"/>
              <a:t>, </a:t>
            </a:r>
            <a:r>
              <a:rPr lang="en-IN" sz="2000" dirty="0" err="1" smtClean="0"/>
              <a:t>glucarpidase</a:t>
            </a:r>
            <a:r>
              <a:rPr lang="en-IN" sz="2000" dirty="0" smtClean="0"/>
              <a:t> has an elimination half-life of 5.6 hours. In patients with severe renal impairment (</a:t>
            </a:r>
            <a:r>
              <a:rPr lang="en-IN" sz="2000" dirty="0" err="1" smtClean="0"/>
              <a:t>creatinine</a:t>
            </a:r>
            <a:r>
              <a:rPr lang="en-IN" sz="2000" dirty="0" smtClean="0"/>
              <a:t> clearance &amp;lt;30 </a:t>
            </a:r>
            <a:r>
              <a:rPr lang="en-IN" sz="2000" dirty="0" err="1" smtClean="0"/>
              <a:t>mL</a:t>
            </a:r>
            <a:r>
              <a:rPr lang="en-IN" sz="2000" dirty="0" smtClean="0"/>
              <a:t>/min), </a:t>
            </a:r>
            <a:r>
              <a:rPr lang="en-IN" sz="2000" dirty="0" err="1" smtClean="0"/>
              <a:t>glucarpidase</a:t>
            </a:r>
            <a:r>
              <a:rPr lang="en-IN" sz="2000" dirty="0" smtClean="0"/>
              <a:t> has an longer elimination half-life at 8.2 hours. </a:t>
            </a:r>
          </a:p>
          <a:p>
            <a:r>
              <a:rPr lang="en-US" sz="2000" dirty="0" smtClean="0"/>
              <a:t>	</a:t>
            </a:r>
          </a:p>
          <a:p>
            <a:endParaRPr lang="en-US" sz="2000" dirty="0" smtClean="0"/>
          </a:p>
          <a:p>
            <a:r>
              <a:rPr lang="en-US" sz="2000" dirty="0" smtClean="0"/>
              <a:t>VOLUME OF DISTRIBUTION</a:t>
            </a:r>
          </a:p>
          <a:p>
            <a:r>
              <a:rPr lang="en-IN" sz="2000" dirty="0" err="1" smtClean="0"/>
              <a:t>Glucarpidase</a:t>
            </a:r>
            <a:r>
              <a:rPr lang="en-IN" sz="2000" dirty="0" smtClean="0"/>
              <a:t> is likely limited to the plasma volume since its volume of distribution is 3.6 L.</a:t>
            </a:r>
            <a:endParaRPr lang="en-US" sz="2000" dirty="0" smtClean="0"/>
          </a:p>
          <a:p>
            <a:r>
              <a:rPr lang="en-US" sz="2000" dirty="0" smtClean="0"/>
              <a:t>	</a:t>
            </a:r>
          </a:p>
          <a:p>
            <a:endParaRPr lang="en-US" sz="2000" dirty="0" smtClean="0"/>
          </a:p>
          <a:p>
            <a:r>
              <a:rPr lang="en-US" sz="2000" dirty="0" smtClean="0"/>
              <a:t>CLEARANCE = </a:t>
            </a:r>
            <a:r>
              <a:rPr lang="en-IN" sz="2000" dirty="0" smtClean="0"/>
              <a:t>In healthy patients not taking </a:t>
            </a:r>
            <a:r>
              <a:rPr lang="en-IN" sz="2000" dirty="0" err="1" smtClean="0"/>
              <a:t>methotrexate</a:t>
            </a:r>
            <a:r>
              <a:rPr lang="en-IN" sz="2000" dirty="0" smtClean="0"/>
              <a:t>, </a:t>
            </a:r>
            <a:r>
              <a:rPr lang="en-IN" sz="2000" dirty="0" err="1" smtClean="0"/>
              <a:t>glucarpidase</a:t>
            </a:r>
            <a:r>
              <a:rPr lang="en-IN" sz="2000" dirty="0" smtClean="0"/>
              <a:t> has a clearance of 7.5 </a:t>
            </a:r>
            <a:r>
              <a:rPr lang="en-IN" sz="2000" dirty="0" err="1" smtClean="0"/>
              <a:t>mL</a:t>
            </a:r>
            <a:r>
              <a:rPr lang="en-IN" sz="2000" dirty="0" smtClean="0"/>
              <a:t>/min.</a:t>
            </a:r>
          </a:p>
          <a:p>
            <a:endParaRPr lang="en-IN" sz="2000" dirty="0" smtClean="0"/>
          </a:p>
          <a:p>
            <a:r>
              <a:rPr lang="en-IN" sz="2000" dirty="0" smtClean="0"/>
              <a:t>FOOD INTERACTION</a:t>
            </a:r>
          </a:p>
          <a:p>
            <a:r>
              <a:rPr lang="en-IN" sz="2000" dirty="0" smtClean="0"/>
              <a:t>No food effects were found.</a:t>
            </a:r>
          </a:p>
          <a:p>
            <a:endParaRPr lang="en-IN" sz="2000" dirty="0" smtClean="0"/>
          </a:p>
          <a:p>
            <a:endParaRPr lang="en-US" sz="2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52400" y="381000"/>
            <a:ext cx="838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ABSORPTION</a:t>
            </a:r>
          </a:p>
          <a:p>
            <a:r>
              <a:rPr lang="en-IN" sz="2000" dirty="0" smtClean="0"/>
              <a:t>In healthy patients not taking </a:t>
            </a:r>
            <a:r>
              <a:rPr lang="en-IN" sz="2000" dirty="0" err="1" smtClean="0"/>
              <a:t>methotrexate</a:t>
            </a:r>
            <a:r>
              <a:rPr lang="en-IN" sz="2000" dirty="0" smtClean="0"/>
              <a:t>, the average maximum concentration for </a:t>
            </a:r>
            <a:r>
              <a:rPr lang="en-IN" sz="2000" dirty="0" err="1" smtClean="0"/>
              <a:t>glucarpidase</a:t>
            </a:r>
            <a:r>
              <a:rPr lang="en-IN" sz="2000" dirty="0" smtClean="0"/>
              <a:t> was 3.3 Î¼g/</a:t>
            </a:r>
            <a:r>
              <a:rPr lang="en-IN" sz="2000" dirty="0" err="1" smtClean="0"/>
              <a:t>mL.</a:t>
            </a:r>
            <a:r>
              <a:rPr lang="en-IN" sz="2000" dirty="0" smtClean="0"/>
              <a:t> </a:t>
            </a:r>
            <a:r>
              <a:rPr lang="en-US" sz="2000" dirty="0" smtClean="0"/>
              <a:t>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551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7393" y="3881692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TARGETS </a:t>
            </a:r>
          </a:p>
          <a:p>
            <a:r>
              <a:rPr lang="en-US" sz="2000" dirty="0" err="1" smtClean="0"/>
              <a:t>Methotrexate</a:t>
            </a:r>
            <a:endParaRPr lang="en-IN" sz="2000" dirty="0" smtClean="0"/>
          </a:p>
          <a:p>
            <a:endParaRPr lang="en-IN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64384"/>
            <a:ext cx="739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DRUG INTERACTION</a:t>
            </a:r>
          </a:p>
          <a:p>
            <a:endParaRPr lang="en-US" sz="2000" dirty="0"/>
          </a:p>
          <a:p>
            <a:r>
              <a:rPr lang="en-US" sz="2000" dirty="0" err="1" smtClean="0"/>
              <a:t>Leucovorin</a:t>
            </a:r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000" dirty="0" smtClean="0"/>
              <a:t>Do </a:t>
            </a:r>
            <a:r>
              <a:rPr lang="en-US" sz="2000" dirty="0"/>
              <a:t>not administer </a:t>
            </a:r>
            <a:r>
              <a:rPr lang="en-US" sz="2000" dirty="0" err="1"/>
              <a:t>leucovorin</a:t>
            </a:r>
            <a:r>
              <a:rPr lang="en-US" sz="2000" dirty="0"/>
              <a:t> within 2 hours of </a:t>
            </a:r>
            <a:r>
              <a:rPr lang="en-US" sz="2000" dirty="0" err="1"/>
              <a:t>glucarpidase</a:t>
            </a:r>
            <a:r>
              <a:rPr lang="en-US" sz="2000" dirty="0"/>
              <a:t> due to the fact that </a:t>
            </a:r>
            <a:r>
              <a:rPr lang="en-US" sz="2000" dirty="0" err="1"/>
              <a:t>leucovorin</a:t>
            </a:r>
            <a:r>
              <a:rPr lang="en-US" sz="2000" dirty="0"/>
              <a:t> is degraded by </a:t>
            </a:r>
            <a:r>
              <a:rPr lang="en-US" sz="2000" dirty="0" err="1"/>
              <a:t>glucarpidase</a:t>
            </a:r>
            <a:r>
              <a:rPr lang="en-US" sz="2000" dirty="0"/>
              <a:t>.</a:t>
            </a:r>
            <a:endParaRPr lang="en-IN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4" y="-24983"/>
            <a:ext cx="5706256" cy="1244183"/>
          </a:xfrm>
        </p:spPr>
        <p:txBody>
          <a:bodyPr>
            <a:normAutofit/>
          </a:bodyPr>
          <a:lstStyle/>
          <a:p>
            <a:pPr algn="l"/>
            <a:r>
              <a:rPr lang="en-US" sz="2000" dirty="0" err="1" smtClean="0"/>
              <a:t>Voraxaze</a:t>
            </a:r>
            <a:r>
              <a:rPr lang="en-US" sz="2000" dirty="0" smtClean="0"/>
              <a:t> </a:t>
            </a:r>
            <a:r>
              <a:rPr lang="en-US" sz="2000" dirty="0" smtClean="0"/>
              <a:t>BTG International Inc.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600200"/>
            <a:ext cx="8839200" cy="20574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DESCRIPTION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VORAXAZE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</a:rPr>
              <a:t>glucarpidase</a:t>
            </a:r>
            <a:r>
              <a:rPr lang="en-US" sz="2000" dirty="0" smtClean="0">
                <a:solidFill>
                  <a:schemeClr val="tx1"/>
                </a:solidFill>
              </a:rPr>
              <a:t>) is a carboxypeptidase produced by recombinant DNA technology in genetically modified Escherichia coli. </a:t>
            </a:r>
            <a:r>
              <a:rPr lang="en-US" sz="2000" dirty="0" err="1" smtClean="0">
                <a:solidFill>
                  <a:schemeClr val="tx1"/>
                </a:solidFill>
              </a:rPr>
              <a:t>Glucarpidase</a:t>
            </a:r>
            <a:r>
              <a:rPr lang="en-US" sz="2000" dirty="0" smtClean="0">
                <a:solidFill>
                  <a:schemeClr val="tx1"/>
                </a:solidFill>
              </a:rPr>
              <a:t> is a 390-amino acid </a:t>
            </a:r>
            <a:r>
              <a:rPr lang="en-US" sz="2000" dirty="0" err="1" smtClean="0">
                <a:solidFill>
                  <a:schemeClr val="tx1"/>
                </a:solidFill>
              </a:rPr>
              <a:t>homodimer</a:t>
            </a:r>
            <a:r>
              <a:rPr lang="en-US" sz="2000" dirty="0" smtClean="0">
                <a:solidFill>
                  <a:schemeClr val="tx1"/>
                </a:solidFill>
              </a:rPr>
              <a:t> protein with a molecular weight of 83 </a:t>
            </a:r>
            <a:r>
              <a:rPr lang="en-US" sz="2000" dirty="0" err="1" smtClean="0">
                <a:solidFill>
                  <a:schemeClr val="tx1"/>
                </a:solidFill>
              </a:rPr>
              <a:t>kDa</a:t>
            </a:r>
            <a:r>
              <a:rPr lang="en-US" sz="2000" dirty="0" smtClean="0">
                <a:solidFill>
                  <a:schemeClr val="tx1"/>
                </a:solidFill>
              </a:rPr>
              <a:t>. Each potency Unit corresponds to the enzymatic cleavage of 1 </a:t>
            </a:r>
            <a:r>
              <a:rPr lang="el-GR" sz="2000" dirty="0" smtClean="0">
                <a:solidFill>
                  <a:schemeClr val="tx1"/>
                </a:solidFill>
              </a:rPr>
              <a:t>μ</a:t>
            </a:r>
            <a:r>
              <a:rPr lang="en-US" sz="2000" dirty="0" err="1" smtClean="0">
                <a:solidFill>
                  <a:schemeClr val="tx1"/>
                </a:solidFill>
              </a:rPr>
              <a:t>mol</a:t>
            </a:r>
            <a:r>
              <a:rPr lang="en-US" sz="2000" dirty="0" smtClean="0">
                <a:solidFill>
                  <a:schemeClr val="tx1"/>
                </a:solidFill>
              </a:rPr>
              <a:t>/L of methotrexate per minute at 37°C.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44" y="4424065"/>
            <a:ext cx="7848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FORMULATION</a:t>
            </a:r>
          </a:p>
          <a:p>
            <a:r>
              <a:rPr lang="en-US" sz="2000" dirty="0" smtClean="0"/>
              <a:t>VORAXAZE </a:t>
            </a:r>
            <a:r>
              <a:rPr lang="en-US" sz="2000" dirty="0" smtClean="0"/>
              <a:t>is supplied as a sterile, preservative-free, white lyophilized powder in single-use vials. Each vial contains 1,000 Units of </a:t>
            </a:r>
            <a:r>
              <a:rPr lang="en-US" sz="2000" dirty="0" err="1" smtClean="0"/>
              <a:t>glucarpidase</a:t>
            </a:r>
            <a:r>
              <a:rPr lang="en-US" sz="2000" dirty="0" smtClean="0"/>
              <a:t>, lactose monohydrate (10 mg), </a:t>
            </a:r>
            <a:r>
              <a:rPr lang="en-US" sz="2000" dirty="0" err="1" smtClean="0"/>
              <a:t>Tris-HCl</a:t>
            </a:r>
            <a:r>
              <a:rPr lang="en-US" sz="2000" dirty="0" smtClean="0"/>
              <a:t> (0.6 mg) and zinc acetate </a:t>
            </a:r>
            <a:r>
              <a:rPr lang="en-US" sz="2000" dirty="0" err="1" smtClean="0"/>
              <a:t>dihydrate</a:t>
            </a:r>
            <a:r>
              <a:rPr lang="en-US" sz="2000" dirty="0" smtClean="0"/>
              <a:t> (0.002 mg).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4425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28600"/>
            <a:ext cx="2216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Derived from </a:t>
            </a:r>
            <a:r>
              <a:rPr lang="en-US" sz="2000" i="1" dirty="0" smtClean="0"/>
              <a:t>E. coli</a:t>
            </a:r>
            <a:endParaRPr lang="en-US" sz="2000" i="1" dirty="0"/>
          </a:p>
        </p:txBody>
      </p:sp>
      <p:sp>
        <p:nvSpPr>
          <p:cNvPr id="8" name="Rectangle 7"/>
          <p:cNvSpPr/>
          <p:nvPr/>
        </p:nvSpPr>
        <p:spPr>
          <a:xfrm>
            <a:off x="228600" y="829270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ADVERSE </a:t>
            </a:r>
            <a:r>
              <a:rPr lang="en-US" sz="2000" dirty="0" smtClean="0"/>
              <a:t>REACTION:</a:t>
            </a:r>
          </a:p>
          <a:p>
            <a:r>
              <a:rPr lang="en-US" sz="2000" dirty="0" err="1" smtClean="0"/>
              <a:t>Paraesthesias</a:t>
            </a:r>
            <a:r>
              <a:rPr lang="en-US" sz="2000" dirty="0" smtClean="0"/>
              <a:t>, flushing, nausea and/or vomiting, hypotension, and headache, dizziness or weakness, cold sweat, itching, numbness or tingly feeling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244021" y="2286000"/>
            <a:ext cx="4009623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DRUG </a:t>
            </a:r>
            <a:r>
              <a:rPr lang="en-US" sz="2000" dirty="0" smtClean="0"/>
              <a:t>INTERACTION</a:t>
            </a:r>
            <a:endParaRPr lang="en-US" sz="2000" dirty="0" smtClean="0"/>
          </a:p>
          <a:p>
            <a:r>
              <a:rPr lang="en-US" sz="2000" dirty="0" err="1" smtClean="0"/>
              <a:t>Leucovorin</a:t>
            </a:r>
            <a:r>
              <a:rPr lang="en-US" sz="2000" dirty="0" smtClean="0"/>
              <a:t>. Substrate Interference of folates and folate antimetabolites</a:t>
            </a:r>
          </a:p>
          <a:p>
            <a:r>
              <a:rPr lang="en-US" sz="2000" dirty="0" smtClean="0"/>
              <a:t>Common medications checked in combination with </a:t>
            </a:r>
            <a:r>
              <a:rPr lang="en-US" sz="2000" dirty="0" err="1" smtClean="0"/>
              <a:t>glucarpidase</a:t>
            </a:r>
            <a:r>
              <a:rPr lang="en-US" sz="2000" dirty="0" smtClean="0"/>
              <a:t>:</a:t>
            </a:r>
          </a:p>
          <a:p>
            <a:r>
              <a:rPr lang="en-US" sz="2000" dirty="0" err="1" smtClean="0"/>
              <a:t>Adenocard</a:t>
            </a:r>
            <a:r>
              <a:rPr lang="en-US" sz="2000" dirty="0" smtClean="0"/>
              <a:t> </a:t>
            </a:r>
            <a:r>
              <a:rPr lang="en-US" sz="2000" dirty="0" smtClean="0"/>
              <a:t>(adenosine)</a:t>
            </a:r>
          </a:p>
          <a:p>
            <a:r>
              <a:rPr lang="en-US" sz="2000" dirty="0" smtClean="0"/>
              <a:t>Advair </a:t>
            </a:r>
            <a:r>
              <a:rPr lang="en-US" sz="2000" dirty="0" err="1" smtClean="0"/>
              <a:t>Diskus</a:t>
            </a:r>
            <a:r>
              <a:rPr lang="en-US" sz="2000" dirty="0" smtClean="0"/>
              <a:t> (fluticasone / </a:t>
            </a:r>
            <a:r>
              <a:rPr lang="en-US" sz="2000" dirty="0" err="1" smtClean="0"/>
              <a:t>salmeterol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Amitiza</a:t>
            </a:r>
            <a:r>
              <a:rPr lang="en-US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lubiprostone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AtroPen</a:t>
            </a:r>
            <a:r>
              <a:rPr lang="en-US" sz="2000" dirty="0" smtClean="0"/>
              <a:t> </a:t>
            </a:r>
            <a:r>
              <a:rPr lang="en-US" sz="2000" dirty="0" smtClean="0"/>
              <a:t>(atropine)</a:t>
            </a:r>
          </a:p>
          <a:p>
            <a:r>
              <a:rPr lang="en-US" sz="2000" dirty="0" err="1" smtClean="0"/>
              <a:t>Decadron</a:t>
            </a:r>
            <a:r>
              <a:rPr lang="en-US" sz="2000" dirty="0" smtClean="0"/>
              <a:t> </a:t>
            </a:r>
            <a:r>
              <a:rPr lang="en-US" sz="2000" dirty="0" smtClean="0"/>
              <a:t>(dexamethasone)</a:t>
            </a:r>
          </a:p>
          <a:p>
            <a:r>
              <a:rPr lang="en-US" sz="2000" dirty="0" smtClean="0"/>
              <a:t>Diovan </a:t>
            </a:r>
            <a:r>
              <a:rPr lang="en-US" sz="2000" dirty="0" smtClean="0"/>
              <a:t>(valsartan</a:t>
            </a:r>
            <a:r>
              <a:rPr lang="en-US" sz="2000" dirty="0" smtClean="0"/>
              <a:t>)</a:t>
            </a:r>
          </a:p>
          <a:p>
            <a:r>
              <a:rPr lang="en-US" sz="2000" dirty="0" err="1"/>
              <a:t>Elidel</a:t>
            </a:r>
            <a:r>
              <a:rPr lang="en-US" sz="2000" dirty="0"/>
              <a:t> (</a:t>
            </a:r>
            <a:r>
              <a:rPr lang="en-US" sz="2000" dirty="0" err="1"/>
              <a:t>pimecrolimus</a:t>
            </a:r>
            <a:r>
              <a:rPr lang="en-US" sz="2000" dirty="0"/>
              <a:t> topical)</a:t>
            </a:r>
          </a:p>
          <a:p>
            <a:r>
              <a:rPr lang="en-US" sz="2000" dirty="0" err="1" smtClean="0"/>
              <a:t>Femara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err="1"/>
              <a:t>letrozole</a:t>
            </a:r>
            <a:r>
              <a:rPr lang="en-US" sz="2000" dirty="0"/>
              <a:t>)</a:t>
            </a:r>
          </a:p>
          <a:p>
            <a:r>
              <a:rPr lang="en-US" sz="2000" dirty="0" err="1" smtClean="0"/>
              <a:t>Gralise</a:t>
            </a:r>
            <a:r>
              <a:rPr lang="en-US" sz="2000" dirty="0" smtClean="0"/>
              <a:t> </a:t>
            </a:r>
            <a:r>
              <a:rPr lang="en-US" sz="2000" dirty="0"/>
              <a:t>(gabapentin)</a:t>
            </a:r>
          </a:p>
          <a:p>
            <a:endParaRPr lang="en-US" sz="2000" dirty="0" smtClean="0"/>
          </a:p>
          <a:p>
            <a:r>
              <a:rPr lang="en-US" sz="2000" dirty="0" smtClean="0"/>
              <a:t>    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4572000" y="2767548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Humalog </a:t>
            </a:r>
            <a:r>
              <a:rPr lang="en-US" sz="2000" dirty="0"/>
              <a:t>(insulin </a:t>
            </a:r>
            <a:r>
              <a:rPr lang="en-US" sz="2000" dirty="0" err="1"/>
              <a:t>lispro</a:t>
            </a:r>
            <a:r>
              <a:rPr lang="en-US" sz="2000" dirty="0"/>
              <a:t>)</a:t>
            </a:r>
          </a:p>
          <a:p>
            <a:r>
              <a:rPr lang="en-US" sz="2000" dirty="0"/>
              <a:t>    Imuran (azathioprine)</a:t>
            </a:r>
          </a:p>
          <a:p>
            <a:r>
              <a:rPr lang="en-US" sz="2000" dirty="0"/>
              <a:t>    Morphine </a:t>
            </a:r>
            <a:r>
              <a:rPr lang="en-US" sz="2000" dirty="0" err="1"/>
              <a:t>Rapi-Ject</a:t>
            </a:r>
            <a:r>
              <a:rPr lang="en-US" sz="2000" dirty="0"/>
              <a:t> (morphine)</a:t>
            </a:r>
          </a:p>
          <a:p>
            <a:r>
              <a:rPr lang="en-US" sz="2000" dirty="0"/>
              <a:t>    Morphine Sulfate IR (morphine)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Protonix</a:t>
            </a:r>
            <a:r>
              <a:rPr lang="en-US" sz="2000" dirty="0"/>
              <a:t> (pantoprazole)</a:t>
            </a:r>
          </a:p>
          <a:p>
            <a:r>
              <a:rPr lang="en-US" sz="2000" dirty="0"/>
              <a:t>    Reglan (metoclopramide)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Relistor</a:t>
            </a:r>
            <a:r>
              <a:rPr lang="en-US" sz="2000" dirty="0"/>
              <a:t> (</a:t>
            </a:r>
            <a:r>
              <a:rPr lang="en-US" sz="2000" dirty="0" err="1"/>
              <a:t>methylnaltrexone</a:t>
            </a:r>
            <a:r>
              <a:rPr lang="en-US" sz="2000" dirty="0"/>
              <a:t>)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Singulair</a:t>
            </a:r>
            <a:r>
              <a:rPr lang="en-US" sz="2000" dirty="0"/>
              <a:t> (</a:t>
            </a:r>
            <a:r>
              <a:rPr lang="en-US" sz="2000" dirty="0" err="1"/>
              <a:t>montelukast</a:t>
            </a:r>
            <a:r>
              <a:rPr lang="en-US" sz="2000" dirty="0"/>
              <a:t>)</a:t>
            </a:r>
          </a:p>
          <a:p>
            <a:r>
              <a:rPr lang="en-US" sz="2000" dirty="0"/>
              <a:t>    Vitamin B Compound Strong (multivitamin)</a:t>
            </a:r>
          </a:p>
          <a:p>
            <a:r>
              <a:rPr lang="en-US" sz="2000" dirty="0"/>
              <a:t>    Vitamin D3 (</a:t>
            </a:r>
            <a:r>
              <a:rPr lang="en-US" sz="2000" dirty="0" err="1"/>
              <a:t>cholecalciferol</a:t>
            </a:r>
            <a:r>
              <a:rPr lang="en-US" sz="2000" dirty="0"/>
              <a:t>)</a:t>
            </a:r>
          </a:p>
          <a:p>
            <a:r>
              <a:rPr lang="en-US" sz="2000" dirty="0"/>
              <a:t>    Xanax (alprazolam)</a:t>
            </a:r>
          </a:p>
        </p:txBody>
      </p:sp>
    </p:spTree>
    <p:extLst>
      <p:ext uri="{BB962C8B-B14F-4D97-AF65-F5344CB8AC3E}">
        <p14:creationId xmlns:p14="http://schemas.microsoft.com/office/powerpoint/2010/main" val="2148606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59582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DOSAGE: Single intravenous injection of 50 Units per kg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733800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REFERENCES</a:t>
            </a:r>
          </a:p>
          <a:p>
            <a:endParaRPr lang="en-US" sz="2000" dirty="0" smtClean="0"/>
          </a:p>
          <a:p>
            <a:r>
              <a:rPr lang="en-US" sz="2000" dirty="0" smtClean="0"/>
              <a:t>http</a:t>
            </a:r>
            <a:r>
              <a:rPr lang="en-US" sz="2000" dirty="0" smtClean="0"/>
              <a:t>://www.ncbi.nlm.nih.gov/pubmed/24255083 http://www.ncbi.nlm.nih.gov/pubmed/24391395 http://www.ncbi.nlm.nih.gov/pubmed/22382581 http://www.ncbi.nlm.nih.gov/pubmed/22922716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28600" y="926068"/>
            <a:ext cx="25310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Clearance: 7.5 mL/min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28600" y="1479206"/>
            <a:ext cx="1588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Half-life: 5.6h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3972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524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Voraxaze BTG International Inc.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Glucarpidase Voraxaze BTG International Inc.</dc:title>
  <dc:creator>PC</dc:creator>
  <cp:lastModifiedBy>PC</cp:lastModifiedBy>
  <cp:revision>9</cp:revision>
  <dcterms:created xsi:type="dcterms:W3CDTF">2015-01-02T08:09:59Z</dcterms:created>
  <dcterms:modified xsi:type="dcterms:W3CDTF">2015-01-11T18:17:10Z</dcterms:modified>
</cp:coreProperties>
</file>