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8" r:id="rId4"/>
    <p:sldId id="259" r:id="rId5"/>
    <p:sldId id="262"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59511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11644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72303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55121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4384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528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7E02BC2-14F6-4A13-B6F2-33F5D52AC73A}" type="datetimeFigureOut">
              <a:rPr lang="en-IN" smtClean="0"/>
              <a:t>14-01-2015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01071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7E02BC2-14F6-4A13-B6F2-33F5D52AC73A}" type="datetimeFigureOut">
              <a:rPr lang="en-IN" smtClean="0"/>
              <a:t>14-01-2015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95973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02BC2-14F6-4A13-B6F2-33F5D52AC73A}" type="datetimeFigureOut">
              <a:rPr lang="en-IN" smtClean="0"/>
              <a:t>14-01-2015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50679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6550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43439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02BC2-14F6-4A13-B6F2-33F5D52AC73A}" type="datetimeFigureOut">
              <a:rPr lang="en-IN" smtClean="0"/>
              <a:t>14-01-2015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04422-EDA0-4BA4-BFA6-4AD74755AF6F}" type="slidenum">
              <a:rPr lang="en-IN" smtClean="0"/>
              <a:t>‹#›</a:t>
            </a:fld>
            <a:endParaRPr lang="en-IN"/>
          </a:p>
        </p:txBody>
      </p:sp>
    </p:spTree>
    <p:extLst>
      <p:ext uri="{BB962C8B-B14F-4D97-AF65-F5344CB8AC3E}">
        <p14:creationId xmlns:p14="http://schemas.microsoft.com/office/powerpoint/2010/main" val="472024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rugbank.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200" b="1" dirty="0" err="1" smtClean="0">
                <a:latin typeface="Arial Black" panose="020B0A04020102020204" pitchFamily="34" charset="0"/>
              </a:rPr>
              <a:t>Exenatide</a:t>
            </a:r>
            <a:r>
              <a:rPr lang="en-IN" sz="3200" b="1" dirty="0">
                <a:latin typeface="Arial Black" panose="020B0A04020102020204" pitchFamily="34" charset="0"/>
              </a:rPr>
              <a:t/>
            </a:r>
            <a:br>
              <a:rPr lang="en-IN" sz="3200" b="1" dirty="0">
                <a:latin typeface="Arial Black" panose="020B0A04020102020204" pitchFamily="34" charset="0"/>
              </a:rPr>
            </a:br>
            <a:r>
              <a:rPr lang="en-IN" sz="3200" b="1" dirty="0">
                <a:latin typeface="Arial Black" panose="020B0A04020102020204" pitchFamily="34" charset="0"/>
              </a:rPr>
              <a:t> </a:t>
            </a:r>
            <a:r>
              <a:rPr lang="en-IN" sz="3200" b="1" dirty="0" smtClean="0">
                <a:latin typeface="Arial Black" panose="020B0A04020102020204" pitchFamily="34" charset="0"/>
              </a:rPr>
              <a:t>(Approved investigational drug)</a:t>
            </a:r>
            <a:br>
              <a:rPr lang="en-IN" sz="3200" b="1" dirty="0" smtClean="0">
                <a:latin typeface="Arial Black" panose="020B0A04020102020204" pitchFamily="34" charset="0"/>
              </a:rPr>
            </a:br>
            <a:r>
              <a:rPr lang="en-IN" sz="3200" b="1" dirty="0" smtClean="0">
                <a:latin typeface="Arial Black" panose="020B0A04020102020204" pitchFamily="34" charset="0"/>
              </a:rPr>
              <a:t>DB01276</a:t>
            </a:r>
            <a:endParaRPr lang="en-IN" sz="3200" b="1" dirty="0">
              <a:latin typeface="Arial Black" panose="020B0A04020102020204" pitchFamily="34" charset="0"/>
            </a:endParaRPr>
          </a:p>
        </p:txBody>
      </p:sp>
      <p:sp>
        <p:nvSpPr>
          <p:cNvPr id="3" name="Content Placeholder 2"/>
          <p:cNvSpPr>
            <a:spLocks noGrp="1"/>
          </p:cNvSpPr>
          <p:nvPr>
            <p:ph idx="1"/>
          </p:nvPr>
        </p:nvSpPr>
        <p:spPr>
          <a:xfrm>
            <a:off x="643944" y="1825625"/>
            <a:ext cx="10709856" cy="4768358"/>
          </a:xfrm>
        </p:spPr>
        <p:txBody>
          <a:bodyPr>
            <a:normAutofit fontScale="62500" lnSpcReduction="20000"/>
          </a:bodyPr>
          <a:lstStyle/>
          <a:p>
            <a:pPr marL="0" indent="0">
              <a:buNone/>
            </a:pPr>
            <a:r>
              <a:rPr lang="en-IN" sz="2900" dirty="0" smtClean="0">
                <a:latin typeface="Arial Black" panose="020B0A04020102020204" pitchFamily="34" charset="0"/>
              </a:rPr>
              <a:t>Category : </a:t>
            </a:r>
            <a:r>
              <a:rPr lang="en-IN" sz="3200" dirty="0" err="1">
                <a:solidFill>
                  <a:srgbClr val="000000"/>
                </a:solidFill>
                <a:latin typeface="Calibri" panose="020F0502020204030204" pitchFamily="34" charset="0"/>
              </a:rPr>
              <a:t>Hypoglycemic</a:t>
            </a:r>
            <a:r>
              <a:rPr lang="en-IN" sz="3200" dirty="0">
                <a:solidFill>
                  <a:srgbClr val="000000"/>
                </a:solidFill>
                <a:latin typeface="Calibri" panose="020F0502020204030204" pitchFamily="34" charset="0"/>
              </a:rPr>
              <a:t> Agents </a:t>
            </a:r>
            <a:endParaRPr lang="en-IN" sz="2900" dirty="0" smtClean="0">
              <a:latin typeface="Arial Black" panose="020B0A04020102020204" pitchFamily="34" charset="0"/>
            </a:endParaRPr>
          </a:p>
          <a:p>
            <a:pPr marL="0" indent="0">
              <a:buNone/>
            </a:pPr>
            <a:r>
              <a:rPr lang="en-IN" sz="2900" dirty="0" smtClean="0">
                <a:latin typeface="Arial Black" panose="020B0A04020102020204" pitchFamily="34" charset="0"/>
              </a:rPr>
              <a:t>Use </a:t>
            </a:r>
            <a:r>
              <a:rPr lang="en-IN" sz="2900" dirty="0" smtClean="0">
                <a:latin typeface="Arial Black" panose="020B0A04020102020204" pitchFamily="34" charset="0"/>
              </a:rPr>
              <a:t>:  </a:t>
            </a:r>
            <a:r>
              <a:rPr lang="en-IN" sz="2900" dirty="0">
                <a:solidFill>
                  <a:srgbClr val="000000"/>
                </a:solidFill>
                <a:latin typeface="Calibri" panose="020F0502020204030204" pitchFamily="34" charset="0"/>
              </a:rPr>
              <a:t>Indicated as adjunctive therapy to improve </a:t>
            </a:r>
            <a:r>
              <a:rPr lang="en-IN" sz="2900" dirty="0" err="1">
                <a:solidFill>
                  <a:srgbClr val="000000"/>
                </a:solidFill>
                <a:latin typeface="Calibri" panose="020F0502020204030204" pitchFamily="34" charset="0"/>
              </a:rPr>
              <a:t>glycemic</a:t>
            </a:r>
            <a:r>
              <a:rPr lang="en-IN" sz="2900" dirty="0">
                <a:solidFill>
                  <a:srgbClr val="000000"/>
                </a:solidFill>
                <a:latin typeface="Calibri" panose="020F0502020204030204" pitchFamily="34" charset="0"/>
              </a:rPr>
              <a:t> control in patients with Type 2 diabetes mellitus who are taking metformin, a sulfonylurea, or a combination of both, but have not achieved adequate </a:t>
            </a:r>
            <a:r>
              <a:rPr lang="en-IN" sz="2900" dirty="0" err="1">
                <a:solidFill>
                  <a:srgbClr val="000000"/>
                </a:solidFill>
                <a:latin typeface="Calibri" panose="020F0502020204030204" pitchFamily="34" charset="0"/>
              </a:rPr>
              <a:t>glycemic</a:t>
            </a:r>
            <a:r>
              <a:rPr lang="en-IN" sz="2900" dirty="0">
                <a:solidFill>
                  <a:srgbClr val="000000"/>
                </a:solidFill>
                <a:latin typeface="Calibri" panose="020F0502020204030204" pitchFamily="34" charset="0"/>
              </a:rPr>
              <a:t> control.</a:t>
            </a:r>
            <a:r>
              <a:rPr lang="en-IN" sz="2900" dirty="0"/>
              <a:t> </a:t>
            </a:r>
            <a:endParaRPr lang="en-IN" sz="2900" dirty="0" smtClean="0">
              <a:latin typeface="Arial Black" panose="020B0A04020102020204" pitchFamily="34" charset="0"/>
            </a:endParaRPr>
          </a:p>
          <a:p>
            <a:pPr marL="0" indent="0">
              <a:buNone/>
            </a:pPr>
            <a:r>
              <a:rPr lang="en-IN" sz="2900" dirty="0" smtClean="0">
                <a:latin typeface="Arial Black" panose="020B0A04020102020204" pitchFamily="34" charset="0"/>
              </a:rPr>
              <a:t>Target </a:t>
            </a:r>
            <a:r>
              <a:rPr lang="en-IN" sz="2900" dirty="0" smtClean="0">
                <a:latin typeface="Arial Black" panose="020B0A04020102020204" pitchFamily="34" charset="0"/>
              </a:rPr>
              <a:t>: </a:t>
            </a:r>
            <a:r>
              <a:rPr lang="en-IN" sz="3200" dirty="0">
                <a:solidFill>
                  <a:srgbClr val="000000"/>
                </a:solidFill>
                <a:latin typeface="Calibri" panose="020F0502020204030204" pitchFamily="34" charset="0"/>
              </a:rPr>
              <a:t>Glucagon-like peptide 1 receptor</a:t>
            </a:r>
            <a:r>
              <a:rPr lang="en-IN" sz="2000" dirty="0"/>
              <a:t> </a:t>
            </a:r>
            <a:endParaRPr lang="en-IN" sz="2900" dirty="0" smtClean="0">
              <a:latin typeface="Arial Black" panose="020B0A04020102020204" pitchFamily="34" charset="0"/>
            </a:endParaRPr>
          </a:p>
          <a:p>
            <a:pPr marL="0" indent="0">
              <a:buNone/>
            </a:pPr>
            <a:r>
              <a:rPr lang="en-IN" sz="2900" dirty="0" smtClean="0">
                <a:latin typeface="Arial Black" panose="020B0A04020102020204" pitchFamily="34" charset="0"/>
              </a:rPr>
              <a:t>Half </a:t>
            </a:r>
            <a:r>
              <a:rPr lang="en-IN" sz="2900" dirty="0" smtClean="0">
                <a:latin typeface="Arial Black" panose="020B0A04020102020204" pitchFamily="34" charset="0"/>
              </a:rPr>
              <a:t>life : </a:t>
            </a:r>
            <a:r>
              <a:rPr lang="en-IN" sz="3200" dirty="0">
                <a:solidFill>
                  <a:srgbClr val="000000"/>
                </a:solidFill>
                <a:latin typeface="Calibri" panose="020F0502020204030204" pitchFamily="34" charset="0"/>
              </a:rPr>
              <a:t>Mean terminal half-life is 2.4 hours.</a:t>
            </a:r>
            <a:r>
              <a:rPr lang="en-IN" sz="2400" dirty="0"/>
              <a:t> </a:t>
            </a:r>
            <a:endParaRPr lang="en-IN" sz="2900" dirty="0" smtClean="0">
              <a:latin typeface="Arial Black" panose="020B0A04020102020204" pitchFamily="34" charset="0"/>
            </a:endParaRPr>
          </a:p>
          <a:p>
            <a:pPr marL="0" indent="0">
              <a:buNone/>
            </a:pPr>
            <a:r>
              <a:rPr lang="en-IN" sz="2900" dirty="0" smtClean="0">
                <a:latin typeface="Arial Black" panose="020B0A04020102020204" pitchFamily="34" charset="0"/>
              </a:rPr>
              <a:t>Description </a:t>
            </a:r>
            <a:r>
              <a:rPr lang="en-IN" sz="2900" dirty="0">
                <a:latin typeface="Arial Black" panose="020B0A04020102020204" pitchFamily="34" charset="0"/>
              </a:rPr>
              <a:t>: </a:t>
            </a:r>
            <a:r>
              <a:rPr lang="en-IN" sz="2900" dirty="0" err="1">
                <a:solidFill>
                  <a:srgbClr val="000000"/>
                </a:solidFill>
                <a:latin typeface="Calibri" panose="020F0502020204030204" pitchFamily="34" charset="0"/>
              </a:rPr>
              <a:t>Exenatide</a:t>
            </a:r>
            <a:r>
              <a:rPr lang="en-IN" sz="2900" dirty="0">
                <a:solidFill>
                  <a:srgbClr val="000000"/>
                </a:solidFill>
                <a:latin typeface="Calibri" panose="020F0502020204030204" pitchFamily="34" charset="0"/>
              </a:rPr>
              <a:t>, derived from a compound found in the saliva of the </a:t>
            </a:r>
            <a:r>
              <a:rPr lang="en-IN" sz="2900" dirty="0" err="1">
                <a:solidFill>
                  <a:srgbClr val="000000"/>
                </a:solidFill>
                <a:latin typeface="Calibri" panose="020F0502020204030204" pitchFamily="34" charset="0"/>
              </a:rPr>
              <a:t>Gila</a:t>
            </a:r>
            <a:r>
              <a:rPr lang="en-IN" sz="2900" dirty="0">
                <a:solidFill>
                  <a:srgbClr val="000000"/>
                </a:solidFill>
                <a:latin typeface="Calibri" panose="020F0502020204030204" pitchFamily="34" charset="0"/>
              </a:rPr>
              <a:t> monster, a large lizard native to the </a:t>
            </a:r>
            <a:r>
              <a:rPr lang="en-IN" sz="2900" dirty="0" err="1">
                <a:solidFill>
                  <a:srgbClr val="000000"/>
                </a:solidFill>
                <a:latin typeface="Calibri" panose="020F0502020204030204" pitchFamily="34" charset="0"/>
              </a:rPr>
              <a:t>southwestern</a:t>
            </a:r>
            <a:r>
              <a:rPr lang="en-IN" sz="2900" dirty="0">
                <a:solidFill>
                  <a:srgbClr val="000000"/>
                </a:solidFill>
                <a:latin typeface="Calibri" panose="020F0502020204030204" pitchFamily="34" charset="0"/>
              </a:rPr>
              <a:t> US, is a functional </a:t>
            </a:r>
            <a:r>
              <a:rPr lang="en-IN" sz="2900" dirty="0" err="1">
                <a:solidFill>
                  <a:srgbClr val="000000"/>
                </a:solidFill>
                <a:latin typeface="Calibri" panose="020F0502020204030204" pitchFamily="34" charset="0"/>
              </a:rPr>
              <a:t>analog</a:t>
            </a:r>
            <a:r>
              <a:rPr lang="en-IN" sz="2900" dirty="0">
                <a:solidFill>
                  <a:srgbClr val="000000"/>
                </a:solidFill>
                <a:latin typeface="Calibri" panose="020F0502020204030204" pitchFamily="34" charset="0"/>
              </a:rPr>
              <a:t> of Glucagon-Like Peptide-1 (GLP-1), a naturally </a:t>
            </a:r>
            <a:r>
              <a:rPr lang="en-IN" sz="2900" dirty="0" err="1">
                <a:solidFill>
                  <a:srgbClr val="000000"/>
                </a:solidFill>
                <a:latin typeface="Calibri" panose="020F0502020204030204" pitchFamily="34" charset="0"/>
              </a:rPr>
              <a:t>occuring</a:t>
            </a:r>
            <a:r>
              <a:rPr lang="en-IN" sz="2900" dirty="0">
                <a:solidFill>
                  <a:srgbClr val="000000"/>
                </a:solidFill>
                <a:latin typeface="Calibri" panose="020F0502020204030204" pitchFamily="34" charset="0"/>
              </a:rPr>
              <a:t> peptide.</a:t>
            </a:r>
            <a:r>
              <a:rPr lang="en-IN" sz="2900" dirty="0"/>
              <a:t> </a:t>
            </a:r>
            <a:endParaRPr lang="en-IN" sz="2900" dirty="0" smtClean="0">
              <a:latin typeface="Arial Black" panose="020B0A04020102020204" pitchFamily="34" charset="0"/>
            </a:endParaRPr>
          </a:p>
          <a:p>
            <a:pPr marL="0" indent="0">
              <a:buNone/>
            </a:pPr>
            <a:r>
              <a:rPr lang="en-IN" sz="2900" dirty="0" smtClean="0">
                <a:latin typeface="Arial Black" panose="020B0A04020102020204" pitchFamily="34" charset="0"/>
              </a:rPr>
              <a:t>Pharmacodynamics : </a:t>
            </a:r>
            <a:r>
              <a:rPr lang="en-IN" sz="2900" dirty="0" err="1">
                <a:solidFill>
                  <a:srgbClr val="000000"/>
                </a:solidFill>
                <a:latin typeface="Calibri" panose="020F0502020204030204" pitchFamily="34" charset="0"/>
              </a:rPr>
              <a:t>Exenatide</a:t>
            </a:r>
            <a:r>
              <a:rPr lang="en-IN" sz="2900" dirty="0">
                <a:solidFill>
                  <a:srgbClr val="000000"/>
                </a:solidFill>
                <a:latin typeface="Calibri" panose="020F0502020204030204" pitchFamily="34" charset="0"/>
              </a:rPr>
              <a:t> is an </a:t>
            </a:r>
            <a:r>
              <a:rPr lang="en-IN" sz="2900" dirty="0" err="1">
                <a:solidFill>
                  <a:srgbClr val="000000"/>
                </a:solidFill>
                <a:latin typeface="Calibri" panose="020F0502020204030204" pitchFamily="34" charset="0"/>
              </a:rPr>
              <a:t>incretin</a:t>
            </a:r>
            <a:r>
              <a:rPr lang="en-IN" sz="2900" dirty="0">
                <a:solidFill>
                  <a:srgbClr val="000000"/>
                </a:solidFill>
                <a:latin typeface="Calibri" panose="020F0502020204030204" pitchFamily="34" charset="0"/>
              </a:rPr>
              <a:t> mimetic, which has </a:t>
            </a:r>
            <a:r>
              <a:rPr lang="en-IN" sz="2900" dirty="0" err="1">
                <a:solidFill>
                  <a:srgbClr val="000000"/>
                </a:solidFill>
                <a:latin typeface="Calibri" panose="020F0502020204030204" pitchFamily="34" charset="0"/>
              </a:rPr>
              <a:t>glucoregulatory</a:t>
            </a:r>
            <a:r>
              <a:rPr lang="en-IN" sz="2900" dirty="0">
                <a:solidFill>
                  <a:srgbClr val="000000"/>
                </a:solidFill>
                <a:latin typeface="Calibri" panose="020F0502020204030204" pitchFamily="34" charset="0"/>
              </a:rPr>
              <a:t> effects. While it is has blood-sugar lowering actions alone, it can also be combined with other medications such as pioglitazone, metformin, sulfonylureas, and/or insulin to improve glucose control. The approved use of </a:t>
            </a:r>
            <a:r>
              <a:rPr lang="en-IN" sz="2900" dirty="0" err="1">
                <a:solidFill>
                  <a:srgbClr val="000000"/>
                </a:solidFill>
                <a:latin typeface="Calibri" panose="020F0502020204030204" pitchFamily="34" charset="0"/>
              </a:rPr>
              <a:t>exenatide</a:t>
            </a:r>
            <a:r>
              <a:rPr lang="en-IN" sz="2900" dirty="0">
                <a:solidFill>
                  <a:srgbClr val="000000"/>
                </a:solidFill>
                <a:latin typeface="Calibri" panose="020F0502020204030204" pitchFamily="34" charset="0"/>
              </a:rPr>
              <a:t> is with either sulfonylureas, metformin and </a:t>
            </a:r>
            <a:r>
              <a:rPr lang="en-IN" sz="2900" dirty="0" err="1">
                <a:solidFill>
                  <a:srgbClr val="000000"/>
                </a:solidFill>
                <a:latin typeface="Calibri" panose="020F0502020204030204" pitchFamily="34" charset="0"/>
              </a:rPr>
              <a:t>thiazolinediones</a:t>
            </a:r>
            <a:r>
              <a:rPr lang="en-IN" sz="2900" dirty="0">
                <a:solidFill>
                  <a:srgbClr val="000000"/>
                </a:solidFill>
                <a:latin typeface="Calibri" panose="020F0502020204030204" pitchFamily="34" charset="0"/>
              </a:rPr>
              <a:t>. The medication is injected twice per day using a pre-filled pen device. Typical human responses to </a:t>
            </a:r>
            <a:r>
              <a:rPr lang="en-IN" sz="2900" dirty="0" err="1">
                <a:solidFill>
                  <a:srgbClr val="000000"/>
                </a:solidFill>
                <a:latin typeface="Calibri" panose="020F0502020204030204" pitchFamily="34" charset="0"/>
              </a:rPr>
              <a:t>exenatide</a:t>
            </a:r>
            <a:r>
              <a:rPr lang="en-IN" sz="2900" dirty="0">
                <a:solidFill>
                  <a:srgbClr val="000000"/>
                </a:solidFill>
                <a:latin typeface="Calibri" panose="020F0502020204030204" pitchFamily="34" charset="0"/>
              </a:rPr>
              <a:t> plus eating include improvements in the initial rapid release of endogenous insulin, suppression of glucagon release by the pancreas, regulation of gastric </a:t>
            </a:r>
            <a:r>
              <a:rPr lang="en-IN" sz="2900" dirty="0" err="1">
                <a:solidFill>
                  <a:srgbClr val="000000"/>
                </a:solidFill>
                <a:latin typeface="Calibri" panose="020F0502020204030204" pitchFamily="34" charset="0"/>
              </a:rPr>
              <a:t>empyting</a:t>
            </a:r>
            <a:r>
              <a:rPr lang="en-IN" sz="2900" dirty="0">
                <a:solidFill>
                  <a:srgbClr val="000000"/>
                </a:solidFill>
                <a:latin typeface="Calibri" panose="020F0502020204030204" pitchFamily="34" charset="0"/>
              </a:rPr>
              <a:t> and reduced appetite; all </a:t>
            </a:r>
            <a:r>
              <a:rPr lang="en-IN" sz="2900" dirty="0" err="1">
                <a:solidFill>
                  <a:srgbClr val="000000"/>
                </a:solidFill>
                <a:latin typeface="Calibri" panose="020F0502020204030204" pitchFamily="34" charset="0"/>
              </a:rPr>
              <a:t>behaviors</a:t>
            </a:r>
            <a:r>
              <a:rPr lang="en-IN" sz="2900" dirty="0">
                <a:solidFill>
                  <a:srgbClr val="000000"/>
                </a:solidFill>
                <a:latin typeface="Calibri" panose="020F0502020204030204" pitchFamily="34" charset="0"/>
              </a:rPr>
              <a:t> more typical of individuals without blood sugar control problems. </a:t>
            </a:r>
            <a:r>
              <a:rPr lang="en-IN" sz="2900" dirty="0" err="1">
                <a:solidFill>
                  <a:srgbClr val="000000"/>
                </a:solidFill>
                <a:latin typeface="Calibri" panose="020F0502020204030204" pitchFamily="34" charset="0"/>
              </a:rPr>
              <a:t>Exenatide</a:t>
            </a:r>
            <a:r>
              <a:rPr lang="en-IN" sz="2900" dirty="0">
                <a:solidFill>
                  <a:srgbClr val="000000"/>
                </a:solidFill>
                <a:latin typeface="Calibri" panose="020F0502020204030204" pitchFamily="34" charset="0"/>
              </a:rPr>
              <a:t> is self-regulating in that in lowers blood sugar when levels are elevated but does not continue to lower blood sugar when levels return to normal, unlike with sulfonylureas or </a:t>
            </a:r>
            <a:r>
              <a:rPr lang="en-IN" sz="2900" dirty="0" err="1">
                <a:solidFill>
                  <a:srgbClr val="000000"/>
                </a:solidFill>
                <a:latin typeface="Calibri" panose="020F0502020204030204" pitchFamily="34" charset="0"/>
              </a:rPr>
              <a:t>insulins</a:t>
            </a:r>
            <a:r>
              <a:rPr lang="en-IN" dirty="0">
                <a:solidFill>
                  <a:srgbClr val="000000"/>
                </a:solidFill>
                <a:latin typeface="Calibri" panose="020F0502020204030204" pitchFamily="34" charset="0"/>
              </a:rPr>
              <a:t>.</a:t>
            </a:r>
            <a:r>
              <a:rPr lang="en-IN" dirty="0"/>
              <a:t> </a:t>
            </a:r>
            <a:endParaRPr lang="en-IN" dirty="0" smtClean="0"/>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val="294167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098" y="321971"/>
            <a:ext cx="9723549" cy="6156101"/>
          </a:xfrm>
          <a:prstGeom prst="rect">
            <a:avLst/>
          </a:prstGeom>
        </p:spPr>
      </p:pic>
    </p:spTree>
    <p:extLst>
      <p:ext uri="{BB962C8B-B14F-4D97-AF65-F5344CB8AC3E}">
        <p14:creationId xmlns:p14="http://schemas.microsoft.com/office/powerpoint/2010/main" val="1574691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5777718"/>
          </a:xfrm>
        </p:spPr>
        <p:txBody>
          <a:bodyPr>
            <a:normAutofit fontScale="92500" lnSpcReduction="10000"/>
          </a:bodyPr>
          <a:lstStyle/>
          <a:p>
            <a:pPr marL="0" indent="0">
              <a:buNone/>
            </a:pPr>
            <a:r>
              <a:rPr lang="en-IN" sz="2200" b="1" dirty="0" smtClean="0">
                <a:latin typeface="Arial Black" panose="020B0A04020102020204" pitchFamily="34" charset="0"/>
                <a:cs typeface="Arial" panose="020B0604020202020204" pitchFamily="34" charset="0"/>
              </a:rPr>
              <a:t>Mode of action </a:t>
            </a:r>
            <a:r>
              <a:rPr lang="en-IN" sz="2200" b="1" dirty="0" smtClean="0">
                <a:latin typeface="Arial Black" panose="020B0A04020102020204" pitchFamily="34" charset="0"/>
                <a:cs typeface="Arial" panose="020B0604020202020204" pitchFamily="34" charset="0"/>
              </a:rPr>
              <a:t>: </a:t>
            </a:r>
            <a:r>
              <a:rPr lang="en-IN" sz="2200" dirty="0" err="1">
                <a:solidFill>
                  <a:srgbClr val="000000"/>
                </a:solidFill>
                <a:latin typeface="Arial" panose="020B0604020202020204" pitchFamily="34" charset="0"/>
                <a:cs typeface="Arial" panose="020B0604020202020204" pitchFamily="34" charset="0"/>
              </a:rPr>
              <a:t>Exenatide</a:t>
            </a:r>
            <a:r>
              <a:rPr lang="en-IN" sz="2200" dirty="0">
                <a:solidFill>
                  <a:srgbClr val="000000"/>
                </a:solidFill>
                <a:latin typeface="Arial" panose="020B0604020202020204" pitchFamily="34" charset="0"/>
                <a:cs typeface="Arial" panose="020B0604020202020204" pitchFamily="34" charset="0"/>
              </a:rPr>
              <a:t> is a functional </a:t>
            </a:r>
            <a:r>
              <a:rPr lang="en-IN" sz="2200" dirty="0" err="1">
                <a:solidFill>
                  <a:srgbClr val="000000"/>
                </a:solidFill>
                <a:latin typeface="Arial" panose="020B0604020202020204" pitchFamily="34" charset="0"/>
                <a:cs typeface="Arial" panose="020B0604020202020204" pitchFamily="34" charset="0"/>
              </a:rPr>
              <a:t>analog</a:t>
            </a:r>
            <a:r>
              <a:rPr lang="en-IN" sz="2200" dirty="0">
                <a:solidFill>
                  <a:srgbClr val="000000"/>
                </a:solidFill>
                <a:latin typeface="Arial" panose="020B0604020202020204" pitchFamily="34" charset="0"/>
                <a:cs typeface="Arial" panose="020B0604020202020204" pitchFamily="34" charset="0"/>
              </a:rPr>
              <a:t> of the human </a:t>
            </a:r>
            <a:r>
              <a:rPr lang="en-IN" sz="2200" dirty="0" err="1">
                <a:solidFill>
                  <a:srgbClr val="000000"/>
                </a:solidFill>
                <a:latin typeface="Arial" panose="020B0604020202020204" pitchFamily="34" charset="0"/>
                <a:cs typeface="Arial" panose="020B0604020202020204" pitchFamily="34" charset="0"/>
              </a:rPr>
              <a:t>incretin</a:t>
            </a:r>
            <a:r>
              <a:rPr lang="en-IN" sz="2200" dirty="0">
                <a:solidFill>
                  <a:srgbClr val="000000"/>
                </a:solidFill>
                <a:latin typeface="Arial" panose="020B0604020202020204" pitchFamily="34" charset="0"/>
                <a:cs typeface="Arial" panose="020B0604020202020204" pitchFamily="34" charset="0"/>
              </a:rPr>
              <a:t> Glucagon-Like Peptide-1 (GLP-1). </a:t>
            </a:r>
            <a:r>
              <a:rPr lang="en-IN" sz="2200" dirty="0" err="1">
                <a:solidFill>
                  <a:srgbClr val="000000"/>
                </a:solidFill>
                <a:latin typeface="Arial" panose="020B0604020202020204" pitchFamily="34" charset="0"/>
                <a:cs typeface="Arial" panose="020B0604020202020204" pitchFamily="34" charset="0"/>
              </a:rPr>
              <a:t>Incretins</a:t>
            </a:r>
            <a:r>
              <a:rPr lang="en-IN" sz="2200" dirty="0">
                <a:solidFill>
                  <a:srgbClr val="000000"/>
                </a:solidFill>
                <a:latin typeface="Arial" panose="020B0604020202020204" pitchFamily="34" charset="0"/>
                <a:cs typeface="Arial" panose="020B0604020202020204" pitchFamily="34" charset="0"/>
              </a:rPr>
              <a:t> enhance glucose-dependent insulin secretion and exhibit other </a:t>
            </a:r>
            <a:r>
              <a:rPr lang="en-IN" sz="2200" dirty="0" err="1">
                <a:solidFill>
                  <a:srgbClr val="000000"/>
                </a:solidFill>
                <a:latin typeface="Arial" panose="020B0604020202020204" pitchFamily="34" charset="0"/>
                <a:cs typeface="Arial" panose="020B0604020202020204" pitchFamily="34" charset="0"/>
              </a:rPr>
              <a:t>antihyperglycemic</a:t>
            </a:r>
            <a:r>
              <a:rPr lang="en-IN" sz="2200" dirty="0">
                <a:solidFill>
                  <a:srgbClr val="000000"/>
                </a:solidFill>
                <a:latin typeface="Arial" panose="020B0604020202020204" pitchFamily="34" charset="0"/>
                <a:cs typeface="Arial" panose="020B0604020202020204" pitchFamily="34" charset="0"/>
              </a:rPr>
              <a:t> actions following their release into the circulation from the gut. The GLP-1 system increases insulin secretion only in the presence of elevated plasma glucose levels, avoiding inappropriately high insulin levels during fasting. The drug also moderates peak serum glucagon levels during </a:t>
            </a:r>
            <a:r>
              <a:rPr lang="en-IN" sz="2200" dirty="0" err="1">
                <a:solidFill>
                  <a:srgbClr val="000000"/>
                </a:solidFill>
                <a:latin typeface="Arial" panose="020B0604020202020204" pitchFamily="34" charset="0"/>
                <a:cs typeface="Arial" panose="020B0604020202020204" pitchFamily="34" charset="0"/>
              </a:rPr>
              <a:t>hyperglycemic</a:t>
            </a:r>
            <a:r>
              <a:rPr lang="en-IN" sz="2200" dirty="0">
                <a:solidFill>
                  <a:srgbClr val="000000"/>
                </a:solidFill>
                <a:latin typeface="Arial" panose="020B0604020202020204" pitchFamily="34" charset="0"/>
                <a:cs typeface="Arial" panose="020B0604020202020204" pitchFamily="34" charset="0"/>
              </a:rPr>
              <a:t> periods following meals, but does not interfere with glucagon release in response to </a:t>
            </a:r>
            <a:r>
              <a:rPr lang="en-IN" sz="2200" dirty="0" err="1">
                <a:solidFill>
                  <a:srgbClr val="000000"/>
                </a:solidFill>
                <a:latin typeface="Arial" panose="020B0604020202020204" pitchFamily="34" charset="0"/>
                <a:cs typeface="Arial" panose="020B0604020202020204" pitchFamily="34" charset="0"/>
              </a:rPr>
              <a:t>hypoglycemia</a:t>
            </a:r>
            <a:r>
              <a:rPr lang="en-IN" sz="2200" dirty="0">
                <a:solidFill>
                  <a:srgbClr val="000000"/>
                </a:solidFill>
                <a:latin typeface="Arial" panose="020B0604020202020204" pitchFamily="34" charset="0"/>
                <a:cs typeface="Arial" panose="020B0604020202020204" pitchFamily="34" charset="0"/>
              </a:rPr>
              <a:t>. Secondary effects of drug administration reduces the rate of gastric emptying and decreases food intake, mitigating the potential severity of </a:t>
            </a:r>
            <a:r>
              <a:rPr lang="en-IN" sz="2200" dirty="0" err="1">
                <a:solidFill>
                  <a:srgbClr val="000000"/>
                </a:solidFill>
                <a:latin typeface="Arial" panose="020B0604020202020204" pitchFamily="34" charset="0"/>
                <a:cs typeface="Arial" panose="020B0604020202020204" pitchFamily="34" charset="0"/>
              </a:rPr>
              <a:t>hyperglycemic</a:t>
            </a:r>
            <a:r>
              <a:rPr lang="en-IN" sz="2200" dirty="0">
                <a:solidFill>
                  <a:srgbClr val="000000"/>
                </a:solidFill>
                <a:latin typeface="Arial" panose="020B0604020202020204" pitchFamily="34" charset="0"/>
                <a:cs typeface="Arial" panose="020B0604020202020204" pitchFamily="34" charset="0"/>
              </a:rPr>
              <a:t> events after meals.</a:t>
            </a:r>
            <a:r>
              <a:rPr lang="en-IN" sz="2200" dirty="0">
                <a:latin typeface="Arial" panose="020B0604020202020204" pitchFamily="34" charset="0"/>
                <a:cs typeface="Arial" panose="020B0604020202020204" pitchFamily="34" charset="0"/>
              </a:rPr>
              <a:t> </a:t>
            </a:r>
            <a:endParaRPr lang="en-IN" sz="2200" dirty="0">
              <a:latin typeface="Arial" panose="020B0604020202020204" pitchFamily="34" charset="0"/>
              <a:cs typeface="Arial" panose="020B0604020202020204" pitchFamily="34" charset="0"/>
            </a:endParaRPr>
          </a:p>
          <a:p>
            <a:pPr marL="0" indent="0">
              <a:buNone/>
            </a:pPr>
            <a:r>
              <a:rPr lang="en-IN" sz="2200" b="1" dirty="0" smtClean="0">
                <a:latin typeface="Arial Black" panose="020B0A04020102020204" pitchFamily="34" charset="0"/>
                <a:cs typeface="Arial" panose="020B0604020202020204" pitchFamily="34" charset="0"/>
              </a:rPr>
              <a:t>Toxicity</a:t>
            </a:r>
            <a:r>
              <a:rPr lang="en-IN" sz="2200" b="1" dirty="0" smtClean="0">
                <a:latin typeface="Arial Black" panose="020B0A04020102020204" pitchFamily="34" charset="0"/>
                <a:cs typeface="Arial" panose="020B0604020202020204" pitchFamily="34" charset="0"/>
              </a:rPr>
              <a:t> : </a:t>
            </a:r>
            <a:r>
              <a:rPr lang="en-IN" sz="2200" dirty="0">
                <a:solidFill>
                  <a:srgbClr val="000000"/>
                </a:solidFill>
                <a:latin typeface="Arial" panose="020B0604020202020204" pitchFamily="34" charset="0"/>
                <a:cs typeface="Arial" panose="020B0604020202020204" pitchFamily="34" charset="0"/>
              </a:rPr>
              <a:t>Effects of the overdoses included severe nausea, severe vomiting, and rapidly declining blood glucose concentrations.</a:t>
            </a:r>
            <a:r>
              <a:rPr lang="en-IN" sz="2200" dirty="0">
                <a:latin typeface="Arial" panose="020B0604020202020204" pitchFamily="34" charset="0"/>
                <a:cs typeface="Arial" panose="020B0604020202020204" pitchFamily="34" charset="0"/>
              </a:rPr>
              <a:t> </a:t>
            </a:r>
            <a:endParaRPr lang="en-IN" sz="2200" dirty="0" smtClean="0">
              <a:latin typeface="Arial" panose="020B0604020202020204" pitchFamily="34" charset="0"/>
              <a:cs typeface="Arial" panose="020B0604020202020204" pitchFamily="34" charset="0"/>
            </a:endParaRPr>
          </a:p>
          <a:p>
            <a:pPr marL="0" indent="0">
              <a:buNone/>
            </a:pPr>
            <a:r>
              <a:rPr lang="en-IN" sz="2400" b="1" dirty="0">
                <a:latin typeface="Arial Black" panose="020B0A04020102020204" pitchFamily="34" charset="0"/>
                <a:cs typeface="Arial" panose="020B0604020202020204" pitchFamily="34" charset="0"/>
              </a:rPr>
              <a:t>Absorption : </a:t>
            </a:r>
            <a:r>
              <a:rPr lang="en-IN" sz="2400" dirty="0">
                <a:solidFill>
                  <a:srgbClr val="000000"/>
                </a:solidFill>
                <a:latin typeface="Calibri" panose="020F0502020204030204" pitchFamily="34" charset="0"/>
              </a:rPr>
              <a:t>Following subcutaneous administration to patients with type 2 diabetes, </a:t>
            </a:r>
            <a:r>
              <a:rPr lang="en-IN" sz="2400" dirty="0" err="1">
                <a:solidFill>
                  <a:srgbClr val="000000"/>
                </a:solidFill>
                <a:latin typeface="Calibri" panose="020F0502020204030204" pitchFamily="34" charset="0"/>
              </a:rPr>
              <a:t>exenatide</a:t>
            </a:r>
            <a:r>
              <a:rPr lang="en-IN" sz="2400" dirty="0">
                <a:solidFill>
                  <a:srgbClr val="000000"/>
                </a:solidFill>
                <a:latin typeface="Calibri" panose="020F0502020204030204" pitchFamily="34" charset="0"/>
              </a:rPr>
              <a:t> reaches median peak plasma concentrations in 2.1 hours.</a:t>
            </a:r>
            <a:r>
              <a:rPr lang="en-IN" sz="2400" dirty="0"/>
              <a:t> </a:t>
            </a:r>
            <a:endParaRPr lang="en-IN" sz="2400" b="1" dirty="0">
              <a:latin typeface="Arial Black" panose="020B0A04020102020204" pitchFamily="34" charset="0"/>
              <a:cs typeface="Arial" panose="020B0604020202020204" pitchFamily="34" charset="0"/>
            </a:endParaRPr>
          </a:p>
          <a:p>
            <a:pPr marL="0" indent="0">
              <a:buNone/>
            </a:pPr>
            <a:r>
              <a:rPr lang="en-IN" sz="2400" b="1" dirty="0">
                <a:latin typeface="Arial Black" panose="020B0A04020102020204" pitchFamily="34" charset="0"/>
                <a:cs typeface="Arial" panose="020B0604020202020204" pitchFamily="34" charset="0"/>
              </a:rPr>
              <a:t>Route of elimination : </a:t>
            </a:r>
            <a:r>
              <a:rPr lang="en-IN" sz="2400" dirty="0">
                <a:solidFill>
                  <a:srgbClr val="000000"/>
                </a:solidFill>
                <a:latin typeface="Calibri" panose="020F0502020204030204" pitchFamily="34" charset="0"/>
              </a:rPr>
              <a:t>Nonclinical studies have shown that </a:t>
            </a:r>
            <a:r>
              <a:rPr lang="en-IN" sz="2400" dirty="0" err="1">
                <a:solidFill>
                  <a:srgbClr val="000000"/>
                </a:solidFill>
                <a:latin typeface="Calibri" panose="020F0502020204030204" pitchFamily="34" charset="0"/>
              </a:rPr>
              <a:t>exenatide</a:t>
            </a:r>
            <a:r>
              <a:rPr lang="en-IN" sz="2400" dirty="0">
                <a:solidFill>
                  <a:srgbClr val="000000"/>
                </a:solidFill>
                <a:latin typeface="Calibri" panose="020F0502020204030204" pitchFamily="34" charset="0"/>
              </a:rPr>
              <a:t> is predominantly eliminated by glomerular filtration with subsequent </a:t>
            </a:r>
            <a:r>
              <a:rPr lang="en-IN" sz="2400" dirty="0" err="1">
                <a:solidFill>
                  <a:srgbClr val="000000"/>
                </a:solidFill>
                <a:latin typeface="Calibri" panose="020F0502020204030204" pitchFamily="34" charset="0"/>
              </a:rPr>
              <a:t>proteolytic</a:t>
            </a:r>
            <a:r>
              <a:rPr lang="en-IN" sz="2400" dirty="0">
                <a:solidFill>
                  <a:srgbClr val="000000"/>
                </a:solidFill>
                <a:latin typeface="Calibri" panose="020F0502020204030204" pitchFamily="34" charset="0"/>
              </a:rPr>
              <a:t> degradation.</a:t>
            </a:r>
            <a:r>
              <a:rPr lang="en-IN" sz="2400" dirty="0"/>
              <a:t> </a:t>
            </a:r>
            <a:endParaRPr lang="en-IN" sz="2400" b="1" dirty="0">
              <a:latin typeface="Arial Black" panose="020B0A04020102020204" pitchFamily="34" charset="0"/>
              <a:cs typeface="Arial" panose="020B0604020202020204" pitchFamily="34" charset="0"/>
            </a:endParaRPr>
          </a:p>
          <a:p>
            <a:pPr marL="0" indent="0">
              <a:buNone/>
            </a:pPr>
            <a:r>
              <a:rPr lang="en-IN" sz="2400" b="1" dirty="0">
                <a:latin typeface="Arial Black" panose="020B0A04020102020204" pitchFamily="34" charset="0"/>
                <a:cs typeface="Arial" panose="020B0604020202020204" pitchFamily="34" charset="0"/>
              </a:rPr>
              <a:t>Volume of distribution : </a:t>
            </a:r>
            <a:r>
              <a:rPr lang="en-IN" sz="2400" dirty="0">
                <a:solidFill>
                  <a:srgbClr val="000000"/>
                </a:solidFill>
                <a:latin typeface="Calibri" panose="020F0502020204030204" pitchFamily="34" charset="0"/>
              </a:rPr>
              <a:t>28.3 L</a:t>
            </a:r>
            <a:r>
              <a:rPr lang="en-IN" sz="2400" dirty="0"/>
              <a:t> </a:t>
            </a:r>
            <a:endParaRPr lang="en-IN" sz="2400" b="1" dirty="0">
              <a:latin typeface="Arial Black" panose="020B0A04020102020204" pitchFamily="34" charset="0"/>
              <a:cs typeface="Arial" panose="020B0604020202020204" pitchFamily="34" charset="0"/>
            </a:endParaRPr>
          </a:p>
          <a:p>
            <a:pPr marL="0" indent="0">
              <a:buNone/>
            </a:pPr>
            <a:r>
              <a:rPr lang="en-IN" sz="2400" b="1" dirty="0">
                <a:latin typeface="Arial Black" panose="020B0A04020102020204" pitchFamily="34" charset="0"/>
                <a:cs typeface="Arial" panose="020B0604020202020204" pitchFamily="34" charset="0"/>
              </a:rPr>
              <a:t>Clearance :</a:t>
            </a:r>
            <a:r>
              <a:rPr lang="en-IN" sz="2400" dirty="0">
                <a:solidFill>
                  <a:srgbClr val="000000"/>
                </a:solidFill>
                <a:latin typeface="Calibri" panose="020F0502020204030204" pitchFamily="34" charset="0"/>
              </a:rPr>
              <a:t> Apparent cl=9.1 L/</a:t>
            </a:r>
            <a:r>
              <a:rPr lang="en-IN" sz="2400" dirty="0" err="1">
                <a:solidFill>
                  <a:srgbClr val="000000"/>
                </a:solidFill>
                <a:latin typeface="Calibri" panose="020F0502020204030204" pitchFamily="34" charset="0"/>
              </a:rPr>
              <a:t>hr</a:t>
            </a:r>
            <a:endParaRPr lang="en-IN" sz="2200" b="1" dirty="0">
              <a:latin typeface="Arial" panose="020B0604020202020204" pitchFamily="34" charset="0"/>
              <a:cs typeface="Arial" panose="020B0604020202020204" pitchFamily="34" charset="0"/>
            </a:endParaRPr>
          </a:p>
          <a:p>
            <a:pPr marL="0" indent="0">
              <a:buNone/>
            </a:pPr>
            <a:endParaRPr lang="en-IN"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6664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350" y="289307"/>
            <a:ext cx="10515600" cy="6330433"/>
          </a:xfrm>
        </p:spPr>
        <p:txBody>
          <a:bodyPr>
            <a:normAutofit fontScale="92500" lnSpcReduction="20000"/>
          </a:bodyPr>
          <a:lstStyle/>
          <a:p>
            <a:pPr marL="0" indent="0">
              <a:buNone/>
            </a:pPr>
            <a:r>
              <a:rPr lang="en-IN" sz="2000" dirty="0" smtClean="0"/>
              <a:t> </a:t>
            </a:r>
            <a:endParaRPr lang="en-IN" sz="2000" b="1" dirty="0" smtClean="0">
              <a:latin typeface="Arial Black" panose="020B0A04020102020204" pitchFamily="34" charset="0"/>
              <a:cs typeface="Arial" panose="020B0604020202020204" pitchFamily="34" charset="0"/>
            </a:endParaRPr>
          </a:p>
          <a:p>
            <a:pPr marL="0" indent="0">
              <a:buNone/>
            </a:pPr>
            <a:r>
              <a:rPr lang="en-IN" sz="2000" b="1" dirty="0">
                <a:latin typeface="Arial Black" panose="020B0A04020102020204" pitchFamily="34" charset="0"/>
                <a:cs typeface="Arial" panose="020B0604020202020204" pitchFamily="34" charset="0"/>
              </a:rPr>
              <a:t>Sequence : </a:t>
            </a:r>
            <a:r>
              <a:rPr lang="en-IN" sz="2000" dirty="0">
                <a:latin typeface="Arial" panose="020B0604020202020204" pitchFamily="34" charset="0"/>
                <a:cs typeface="Arial" panose="020B0604020202020204" pitchFamily="34" charset="0"/>
              </a:rPr>
              <a:t>HGEGTFTSDLSKQMEEEAVRLFIEWLKNGGPSSGAPPPS</a:t>
            </a:r>
          </a:p>
          <a:p>
            <a:pPr marL="0" indent="0">
              <a:buNone/>
            </a:pPr>
            <a:r>
              <a:rPr lang="en-IN" sz="2000" b="1" dirty="0" smtClean="0">
                <a:latin typeface="Arial Black" panose="020B0A04020102020204" pitchFamily="34" charset="0"/>
                <a:cs typeface="Arial" panose="020B0604020202020204" pitchFamily="34" charset="0"/>
              </a:rPr>
              <a:t>Brands : </a:t>
            </a:r>
            <a:r>
              <a:rPr lang="en-IN" sz="2000" dirty="0" smtClean="0">
                <a:solidFill>
                  <a:srgbClr val="000000"/>
                </a:solidFill>
                <a:latin typeface="Calibri" panose="020F0502020204030204" pitchFamily="34" charset="0"/>
              </a:rPr>
              <a:t>Eli Lilly’s </a:t>
            </a:r>
            <a:r>
              <a:rPr lang="en-IN" sz="2000" dirty="0" err="1" smtClean="0">
                <a:solidFill>
                  <a:srgbClr val="000000"/>
                </a:solidFill>
                <a:latin typeface="Calibri" panose="020F0502020204030204" pitchFamily="34" charset="0"/>
              </a:rPr>
              <a:t>Byetta</a:t>
            </a:r>
            <a:r>
              <a:rPr lang="en-IN" sz="2000" dirty="0" smtClean="0">
                <a:solidFill>
                  <a:srgbClr val="000000"/>
                </a:solidFill>
                <a:latin typeface="Calibri" panose="020F0502020204030204" pitchFamily="34" charset="0"/>
              </a:rPr>
              <a:t> amylin</a:t>
            </a:r>
            <a:endParaRPr lang="en-IN" sz="2000" dirty="0" smtClean="0">
              <a:latin typeface="Arial Black" panose="020B0A04020102020204" pitchFamily="34" charset="0"/>
            </a:endParaRPr>
          </a:p>
          <a:p>
            <a:pPr marL="0" indent="0">
              <a:buNone/>
            </a:pPr>
            <a:r>
              <a:rPr lang="en-IN" sz="2400" b="1" dirty="0" err="1" smtClean="0">
                <a:latin typeface="Arial" panose="020B0604020202020204" pitchFamily="34" charset="0"/>
                <a:cs typeface="Arial" panose="020B0604020202020204" pitchFamily="34" charset="0"/>
              </a:rPr>
              <a:t>Byetta</a:t>
            </a:r>
            <a:endParaRPr lang="en-IN" sz="2400" b="1" dirty="0" smtClean="0">
              <a:latin typeface="Arial" panose="020B0604020202020204" pitchFamily="34" charset="0"/>
              <a:cs typeface="Arial" panose="020B0604020202020204" pitchFamily="34" charset="0"/>
            </a:endParaRPr>
          </a:p>
          <a:p>
            <a:pPr marL="0" indent="0">
              <a:buNone/>
            </a:pPr>
            <a:r>
              <a:rPr lang="en-IN" sz="2400" dirty="0" smtClean="0"/>
              <a:t>BYETTA </a:t>
            </a:r>
            <a:r>
              <a:rPr lang="en-IN" sz="2400" dirty="0"/>
              <a:t>(</a:t>
            </a:r>
            <a:r>
              <a:rPr lang="en-IN" sz="2400" dirty="0" err="1"/>
              <a:t>exenatide</a:t>
            </a:r>
            <a:r>
              <a:rPr lang="en-IN" sz="2400" dirty="0"/>
              <a:t>) is a synthetic peptide that was originally identified in the lizard </a:t>
            </a:r>
            <a:r>
              <a:rPr lang="en-IN" sz="2400" i="1" dirty="0" err="1"/>
              <a:t>Heloderma</a:t>
            </a:r>
            <a:r>
              <a:rPr lang="en-IN" sz="2400" i="1" dirty="0"/>
              <a:t> </a:t>
            </a:r>
            <a:r>
              <a:rPr lang="en-IN" sz="2400" i="1" dirty="0" err="1"/>
              <a:t>suspectum</a:t>
            </a:r>
            <a:r>
              <a:rPr lang="en-IN" sz="2400" dirty="0"/>
              <a:t>. </a:t>
            </a:r>
            <a:r>
              <a:rPr lang="en-IN" sz="2400" dirty="0" err="1"/>
              <a:t>Exenatide</a:t>
            </a:r>
            <a:r>
              <a:rPr lang="en-IN" sz="2400" dirty="0"/>
              <a:t> differs in chemical structure and pharmacological action from insulin, sulfonylureas (including D-phenylalanine derivatives and </a:t>
            </a:r>
            <a:r>
              <a:rPr lang="en-IN" sz="2400" dirty="0" err="1"/>
              <a:t>meglitinides</a:t>
            </a:r>
            <a:r>
              <a:rPr lang="en-IN" sz="2400" dirty="0"/>
              <a:t>), </a:t>
            </a:r>
            <a:r>
              <a:rPr lang="en-IN" sz="2400" dirty="0" err="1"/>
              <a:t>biguanides</a:t>
            </a:r>
            <a:r>
              <a:rPr lang="en-IN" sz="2400" dirty="0"/>
              <a:t>, </a:t>
            </a:r>
            <a:r>
              <a:rPr lang="en-IN" sz="2400" dirty="0" err="1"/>
              <a:t>thiazolidinediones</a:t>
            </a:r>
            <a:r>
              <a:rPr lang="en-IN" sz="2400" dirty="0"/>
              <a:t>, alpha-</a:t>
            </a:r>
            <a:r>
              <a:rPr lang="en-IN" sz="2400" dirty="0" err="1"/>
              <a:t>glucosidase</a:t>
            </a:r>
            <a:r>
              <a:rPr lang="en-IN" sz="2400" dirty="0"/>
              <a:t> inhibitors, </a:t>
            </a:r>
            <a:r>
              <a:rPr lang="en-IN" sz="2400" dirty="0" err="1"/>
              <a:t>amylinomimetics</a:t>
            </a:r>
            <a:r>
              <a:rPr lang="en-IN" sz="2400" dirty="0"/>
              <a:t> and </a:t>
            </a:r>
            <a:r>
              <a:rPr lang="en-IN" sz="2400" dirty="0" err="1"/>
              <a:t>dipeptidyl</a:t>
            </a:r>
            <a:r>
              <a:rPr lang="en-IN" sz="2400" dirty="0"/>
              <a:t> peptidase-4 inhibitors.</a:t>
            </a:r>
          </a:p>
          <a:p>
            <a:pPr marL="0" indent="0">
              <a:buNone/>
            </a:pPr>
            <a:r>
              <a:rPr lang="en-IN" sz="2400" dirty="0" err="1"/>
              <a:t>Exenatide</a:t>
            </a:r>
            <a:r>
              <a:rPr lang="en-IN" sz="2400" dirty="0"/>
              <a:t> is a 39-amino acid peptide amide. </a:t>
            </a:r>
            <a:r>
              <a:rPr lang="en-IN" sz="2400" dirty="0" err="1"/>
              <a:t>Exenatide</a:t>
            </a:r>
            <a:r>
              <a:rPr lang="en-IN" sz="2400" dirty="0"/>
              <a:t> has the empirical formula C</a:t>
            </a:r>
            <a:r>
              <a:rPr lang="en-IN" sz="2400" baseline="-25000" dirty="0"/>
              <a:t>184</a:t>
            </a:r>
            <a:r>
              <a:rPr lang="en-IN" sz="2400" dirty="0"/>
              <a:t>H</a:t>
            </a:r>
            <a:r>
              <a:rPr lang="en-IN" sz="2400" baseline="-25000" dirty="0"/>
              <a:t>282</a:t>
            </a:r>
            <a:r>
              <a:rPr lang="en-IN" sz="2400" dirty="0"/>
              <a:t>N</a:t>
            </a:r>
            <a:r>
              <a:rPr lang="en-IN" sz="2400" baseline="-25000" dirty="0"/>
              <a:t>50</a:t>
            </a:r>
            <a:r>
              <a:rPr lang="en-IN" sz="2400" dirty="0"/>
              <a:t>O</a:t>
            </a:r>
            <a:r>
              <a:rPr lang="en-IN" sz="2400" baseline="-25000" dirty="0"/>
              <a:t>60</a:t>
            </a:r>
            <a:r>
              <a:rPr lang="en-IN" sz="2400" dirty="0"/>
              <a:t>S and molecular weight of 4186.6 Daltons. The amino acid sequence for </a:t>
            </a:r>
            <a:r>
              <a:rPr lang="en-IN" sz="2400" dirty="0" err="1"/>
              <a:t>exenatide</a:t>
            </a:r>
            <a:r>
              <a:rPr lang="en-IN" sz="2400" dirty="0"/>
              <a:t> is shown below.</a:t>
            </a:r>
          </a:p>
          <a:p>
            <a:pPr marL="0" indent="0">
              <a:buNone/>
            </a:pPr>
            <a:r>
              <a:rPr lang="en-IN" sz="2400" dirty="0"/>
              <a:t>H-His-Gly-Glu-Gly-Thr-Phe-Thr-Ser-Asp-Leu-Ser-Lys-Gln-Met-Glu-Glu-Glu-Ala-Val-Arg-Leu -Phe-Ile-Glu-Trp-Leu-Lys-Asn-Gly-Gly-Pro-Ser-Ser-Gly-Ala-Pro-Pro-Pro-Ser-NH2</a:t>
            </a:r>
          </a:p>
          <a:p>
            <a:pPr marL="0" indent="0">
              <a:buNone/>
            </a:pPr>
            <a:r>
              <a:rPr lang="en-IN" sz="2400" dirty="0"/>
              <a:t>BYETTA (</a:t>
            </a:r>
            <a:r>
              <a:rPr lang="en-IN" sz="2400" dirty="0" err="1"/>
              <a:t>exenatide</a:t>
            </a:r>
            <a:r>
              <a:rPr lang="en-IN" sz="2400" dirty="0"/>
              <a:t> injection) is supplied for SC injection as a sterile, preserved isotonic solution in a glass cartridge that has been assembled in a pen-injector (pen). Each </a:t>
            </a:r>
            <a:r>
              <a:rPr lang="en-IN" sz="2400" dirty="0" err="1"/>
              <a:t>milliliter</a:t>
            </a:r>
            <a:r>
              <a:rPr lang="en-IN" sz="2400" dirty="0"/>
              <a:t> (mL) contains 250 micrograms (mcg) synthetic </a:t>
            </a:r>
            <a:r>
              <a:rPr lang="en-IN" sz="2400" dirty="0" err="1"/>
              <a:t>exenatide</a:t>
            </a:r>
            <a:r>
              <a:rPr lang="en-IN" sz="2400" dirty="0"/>
              <a:t>, 2.2 mg </a:t>
            </a:r>
            <a:r>
              <a:rPr lang="en-IN" sz="2400" dirty="0" err="1"/>
              <a:t>metacresol</a:t>
            </a:r>
            <a:r>
              <a:rPr lang="en-IN" sz="2400" dirty="0"/>
              <a:t> as an antimicrobial preservative, </a:t>
            </a:r>
            <a:r>
              <a:rPr lang="en-IN" sz="2400" dirty="0" err="1"/>
              <a:t>mannitol</a:t>
            </a:r>
            <a:r>
              <a:rPr lang="en-IN" sz="2400" dirty="0"/>
              <a:t> as a tonicity-adjusting agent, and glacial acetic acid and sodium acetate </a:t>
            </a:r>
            <a:r>
              <a:rPr lang="en-IN" sz="2400" dirty="0" err="1"/>
              <a:t>trihydrate</a:t>
            </a:r>
            <a:r>
              <a:rPr lang="en-IN" sz="2400" dirty="0"/>
              <a:t> in water for injection as a buffering solution at pH 4.5. Two prefilled pens are available to deliver unit doses of 5 mcg or 10 mcg. Each prefilled pen will deliver 60 doses to provide for 30 days of twice daily administration (BID).</a:t>
            </a:r>
          </a:p>
          <a:p>
            <a:pPr marL="0" indent="0">
              <a:buNone/>
            </a:pPr>
            <a:endParaRPr lang="en-IN" sz="2400" b="1" dirty="0" smtClean="0">
              <a:latin typeface="Arial" panose="020B0604020202020204" pitchFamily="34" charset="0"/>
              <a:cs typeface="Arial" panose="020B0604020202020204" pitchFamily="34" charset="0"/>
            </a:endParaRPr>
          </a:p>
          <a:p>
            <a:pPr marL="0" indent="0">
              <a:buNone/>
            </a:pPr>
            <a:endParaRPr lang="en-IN" b="1" dirty="0"/>
          </a:p>
        </p:txBody>
      </p:sp>
    </p:spTree>
    <p:extLst>
      <p:ext uri="{BB962C8B-B14F-4D97-AF65-F5344CB8AC3E}">
        <p14:creationId xmlns:p14="http://schemas.microsoft.com/office/powerpoint/2010/main" val="3113072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958" y="283335"/>
            <a:ext cx="10515600" cy="5867870"/>
          </a:xfrm>
        </p:spPr>
        <p:txBody>
          <a:bodyPr>
            <a:normAutofit fontScale="92500" lnSpcReduction="10000"/>
          </a:bodyPr>
          <a:lstStyle/>
          <a:p>
            <a:pPr marL="0" indent="0" fontAlgn="base">
              <a:buNone/>
            </a:pPr>
            <a:r>
              <a:rPr lang="en-IN" b="1" dirty="0" smtClean="0"/>
              <a:t>Indication : </a:t>
            </a:r>
            <a:r>
              <a:rPr lang="en-IN" b="1" dirty="0"/>
              <a:t>Type 2 Diabetes Mellitus</a:t>
            </a:r>
          </a:p>
          <a:p>
            <a:pPr marL="0" indent="0">
              <a:buNone/>
            </a:pPr>
            <a:r>
              <a:rPr lang="en-IN" dirty="0"/>
              <a:t>BYETTA (</a:t>
            </a:r>
            <a:r>
              <a:rPr lang="en-IN" dirty="0" err="1"/>
              <a:t>exenatide</a:t>
            </a:r>
            <a:r>
              <a:rPr lang="en-IN" dirty="0"/>
              <a:t> injection) is indicated as an adjunct to diet and exercise to improve </a:t>
            </a:r>
            <a:r>
              <a:rPr lang="en-IN" dirty="0" err="1"/>
              <a:t>glycemic</a:t>
            </a:r>
            <a:r>
              <a:rPr lang="en-IN" dirty="0"/>
              <a:t> control in adults with type 2 diabetes mellitus.</a:t>
            </a:r>
          </a:p>
          <a:p>
            <a:pPr marL="0" indent="0" fontAlgn="base">
              <a:buNone/>
            </a:pPr>
            <a:r>
              <a:rPr lang="en-IN" b="1" dirty="0"/>
              <a:t>Important Limitations of Use</a:t>
            </a:r>
          </a:p>
          <a:p>
            <a:pPr marL="0" indent="0">
              <a:buNone/>
            </a:pPr>
            <a:r>
              <a:rPr lang="en-IN" dirty="0"/>
              <a:t>BYETTA (</a:t>
            </a:r>
            <a:r>
              <a:rPr lang="en-IN" dirty="0" err="1"/>
              <a:t>exenatide</a:t>
            </a:r>
            <a:r>
              <a:rPr lang="en-IN" dirty="0"/>
              <a:t> injection) is not a substitute for insulin. BYETTA (</a:t>
            </a:r>
            <a:r>
              <a:rPr lang="en-IN" dirty="0" err="1"/>
              <a:t>exenatide</a:t>
            </a:r>
            <a:r>
              <a:rPr lang="en-IN" dirty="0"/>
              <a:t> injection) should not be used in patients with type 1 diabetes or for the treatment of diabetic ketoacidosis, as it would not be effective in these </a:t>
            </a:r>
            <a:r>
              <a:rPr lang="en-IN" dirty="0" smtClean="0"/>
              <a:t>settings. The </a:t>
            </a:r>
            <a:r>
              <a:rPr lang="en-IN" dirty="0"/>
              <a:t>concurrent use of BYETTA (</a:t>
            </a:r>
            <a:r>
              <a:rPr lang="en-IN" dirty="0" err="1"/>
              <a:t>exenatide</a:t>
            </a:r>
            <a:r>
              <a:rPr lang="en-IN" dirty="0"/>
              <a:t> injection) with insulin has not been studied and cannot be </a:t>
            </a:r>
            <a:r>
              <a:rPr lang="en-IN" dirty="0" smtClean="0"/>
              <a:t>recommended. Based </a:t>
            </a:r>
            <a:r>
              <a:rPr lang="en-IN" dirty="0"/>
              <a:t>on </a:t>
            </a:r>
            <a:r>
              <a:rPr lang="en-IN" dirty="0" err="1"/>
              <a:t>postmarketing</a:t>
            </a:r>
            <a:r>
              <a:rPr lang="en-IN" dirty="0"/>
              <a:t> data BYETTA (</a:t>
            </a:r>
            <a:r>
              <a:rPr lang="en-IN" dirty="0" err="1"/>
              <a:t>exenatide</a:t>
            </a:r>
            <a:r>
              <a:rPr lang="en-IN" dirty="0"/>
              <a:t> injection) has been associated with acute pancreatitis, including fatal and non-fatal </a:t>
            </a:r>
            <a:r>
              <a:rPr lang="en-IN" dirty="0" err="1"/>
              <a:t>hemorrhagic</a:t>
            </a:r>
            <a:r>
              <a:rPr lang="en-IN" dirty="0"/>
              <a:t> or necrotizing pancreatitis. BYETTA (</a:t>
            </a:r>
            <a:r>
              <a:rPr lang="en-IN" dirty="0" err="1"/>
              <a:t>exenatide</a:t>
            </a:r>
            <a:r>
              <a:rPr lang="en-IN" dirty="0"/>
              <a:t> injection) has not been studied in patients with a history of pancreatitis. It is unknown whether patients with a history of pancreatitis are at increased risk for pancreatitis while using BYETTA (</a:t>
            </a:r>
            <a:r>
              <a:rPr lang="en-IN" dirty="0" err="1"/>
              <a:t>exenatide</a:t>
            </a:r>
            <a:r>
              <a:rPr lang="en-IN" dirty="0"/>
              <a:t> injection) . Other </a:t>
            </a:r>
            <a:r>
              <a:rPr lang="en-IN" dirty="0" err="1"/>
              <a:t>antidiabetic</a:t>
            </a:r>
            <a:r>
              <a:rPr lang="en-IN" dirty="0"/>
              <a:t> therapies should be considered in patients with a history of pancreatitis.</a:t>
            </a:r>
          </a:p>
          <a:p>
            <a:pPr marL="0" indent="0">
              <a:buNone/>
            </a:pPr>
            <a:endParaRPr lang="en-IN" dirty="0"/>
          </a:p>
        </p:txBody>
      </p:sp>
    </p:spTree>
    <p:extLst>
      <p:ext uri="{BB962C8B-B14F-4D97-AF65-F5344CB8AC3E}">
        <p14:creationId xmlns:p14="http://schemas.microsoft.com/office/powerpoint/2010/main" val="208517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5003"/>
            <a:ext cx="10515600" cy="5751960"/>
          </a:xfrm>
        </p:spPr>
        <p:txBody>
          <a:bodyPr>
            <a:normAutofit lnSpcReduction="10000"/>
          </a:bodyPr>
          <a:lstStyle/>
          <a:p>
            <a:pPr marL="0" indent="0" fontAlgn="base">
              <a:buNone/>
            </a:pPr>
            <a:r>
              <a:rPr lang="en-IN" sz="2000" b="1" dirty="0">
                <a:latin typeface="Arial" panose="020B0604020202020204" pitchFamily="34" charset="0"/>
                <a:cs typeface="Arial" panose="020B0604020202020204" pitchFamily="34" charset="0"/>
              </a:rPr>
              <a:t>Recommended </a:t>
            </a:r>
            <a:r>
              <a:rPr lang="en-IN" sz="2000" b="1" dirty="0" smtClean="0">
                <a:latin typeface="Arial" panose="020B0604020202020204" pitchFamily="34" charset="0"/>
                <a:cs typeface="Arial" panose="020B0604020202020204" pitchFamily="34" charset="0"/>
              </a:rPr>
              <a:t>Dosing : </a:t>
            </a:r>
            <a:r>
              <a:rPr lang="en-IN" sz="2000" dirty="0" smtClean="0">
                <a:latin typeface="Arial" panose="020B0604020202020204" pitchFamily="34" charset="0"/>
                <a:cs typeface="Arial" panose="020B0604020202020204" pitchFamily="34" charset="0"/>
              </a:rPr>
              <a:t>BYETTA </a:t>
            </a:r>
            <a:r>
              <a:rPr lang="en-IN" sz="2000" dirty="0">
                <a:latin typeface="Arial" panose="020B0604020202020204" pitchFamily="34" charset="0"/>
                <a:cs typeface="Arial" panose="020B0604020202020204" pitchFamily="34" charset="0"/>
              </a:rPr>
              <a:t>(</a:t>
            </a:r>
            <a:r>
              <a:rPr lang="en-IN" sz="2000" dirty="0" err="1">
                <a:latin typeface="Arial" panose="020B0604020202020204" pitchFamily="34" charset="0"/>
                <a:cs typeface="Arial" panose="020B0604020202020204" pitchFamily="34" charset="0"/>
              </a:rPr>
              <a:t>exenatide</a:t>
            </a:r>
            <a:r>
              <a:rPr lang="en-IN" sz="2000" dirty="0">
                <a:latin typeface="Arial" panose="020B0604020202020204" pitchFamily="34" charset="0"/>
                <a:cs typeface="Arial" panose="020B0604020202020204" pitchFamily="34" charset="0"/>
              </a:rPr>
              <a:t> injection) should be initiated at 5 mcg administered twice daily at any time within the 60-minute period before the morning and evening meals (or before the two main meals of the day, approximately 6 hours or more apart). BYETTA (</a:t>
            </a:r>
            <a:r>
              <a:rPr lang="en-IN" sz="2000" dirty="0" err="1">
                <a:latin typeface="Arial" panose="020B0604020202020204" pitchFamily="34" charset="0"/>
                <a:cs typeface="Arial" panose="020B0604020202020204" pitchFamily="34" charset="0"/>
              </a:rPr>
              <a:t>exenatide</a:t>
            </a:r>
            <a:r>
              <a:rPr lang="en-IN" sz="2000" dirty="0">
                <a:latin typeface="Arial" panose="020B0604020202020204" pitchFamily="34" charset="0"/>
                <a:cs typeface="Arial" panose="020B0604020202020204" pitchFamily="34" charset="0"/>
              </a:rPr>
              <a:t> injection) should not be administered after a meal. Based on clinical response, the dose of BYETTA (</a:t>
            </a:r>
            <a:r>
              <a:rPr lang="en-IN" sz="2000" dirty="0" err="1">
                <a:latin typeface="Arial" panose="020B0604020202020204" pitchFamily="34" charset="0"/>
                <a:cs typeface="Arial" panose="020B0604020202020204" pitchFamily="34" charset="0"/>
              </a:rPr>
              <a:t>exenatide</a:t>
            </a:r>
            <a:r>
              <a:rPr lang="en-IN" sz="2000" dirty="0">
                <a:latin typeface="Arial" panose="020B0604020202020204" pitchFamily="34" charset="0"/>
                <a:cs typeface="Arial" panose="020B0604020202020204" pitchFamily="34" charset="0"/>
              </a:rPr>
              <a:t> injection) can be increased to 10 mcg twice daily after 1 month of therapy. Initiation with 5 mcg reduces the incidence and severity of gastrointestinal side effects. Each dose should be administered as a subcutaneous (SC) injection in the thigh, abdomen, or upper arm. No data are available on the safety or efficacy of intravenous or intramuscular injection of BYETTA (</a:t>
            </a:r>
            <a:r>
              <a:rPr lang="en-IN" sz="2000" dirty="0" err="1">
                <a:latin typeface="Arial" panose="020B0604020202020204" pitchFamily="34" charset="0"/>
                <a:cs typeface="Arial" panose="020B0604020202020204" pitchFamily="34" charset="0"/>
              </a:rPr>
              <a:t>exenatide</a:t>
            </a:r>
            <a:r>
              <a:rPr lang="en-IN" sz="2000" dirty="0">
                <a:latin typeface="Arial" panose="020B0604020202020204" pitchFamily="34" charset="0"/>
                <a:cs typeface="Arial" panose="020B0604020202020204" pitchFamily="34" charset="0"/>
              </a:rPr>
              <a:t> injection) </a:t>
            </a:r>
            <a:r>
              <a:rPr lang="en-IN" sz="2000" dirty="0" smtClean="0">
                <a:latin typeface="Arial" panose="020B0604020202020204" pitchFamily="34" charset="0"/>
                <a:cs typeface="Arial" panose="020B0604020202020204" pitchFamily="34" charset="0"/>
              </a:rPr>
              <a:t>. Use </a:t>
            </a:r>
            <a:r>
              <a:rPr lang="en-IN" sz="2000" dirty="0">
                <a:latin typeface="Arial" panose="020B0604020202020204" pitchFamily="34" charset="0"/>
                <a:cs typeface="Arial" panose="020B0604020202020204" pitchFamily="34" charset="0"/>
              </a:rPr>
              <a:t>BYETTA (</a:t>
            </a:r>
            <a:r>
              <a:rPr lang="en-IN" sz="2000" dirty="0" err="1">
                <a:latin typeface="Arial" panose="020B0604020202020204" pitchFamily="34" charset="0"/>
                <a:cs typeface="Arial" panose="020B0604020202020204" pitchFamily="34" charset="0"/>
              </a:rPr>
              <a:t>exenatide</a:t>
            </a:r>
            <a:r>
              <a:rPr lang="en-IN" sz="2000" dirty="0">
                <a:latin typeface="Arial" panose="020B0604020202020204" pitchFamily="34" charset="0"/>
                <a:cs typeface="Arial" panose="020B0604020202020204" pitchFamily="34" charset="0"/>
              </a:rPr>
              <a:t> injection) only if it is clear, </a:t>
            </a:r>
            <a:r>
              <a:rPr lang="en-IN" sz="2000" dirty="0" err="1">
                <a:latin typeface="Arial" panose="020B0604020202020204" pitchFamily="34" charset="0"/>
                <a:cs typeface="Arial" panose="020B0604020202020204" pitchFamily="34" charset="0"/>
              </a:rPr>
              <a:t>colorless</a:t>
            </a:r>
            <a:r>
              <a:rPr lang="en-IN" sz="2000" dirty="0">
                <a:latin typeface="Arial" panose="020B0604020202020204" pitchFamily="34" charset="0"/>
                <a:cs typeface="Arial" panose="020B0604020202020204" pitchFamily="34" charset="0"/>
              </a:rPr>
              <a:t> and contains no particles</a:t>
            </a:r>
            <a:r>
              <a:rPr lang="en-IN" sz="2000" dirty="0" smtClean="0">
                <a:latin typeface="Arial" panose="020B0604020202020204" pitchFamily="34" charset="0"/>
                <a:cs typeface="Arial" panose="020B0604020202020204" pitchFamily="34" charset="0"/>
              </a:rPr>
              <a:t>.</a:t>
            </a:r>
          </a:p>
          <a:p>
            <a:pPr marL="0" indent="0" fontAlgn="base">
              <a:buNone/>
            </a:pPr>
            <a:r>
              <a:rPr lang="en-IN" sz="2000" b="1" dirty="0" smtClean="0">
                <a:latin typeface="Arial" panose="020B0604020202020204" pitchFamily="34" charset="0"/>
                <a:cs typeface="Arial" panose="020B0604020202020204" pitchFamily="34" charset="0"/>
              </a:rPr>
              <a:t>Overdose : </a:t>
            </a:r>
            <a:r>
              <a:rPr lang="en-IN" sz="2000" dirty="0">
                <a:solidFill>
                  <a:srgbClr val="000000"/>
                </a:solidFill>
                <a:latin typeface="Arial" panose="020B0604020202020204" pitchFamily="34" charset="0"/>
              </a:rPr>
              <a:t>In a clinical study of BYETTA (</a:t>
            </a:r>
            <a:r>
              <a:rPr lang="en-IN" sz="2000" dirty="0" err="1">
                <a:solidFill>
                  <a:srgbClr val="000000"/>
                </a:solidFill>
                <a:latin typeface="Arial" panose="020B0604020202020204" pitchFamily="34" charset="0"/>
              </a:rPr>
              <a:t>exenatide</a:t>
            </a:r>
            <a:r>
              <a:rPr lang="en-IN" sz="2000" dirty="0">
                <a:solidFill>
                  <a:srgbClr val="000000"/>
                </a:solidFill>
                <a:latin typeface="Arial" panose="020B0604020202020204" pitchFamily="34" charset="0"/>
              </a:rPr>
              <a:t> injection) , three patients with type 2 diabetes each experienced a single overdose of 100 mcg SC (10 times the maximum recommended dose). Effects of the overdoses included severe nausea, severe vomiting, and rapidly declining blood glucose concentrations. One of the three patients experienced severe </a:t>
            </a:r>
            <a:r>
              <a:rPr lang="en-IN" sz="2000" dirty="0" err="1">
                <a:solidFill>
                  <a:srgbClr val="000000"/>
                </a:solidFill>
                <a:latin typeface="Arial" panose="020B0604020202020204" pitchFamily="34" charset="0"/>
              </a:rPr>
              <a:t>hypoglycemia</a:t>
            </a:r>
            <a:r>
              <a:rPr lang="en-IN" sz="2000" dirty="0">
                <a:solidFill>
                  <a:srgbClr val="000000"/>
                </a:solidFill>
                <a:latin typeface="Arial" panose="020B0604020202020204" pitchFamily="34" charset="0"/>
              </a:rPr>
              <a:t> requiring parenteral glucose administration. The three patients recovered without complication. In the event of overdose, appropriate supportive treatment should be initiated according to the patient's clinical signs and symptoms</a:t>
            </a:r>
            <a:r>
              <a:rPr lang="en-IN" sz="2000" dirty="0" smtClean="0">
                <a:solidFill>
                  <a:srgbClr val="000000"/>
                </a:solidFill>
                <a:latin typeface="Arial" panose="020B0604020202020204" pitchFamily="34" charset="0"/>
              </a:rPr>
              <a:t>.</a:t>
            </a:r>
          </a:p>
          <a:p>
            <a:pPr marL="0" indent="0" fontAlgn="base">
              <a:buNone/>
            </a:pPr>
            <a:r>
              <a:rPr lang="en-IN" sz="2000" b="1" dirty="0" smtClean="0">
                <a:solidFill>
                  <a:srgbClr val="000000"/>
                </a:solidFill>
                <a:latin typeface="Arial" panose="020B0604020202020204" pitchFamily="34" charset="0"/>
                <a:cs typeface="Arial" panose="020B0604020202020204" pitchFamily="34" charset="0"/>
              </a:rPr>
              <a:t>Contraindications : </a:t>
            </a:r>
            <a:r>
              <a:rPr lang="en-IN" sz="2000" b="1" dirty="0">
                <a:solidFill>
                  <a:srgbClr val="000000"/>
                </a:solidFill>
                <a:latin typeface="Arial" panose="020B0604020202020204" pitchFamily="34" charset="0"/>
              </a:rPr>
              <a:t>Hypersensitivity</a:t>
            </a:r>
          </a:p>
          <a:p>
            <a:pPr marL="0" indent="0">
              <a:buNone/>
            </a:pPr>
            <a:r>
              <a:rPr lang="en-IN" sz="2000" dirty="0">
                <a:solidFill>
                  <a:srgbClr val="000000"/>
                </a:solidFill>
                <a:latin typeface="Arial" panose="020B0604020202020204" pitchFamily="34" charset="0"/>
              </a:rPr>
              <a:t>BYETTA (</a:t>
            </a:r>
            <a:r>
              <a:rPr lang="en-IN" sz="2000" dirty="0" err="1">
                <a:solidFill>
                  <a:srgbClr val="000000"/>
                </a:solidFill>
                <a:latin typeface="Arial" panose="020B0604020202020204" pitchFamily="34" charset="0"/>
              </a:rPr>
              <a:t>exenatide</a:t>
            </a:r>
            <a:r>
              <a:rPr lang="en-IN" sz="2000" dirty="0">
                <a:solidFill>
                  <a:srgbClr val="000000"/>
                </a:solidFill>
                <a:latin typeface="Arial" panose="020B0604020202020204" pitchFamily="34" charset="0"/>
              </a:rPr>
              <a:t> injection) is contraindicated in patients with prior severe hypersensitivity reactions to </a:t>
            </a:r>
            <a:r>
              <a:rPr lang="en-IN" sz="2000" dirty="0" err="1">
                <a:solidFill>
                  <a:srgbClr val="000000"/>
                </a:solidFill>
                <a:latin typeface="Arial" panose="020B0604020202020204" pitchFamily="34" charset="0"/>
              </a:rPr>
              <a:t>exenatide</a:t>
            </a:r>
            <a:r>
              <a:rPr lang="en-IN" sz="2000" dirty="0">
                <a:solidFill>
                  <a:srgbClr val="000000"/>
                </a:solidFill>
                <a:latin typeface="Arial" panose="020B0604020202020204" pitchFamily="34" charset="0"/>
              </a:rPr>
              <a:t> or to any of the product components.</a:t>
            </a:r>
          </a:p>
          <a:p>
            <a:pPr marL="0" indent="0" fontAlgn="base">
              <a:buNone/>
            </a:pPr>
            <a:endParaRPr lang="en-IN" sz="2000" dirty="0">
              <a:latin typeface="Arial" panose="020B0604020202020204" pitchFamily="34" charset="0"/>
              <a:cs typeface="Arial" panose="020B0604020202020204" pitchFamily="34" charset="0"/>
            </a:endParaRPr>
          </a:p>
          <a:p>
            <a:pPr marL="0" indent="0">
              <a:buNone/>
            </a:pPr>
            <a:endParaRPr lang="en-IN" dirty="0"/>
          </a:p>
        </p:txBody>
      </p:sp>
    </p:spTree>
    <p:extLst>
      <p:ext uri="{BB962C8B-B14F-4D97-AF65-F5344CB8AC3E}">
        <p14:creationId xmlns:p14="http://schemas.microsoft.com/office/powerpoint/2010/main" val="205434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347730"/>
            <a:ext cx="10890161" cy="5829233"/>
          </a:xfrm>
        </p:spPr>
        <p:txBody>
          <a:bodyPr>
            <a:normAutofit/>
          </a:bodyPr>
          <a:lstStyle/>
          <a:p>
            <a:pPr marL="0" indent="0">
              <a:buNone/>
            </a:pPr>
            <a:r>
              <a:rPr lang="en-IN" b="1" dirty="0">
                <a:latin typeface="Arial Black" panose="020B0A04020102020204" pitchFamily="34" charset="0"/>
              </a:rPr>
              <a:t>General reference </a:t>
            </a:r>
            <a:r>
              <a:rPr lang="en-IN" b="1" dirty="0" smtClean="0">
                <a:latin typeface="Arial Black" panose="020B0A04020102020204" pitchFamily="34" charset="0"/>
              </a:rPr>
              <a:t>: </a:t>
            </a:r>
            <a:r>
              <a:rPr lang="en-IN" dirty="0" smtClean="0">
                <a:solidFill>
                  <a:srgbClr val="000000"/>
                </a:solidFill>
                <a:latin typeface="Calibri" panose="020F0502020204030204" pitchFamily="34" charset="0"/>
              </a:rPr>
              <a:t>Heine </a:t>
            </a:r>
            <a:r>
              <a:rPr lang="en-IN" dirty="0">
                <a:solidFill>
                  <a:srgbClr val="000000"/>
                </a:solidFill>
                <a:latin typeface="Calibri" panose="020F0502020204030204" pitchFamily="34" charset="0"/>
              </a:rPr>
              <a:t>RJ, Van </a:t>
            </a:r>
            <a:r>
              <a:rPr lang="en-IN" dirty="0" err="1">
                <a:solidFill>
                  <a:srgbClr val="000000"/>
                </a:solidFill>
                <a:latin typeface="Calibri" panose="020F0502020204030204" pitchFamily="34" charset="0"/>
              </a:rPr>
              <a:t>Gaal</a:t>
            </a:r>
            <a:r>
              <a:rPr lang="en-IN" dirty="0">
                <a:solidFill>
                  <a:srgbClr val="000000"/>
                </a:solidFill>
                <a:latin typeface="Calibri" panose="020F0502020204030204" pitchFamily="34" charset="0"/>
              </a:rPr>
              <a:t> LF, Johns D, </a:t>
            </a:r>
            <a:r>
              <a:rPr lang="en-IN" dirty="0" err="1">
                <a:solidFill>
                  <a:srgbClr val="000000"/>
                </a:solidFill>
                <a:latin typeface="Calibri" panose="020F0502020204030204" pitchFamily="34" charset="0"/>
              </a:rPr>
              <a:t>Mihm</a:t>
            </a:r>
            <a:r>
              <a:rPr lang="en-IN" dirty="0">
                <a:solidFill>
                  <a:srgbClr val="000000"/>
                </a:solidFill>
                <a:latin typeface="Calibri" panose="020F0502020204030204" pitchFamily="34" charset="0"/>
              </a:rPr>
              <a:t> MJ, </a:t>
            </a:r>
            <a:r>
              <a:rPr lang="en-IN" dirty="0" err="1">
                <a:solidFill>
                  <a:srgbClr val="000000"/>
                </a:solidFill>
                <a:latin typeface="Calibri" panose="020F0502020204030204" pitchFamily="34" charset="0"/>
              </a:rPr>
              <a:t>Widel</a:t>
            </a:r>
            <a:r>
              <a:rPr lang="en-IN" dirty="0">
                <a:solidFill>
                  <a:srgbClr val="000000"/>
                </a:solidFill>
                <a:latin typeface="Calibri" panose="020F0502020204030204" pitchFamily="34" charset="0"/>
              </a:rPr>
              <a:t> MH, </a:t>
            </a:r>
            <a:r>
              <a:rPr lang="en-IN" dirty="0" err="1">
                <a:solidFill>
                  <a:srgbClr val="000000"/>
                </a:solidFill>
                <a:latin typeface="Calibri" panose="020F0502020204030204" pitchFamily="34" charset="0"/>
              </a:rPr>
              <a:t>Brodows</a:t>
            </a:r>
            <a:r>
              <a:rPr lang="en-IN" dirty="0">
                <a:solidFill>
                  <a:srgbClr val="000000"/>
                </a:solidFill>
                <a:latin typeface="Calibri" panose="020F0502020204030204" pitchFamily="34" charset="0"/>
              </a:rPr>
              <a:t> RG: </a:t>
            </a:r>
            <a:r>
              <a:rPr lang="en-IN" dirty="0" err="1">
                <a:solidFill>
                  <a:srgbClr val="000000"/>
                </a:solidFill>
                <a:latin typeface="Calibri" panose="020F0502020204030204" pitchFamily="34" charset="0"/>
              </a:rPr>
              <a:t>Exenatide</a:t>
            </a:r>
            <a:r>
              <a:rPr lang="en-IN" dirty="0">
                <a:solidFill>
                  <a:srgbClr val="000000"/>
                </a:solidFill>
                <a:latin typeface="Calibri" panose="020F0502020204030204" pitchFamily="34" charset="0"/>
              </a:rPr>
              <a:t> versus insulin </a:t>
            </a:r>
            <a:r>
              <a:rPr lang="en-IN" dirty="0" err="1">
                <a:solidFill>
                  <a:srgbClr val="000000"/>
                </a:solidFill>
                <a:latin typeface="Calibri" panose="020F0502020204030204" pitchFamily="34" charset="0"/>
              </a:rPr>
              <a:t>glargine</a:t>
            </a:r>
            <a:r>
              <a:rPr lang="en-IN" dirty="0">
                <a:solidFill>
                  <a:srgbClr val="000000"/>
                </a:solidFill>
                <a:latin typeface="Calibri" panose="020F0502020204030204" pitchFamily="34" charset="0"/>
              </a:rPr>
              <a:t> in patients with </a:t>
            </a:r>
            <a:r>
              <a:rPr lang="en-IN" dirty="0" err="1">
                <a:solidFill>
                  <a:srgbClr val="000000"/>
                </a:solidFill>
                <a:latin typeface="Calibri" panose="020F0502020204030204" pitchFamily="34" charset="0"/>
              </a:rPr>
              <a:t>suboptimally</a:t>
            </a:r>
            <a:r>
              <a:rPr lang="en-IN" dirty="0">
                <a:solidFill>
                  <a:srgbClr val="000000"/>
                </a:solidFill>
                <a:latin typeface="Calibri" panose="020F0502020204030204" pitchFamily="34" charset="0"/>
              </a:rPr>
              <a:t> controlled type 2 diabetes: a randomized trial. Ann Intern Med. 2005 Oct 18;143(8):559-69. "</a:t>
            </a:r>
            <a:r>
              <a:rPr lang="en-IN" dirty="0" err="1">
                <a:solidFill>
                  <a:srgbClr val="000000"/>
                </a:solidFill>
                <a:latin typeface="Calibri" panose="020F0502020204030204" pitchFamily="34" charset="0"/>
              </a:rPr>
              <a:t>Pubmed</a:t>
            </a:r>
            <a:r>
              <a:rPr lang="en-IN" dirty="0">
                <a:solidFill>
                  <a:srgbClr val="000000"/>
                </a:solidFill>
                <a:latin typeface="Calibri" panose="020F0502020204030204" pitchFamily="34" charset="0"/>
              </a:rPr>
              <a:t>":http://www.ncbi.nlm.nih.gov/pubmed/16230722</a:t>
            </a:r>
            <a:r>
              <a:rPr lang="en-IN" dirty="0"/>
              <a:t> </a:t>
            </a:r>
            <a:endParaRPr lang="en-IN" dirty="0" smtClean="0"/>
          </a:p>
          <a:p>
            <a:pPr marL="0" indent="0">
              <a:buNone/>
            </a:pPr>
            <a:r>
              <a:rPr lang="en-IN" dirty="0" smtClean="0">
                <a:hlinkClick r:id="rId2"/>
              </a:rPr>
              <a:t>www.drugbank.com</a:t>
            </a:r>
            <a:endParaRPr lang="en-IN" dirty="0" smtClean="0"/>
          </a:p>
          <a:p>
            <a:pPr marL="0" indent="0">
              <a:buNone/>
            </a:pPr>
            <a:r>
              <a:rPr lang="en-IN" dirty="0" smtClean="0"/>
              <a:t>www.rxlist .com</a:t>
            </a:r>
          </a:p>
          <a:p>
            <a:pPr marL="0" indent="0">
              <a:buNone/>
            </a:pPr>
            <a:endParaRPr lang="en-IN" dirty="0"/>
          </a:p>
        </p:txBody>
      </p:sp>
    </p:spTree>
    <p:extLst>
      <p:ext uri="{BB962C8B-B14F-4D97-AF65-F5344CB8AC3E}">
        <p14:creationId xmlns:p14="http://schemas.microsoft.com/office/powerpoint/2010/main" val="35914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991</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Exenatide  (Approved investigational drug) DB01276</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Oxytocin (Approved drug) DB00107</dc:title>
  <dc:creator>Gursimran</dc:creator>
  <cp:lastModifiedBy>Gursimran</cp:lastModifiedBy>
  <cp:revision>20</cp:revision>
  <dcterms:created xsi:type="dcterms:W3CDTF">2015-01-10T16:06:31Z</dcterms:created>
  <dcterms:modified xsi:type="dcterms:W3CDTF">2015-01-14T07:01:05Z</dcterms:modified>
</cp:coreProperties>
</file>