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6" r:id="rId3"/>
    <p:sldId id="267" r:id="rId4"/>
    <p:sldId id="268" r:id="rId5"/>
    <p:sldId id="270" r:id="rId6"/>
    <p:sldId id="256" r:id="rId7"/>
    <p:sldId id="261" r:id="rId8"/>
    <p:sldId id="257" r:id="rId9"/>
    <p:sldId id="258" r:id="rId10"/>
    <p:sldId id="269"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37" autoAdjust="0"/>
  </p:normalViewPr>
  <p:slideViewPr>
    <p:cSldViewPr>
      <p:cViewPr>
        <p:scale>
          <a:sx n="50" d="100"/>
          <a:sy n="50" d="100"/>
        </p:scale>
        <p:origin x="-1267" y="-13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67761A-5195-49AA-974D-8102697D2151}" type="datetimeFigureOut">
              <a:rPr lang="en-US" smtClean="0"/>
              <a:pPr/>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238104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7761A-5195-49AA-974D-8102697D2151}" type="datetimeFigureOut">
              <a:rPr lang="en-US" smtClean="0"/>
              <a:pPr/>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1867442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7761A-5195-49AA-974D-8102697D2151}" type="datetimeFigureOut">
              <a:rPr lang="en-US" smtClean="0"/>
              <a:pPr/>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3816185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7761A-5195-49AA-974D-8102697D2151}" type="datetimeFigureOut">
              <a:rPr lang="en-US" smtClean="0"/>
              <a:pPr/>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227524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67761A-5195-49AA-974D-8102697D2151}" type="datetimeFigureOut">
              <a:rPr lang="en-US" smtClean="0"/>
              <a:pPr/>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131427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67761A-5195-49AA-974D-8102697D2151}" type="datetimeFigureOut">
              <a:rPr lang="en-US" smtClean="0"/>
              <a:pPr/>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1299777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67761A-5195-49AA-974D-8102697D2151}" type="datetimeFigureOut">
              <a:rPr lang="en-US" smtClean="0"/>
              <a:pPr/>
              <a:t>1/11/2015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118047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67761A-5195-49AA-974D-8102697D2151}" type="datetimeFigureOut">
              <a:rPr lang="en-US" smtClean="0"/>
              <a:pPr/>
              <a:t>1/11/2015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1109445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7761A-5195-49AA-974D-8102697D2151}" type="datetimeFigureOut">
              <a:rPr lang="en-US" smtClean="0"/>
              <a:pPr/>
              <a:t>1/11/2015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3161513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7761A-5195-49AA-974D-8102697D2151}" type="datetimeFigureOut">
              <a:rPr lang="en-US" smtClean="0"/>
              <a:pPr/>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2462578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7761A-5195-49AA-974D-8102697D2151}" type="datetimeFigureOut">
              <a:rPr lang="en-US" smtClean="0"/>
              <a:pPr/>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2ED8F-FE1A-433D-B63D-ECF998B806D4}" type="slidenum">
              <a:rPr lang="en-US" smtClean="0"/>
              <a:pPr/>
              <a:t>‹#›</a:t>
            </a:fld>
            <a:endParaRPr lang="en-US"/>
          </a:p>
        </p:txBody>
      </p:sp>
    </p:spTree>
    <p:extLst>
      <p:ext uri="{BB962C8B-B14F-4D97-AF65-F5344CB8AC3E}">
        <p14:creationId xmlns:p14="http://schemas.microsoft.com/office/powerpoint/2010/main" val="1184899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7761A-5195-49AA-974D-8102697D2151}" type="datetimeFigureOut">
              <a:rPr lang="en-US" smtClean="0"/>
              <a:pPr/>
              <a:t>1/11/2015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E2ED8F-FE1A-433D-B63D-ECF998B806D4}" type="slidenum">
              <a:rPr lang="en-US" smtClean="0"/>
              <a:pPr/>
              <a:t>‹#›</a:t>
            </a:fld>
            <a:endParaRPr lang="en-US"/>
          </a:p>
        </p:txBody>
      </p:sp>
    </p:spTree>
    <p:extLst>
      <p:ext uri="{BB962C8B-B14F-4D97-AF65-F5344CB8AC3E}">
        <p14:creationId xmlns:p14="http://schemas.microsoft.com/office/powerpoint/2010/main" val="3834897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58320"/>
            <a:ext cx="4572000" cy="830997"/>
          </a:xfrm>
          <a:prstGeom prst="rect">
            <a:avLst/>
          </a:prstGeom>
        </p:spPr>
        <p:txBody>
          <a:bodyPr>
            <a:spAutoFit/>
          </a:bodyPr>
          <a:lstStyle/>
          <a:p>
            <a:r>
              <a:rPr lang="en-US" sz="2400" smtClean="0"/>
              <a:t>ID DB08923 </a:t>
            </a:r>
            <a:r>
              <a:rPr lang="en-US" sz="2400" dirty="0" smtClean="0"/>
              <a:t>						</a:t>
            </a:r>
            <a:endParaRPr lang="en-US" sz="2400" dirty="0"/>
          </a:p>
        </p:txBody>
      </p:sp>
      <p:sp>
        <p:nvSpPr>
          <p:cNvPr id="4" name="Rectangle 3"/>
          <p:cNvSpPr/>
          <p:nvPr/>
        </p:nvSpPr>
        <p:spPr>
          <a:xfrm>
            <a:off x="381000" y="1767417"/>
            <a:ext cx="4572000" cy="830997"/>
          </a:xfrm>
          <a:prstGeom prst="rect">
            <a:avLst/>
          </a:prstGeom>
        </p:spPr>
        <p:txBody>
          <a:bodyPr>
            <a:spAutoFit/>
          </a:bodyPr>
          <a:lstStyle/>
          <a:p>
            <a:r>
              <a:rPr lang="en-US" sz="2400" dirty="0" smtClean="0"/>
              <a:t>EPOETIN ZETA 		</a:t>
            </a:r>
          </a:p>
          <a:p>
            <a:endParaRPr lang="en-US" sz="2400" dirty="0"/>
          </a:p>
        </p:txBody>
      </p:sp>
      <p:sp>
        <p:nvSpPr>
          <p:cNvPr id="3" name="Rectangle 2"/>
          <p:cNvSpPr/>
          <p:nvPr/>
        </p:nvSpPr>
        <p:spPr>
          <a:xfrm>
            <a:off x="381000" y="2719441"/>
            <a:ext cx="2542684" cy="461665"/>
          </a:xfrm>
          <a:prstGeom prst="rect">
            <a:avLst/>
          </a:prstGeom>
        </p:spPr>
        <p:txBody>
          <a:bodyPr wrap="none">
            <a:spAutoFit/>
          </a:bodyPr>
          <a:lstStyle/>
          <a:p>
            <a:r>
              <a:rPr lang="en-US" sz="2400" dirty="0"/>
              <a:t>C</a:t>
            </a:r>
            <a:r>
              <a:rPr lang="en-US" sz="2400" baseline="-25000" dirty="0"/>
              <a:t>809</a:t>
            </a:r>
            <a:r>
              <a:rPr lang="en-US" sz="2400" dirty="0"/>
              <a:t>H</a:t>
            </a:r>
            <a:r>
              <a:rPr lang="en-US" sz="2400" baseline="-25000" dirty="0"/>
              <a:t>1301</a:t>
            </a:r>
            <a:r>
              <a:rPr lang="en-US" sz="2400" dirty="0"/>
              <a:t>N</a:t>
            </a:r>
            <a:r>
              <a:rPr lang="en-US" sz="2400" baseline="-25000" dirty="0"/>
              <a:t>229</a:t>
            </a:r>
            <a:r>
              <a:rPr lang="en-US" sz="2400" dirty="0"/>
              <a:t>O</a:t>
            </a:r>
            <a:r>
              <a:rPr lang="en-US" sz="2400" baseline="-25000" dirty="0"/>
              <a:t>240</a:t>
            </a:r>
            <a:r>
              <a:rPr lang="en-US" sz="2400" dirty="0"/>
              <a:t>S</a:t>
            </a:r>
            <a:r>
              <a:rPr lang="en-US" sz="2400" baseline="-25000" dirty="0"/>
              <a:t>5</a:t>
            </a:r>
            <a:endParaRPr lang="en-US" sz="2400" dirty="0"/>
          </a:p>
        </p:txBody>
      </p:sp>
      <p:sp>
        <p:nvSpPr>
          <p:cNvPr id="5" name="Rectangle 4"/>
          <p:cNvSpPr/>
          <p:nvPr/>
        </p:nvSpPr>
        <p:spPr>
          <a:xfrm>
            <a:off x="381000" y="3613666"/>
            <a:ext cx="1273105" cy="461665"/>
          </a:xfrm>
          <a:prstGeom prst="rect">
            <a:avLst/>
          </a:prstGeom>
        </p:spPr>
        <p:txBody>
          <a:bodyPr wrap="none">
            <a:spAutoFit/>
          </a:bodyPr>
          <a:lstStyle/>
          <a:p>
            <a:r>
              <a:rPr lang="en-US" sz="2400" dirty="0" smtClean="0"/>
              <a:t>18.2 </a:t>
            </a:r>
            <a:r>
              <a:rPr lang="en-US" sz="2400" dirty="0" err="1" smtClean="0"/>
              <a:t>kDa</a:t>
            </a:r>
            <a:endParaRPr lang="en-US" sz="2400" dirty="0"/>
          </a:p>
        </p:txBody>
      </p:sp>
      <p:pic>
        <p:nvPicPr>
          <p:cNvPr id="1026" name="Picture 2" descr="http://www.drugbank.ca/system/protein_structures/full/DB08923.png?13808265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569023"/>
            <a:ext cx="4762500" cy="4762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28800"/>
            <a:ext cx="8001000" cy="1631216"/>
          </a:xfrm>
          <a:prstGeom prst="rect">
            <a:avLst/>
          </a:prstGeom>
        </p:spPr>
        <p:txBody>
          <a:bodyPr wrap="square">
            <a:spAutoFit/>
          </a:bodyPr>
          <a:lstStyle/>
          <a:p>
            <a:r>
              <a:rPr lang="en-US" sz="2000" dirty="0" smtClean="0"/>
              <a:t>PROTEIN SEQUENCE</a:t>
            </a:r>
          </a:p>
          <a:p>
            <a:endParaRPr lang="en-US" sz="2000" dirty="0" smtClean="0"/>
          </a:p>
          <a:p>
            <a:r>
              <a:rPr lang="en-US" sz="2000" dirty="0" smtClean="0"/>
              <a:t>APPRLICDSRVLERYLLEAKEAENITTGCAEHCSLNENITVPDTKVNFYAWKRMEVGQQAVEVWQGLALLSEAVLRGQALLVNSSQPWEPLQLHVDKAVSGLRSLTTLLRALGAQKEAISPPDAASAAPLRTITADTFRKLFRVYSNFLRGKLKLYTGEACRTGDR</a:t>
            </a:r>
            <a:endParaRPr lang="en-US" sz="2000" dirty="0"/>
          </a:p>
        </p:txBody>
      </p:sp>
    </p:spTree>
    <p:extLst>
      <p:ext uri="{BB962C8B-B14F-4D97-AF65-F5344CB8AC3E}">
        <p14:creationId xmlns:p14="http://schemas.microsoft.com/office/powerpoint/2010/main" val="3371476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3400"/>
            <a:ext cx="10820400" cy="5940088"/>
          </a:xfrm>
          <a:prstGeom prst="rect">
            <a:avLst/>
          </a:prstGeom>
        </p:spPr>
        <p:txBody>
          <a:bodyPr wrap="square">
            <a:spAutoFit/>
          </a:bodyPr>
          <a:lstStyle/>
          <a:p>
            <a:r>
              <a:rPr lang="en-US" sz="2000" dirty="0" smtClean="0"/>
              <a:t>REFERENCE</a:t>
            </a:r>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r>
              <a:rPr lang="en-US" sz="2000" dirty="0" err="1" smtClean="0"/>
              <a:t>Wizemann</a:t>
            </a:r>
            <a:r>
              <a:rPr lang="en-US" sz="2000" dirty="0" smtClean="0"/>
              <a:t> </a:t>
            </a:r>
            <a:r>
              <a:rPr lang="en-US" sz="2000" dirty="0"/>
              <a:t>V, </a:t>
            </a:r>
            <a:r>
              <a:rPr lang="en-US" sz="2000" dirty="0" err="1"/>
              <a:t>Rutkowski</a:t>
            </a:r>
            <a:r>
              <a:rPr lang="en-US" sz="2000" dirty="0"/>
              <a:t> B, </a:t>
            </a:r>
            <a:r>
              <a:rPr lang="en-US" sz="2000" dirty="0" err="1"/>
              <a:t>Baldamus</a:t>
            </a:r>
            <a:r>
              <a:rPr lang="en-US" sz="2000" dirty="0"/>
              <a:t> C, </a:t>
            </a:r>
            <a:r>
              <a:rPr lang="en-US" sz="2000" dirty="0" err="1"/>
              <a:t>Scigalla</a:t>
            </a:r>
            <a:r>
              <a:rPr lang="en-US" sz="2000" dirty="0"/>
              <a:t> P, </a:t>
            </a:r>
            <a:r>
              <a:rPr lang="en-US" sz="2000" dirty="0" err="1"/>
              <a:t>Koytchev</a:t>
            </a:r>
            <a:r>
              <a:rPr lang="en-US" sz="2000" dirty="0"/>
              <a:t> R: Comparison of the therapeutic effects of </a:t>
            </a:r>
            <a:r>
              <a:rPr lang="en-US" sz="2000" dirty="0" err="1"/>
              <a:t>epoetin</a:t>
            </a:r>
            <a:r>
              <a:rPr lang="en-US" sz="2000" dirty="0"/>
              <a:t> zeta to </a:t>
            </a:r>
            <a:r>
              <a:rPr lang="en-US" sz="2000" dirty="0" err="1"/>
              <a:t>epoetin</a:t>
            </a:r>
            <a:r>
              <a:rPr lang="en-US" sz="2000" dirty="0"/>
              <a:t> </a:t>
            </a:r>
            <a:r>
              <a:rPr lang="en-US" sz="2000" dirty="0" err="1"/>
              <a:t>alfa</a:t>
            </a:r>
            <a:r>
              <a:rPr lang="en-US" sz="2000" dirty="0"/>
              <a:t> in the maintenance phase of renal </a:t>
            </a:r>
            <a:r>
              <a:rPr lang="en-US" sz="2000" dirty="0" err="1"/>
              <a:t>anaemia</a:t>
            </a:r>
            <a:r>
              <a:rPr lang="en-US" sz="2000" dirty="0"/>
              <a:t> treatment. </a:t>
            </a:r>
            <a:r>
              <a:rPr lang="en-US" sz="2000" dirty="0" err="1"/>
              <a:t>Curr</a:t>
            </a:r>
            <a:r>
              <a:rPr lang="en-US" sz="2000" dirty="0"/>
              <a:t> Med Res </a:t>
            </a:r>
            <a:r>
              <a:rPr lang="en-US" sz="2000" dirty="0" err="1"/>
              <a:t>Opin</a:t>
            </a:r>
            <a:r>
              <a:rPr lang="en-US" sz="2000" dirty="0"/>
              <a:t>. 2008 Mar;24(3):</a:t>
            </a:r>
            <a:r>
              <a:rPr lang="en-US" sz="2000" dirty="0" smtClean="0"/>
              <a:t>625-37 </a:t>
            </a:r>
            <a:endParaRPr lang="en-US" sz="2000" dirty="0"/>
          </a:p>
          <a:p>
            <a:pPr marL="342900" indent="-342900">
              <a:buFont typeface="Arial" panose="020B0604020202020204" pitchFamily="34" charset="0"/>
              <a:buChar char="•"/>
            </a:pPr>
            <a:r>
              <a:rPr lang="en-US" sz="2000" dirty="0" err="1"/>
              <a:t>Krivoshiev</a:t>
            </a:r>
            <a:r>
              <a:rPr lang="en-US" sz="2000" dirty="0"/>
              <a:t> S, </a:t>
            </a:r>
            <a:r>
              <a:rPr lang="en-US" sz="2000" dirty="0" err="1"/>
              <a:t>Wizemann</a:t>
            </a:r>
            <a:r>
              <a:rPr lang="en-US" sz="2000" dirty="0"/>
              <a:t> V, </a:t>
            </a:r>
            <a:r>
              <a:rPr lang="en-US" sz="2000" dirty="0" err="1"/>
              <a:t>Czekalski</a:t>
            </a:r>
            <a:r>
              <a:rPr lang="en-US" sz="2000" dirty="0"/>
              <a:t> S, Schiller A, </a:t>
            </a:r>
            <a:r>
              <a:rPr lang="en-US" sz="2000" dirty="0" err="1"/>
              <a:t>Pljesa</a:t>
            </a:r>
            <a:r>
              <a:rPr lang="en-US" sz="2000" dirty="0"/>
              <a:t> S, Wolf-</a:t>
            </a:r>
            <a:r>
              <a:rPr lang="en-US" sz="2000" dirty="0" err="1"/>
              <a:t>Pflugmann</a:t>
            </a:r>
            <a:r>
              <a:rPr lang="en-US" sz="2000" dirty="0"/>
              <a:t> M, Siebert-</a:t>
            </a:r>
            <a:r>
              <a:rPr lang="en-US" sz="2000" dirty="0" err="1"/>
              <a:t>Weigel</a:t>
            </a:r>
            <a:r>
              <a:rPr lang="en-US" sz="2000" dirty="0"/>
              <a:t> M, </a:t>
            </a:r>
            <a:r>
              <a:rPr lang="en-US" sz="2000" dirty="0" err="1"/>
              <a:t>Koytchev</a:t>
            </a:r>
            <a:r>
              <a:rPr lang="en-US" sz="2000" dirty="0"/>
              <a:t> R, Bronn A: Therapeutic equivalence of </a:t>
            </a:r>
            <a:r>
              <a:rPr lang="en-US" sz="2000" dirty="0" err="1"/>
              <a:t>epoetin</a:t>
            </a:r>
            <a:r>
              <a:rPr lang="en-US" sz="2000" dirty="0"/>
              <a:t> zeta and </a:t>
            </a:r>
            <a:r>
              <a:rPr lang="en-US" sz="2000" dirty="0" err="1"/>
              <a:t>alfa</a:t>
            </a:r>
            <a:r>
              <a:rPr lang="en-US" sz="2000" dirty="0"/>
              <a:t>, administered subcutaneously, for maintenance treatment of renal anemia. </a:t>
            </a:r>
            <a:r>
              <a:rPr lang="en-US" sz="2000" dirty="0" err="1"/>
              <a:t>Adv</a:t>
            </a:r>
            <a:r>
              <a:rPr lang="en-US" sz="2000" dirty="0"/>
              <a:t> </a:t>
            </a:r>
            <a:r>
              <a:rPr lang="en-US" sz="2000" dirty="0" err="1"/>
              <a:t>Ther</a:t>
            </a:r>
            <a:r>
              <a:rPr lang="en-US" sz="2000" dirty="0"/>
              <a:t>. 2010 Feb;27(2):105-17. </a:t>
            </a:r>
            <a:r>
              <a:rPr lang="en-US" sz="2000" dirty="0" err="1"/>
              <a:t>doi</a:t>
            </a:r>
            <a:r>
              <a:rPr lang="en-US" sz="2000" dirty="0"/>
              <a:t>: 10.1007/s12325-010-0012-y. </a:t>
            </a:r>
            <a:r>
              <a:rPr lang="en-US" sz="2000" dirty="0" err="1"/>
              <a:t>Epub</a:t>
            </a:r>
            <a:r>
              <a:rPr lang="en-US" sz="2000" dirty="0"/>
              <a:t> 2010 Mar </a:t>
            </a:r>
            <a:r>
              <a:rPr lang="en-US" sz="2000" dirty="0" smtClean="0"/>
              <a:t>30 </a:t>
            </a:r>
            <a:endParaRPr lang="en-US" sz="2000" dirty="0"/>
          </a:p>
          <a:p>
            <a:pPr marL="342900" indent="-342900">
              <a:buFont typeface="Arial" panose="020B0604020202020204" pitchFamily="34" charset="0"/>
              <a:buChar char="•"/>
            </a:pPr>
            <a:r>
              <a:rPr lang="en-US" sz="2000" dirty="0"/>
              <a:t>Brinks V, </a:t>
            </a:r>
            <a:r>
              <a:rPr lang="en-US" sz="2000" dirty="0" err="1"/>
              <a:t>Hawe</a:t>
            </a:r>
            <a:r>
              <a:rPr lang="en-US" sz="2000" dirty="0"/>
              <a:t> A, </a:t>
            </a:r>
            <a:r>
              <a:rPr lang="en-US" sz="2000" dirty="0" err="1"/>
              <a:t>Basmeleh</a:t>
            </a:r>
            <a:r>
              <a:rPr lang="en-US" sz="2000" dirty="0"/>
              <a:t> AH, </a:t>
            </a:r>
            <a:r>
              <a:rPr lang="en-US" sz="2000" dirty="0" err="1"/>
              <a:t>Joachin</a:t>
            </a:r>
            <a:r>
              <a:rPr lang="en-US" sz="2000" dirty="0"/>
              <a:t>-Rodriguez L, </a:t>
            </a:r>
            <a:r>
              <a:rPr lang="en-US" sz="2000" dirty="0" err="1"/>
              <a:t>Haselberg</a:t>
            </a:r>
            <a:r>
              <a:rPr lang="en-US" sz="2000" dirty="0"/>
              <a:t> R, </a:t>
            </a:r>
            <a:r>
              <a:rPr lang="en-US" sz="2000" dirty="0" err="1"/>
              <a:t>Somsen</a:t>
            </a:r>
            <a:r>
              <a:rPr lang="en-US" sz="2000" dirty="0"/>
              <a:t> GW, </a:t>
            </a:r>
            <a:r>
              <a:rPr lang="en-US" sz="2000" dirty="0" err="1"/>
              <a:t>Jiskoot</a:t>
            </a:r>
            <a:r>
              <a:rPr lang="en-US" sz="2000" dirty="0"/>
              <a:t> W, </a:t>
            </a:r>
            <a:r>
              <a:rPr lang="en-US" sz="2000" dirty="0" err="1"/>
              <a:t>Schellekens</a:t>
            </a:r>
            <a:r>
              <a:rPr lang="en-US" sz="2000" dirty="0"/>
              <a:t> H: Quality of original and </a:t>
            </a:r>
            <a:r>
              <a:rPr lang="en-US" sz="2000" dirty="0" err="1"/>
              <a:t>biosimilar</a:t>
            </a:r>
            <a:r>
              <a:rPr lang="en-US" sz="2000" dirty="0"/>
              <a:t> </a:t>
            </a:r>
            <a:r>
              <a:rPr lang="en-US" sz="2000" dirty="0" err="1"/>
              <a:t>epoetin</a:t>
            </a:r>
            <a:r>
              <a:rPr lang="en-US" sz="2000" dirty="0"/>
              <a:t> products. Pharm Res. 2011 Feb;28(2):386-93. </a:t>
            </a:r>
            <a:r>
              <a:rPr lang="en-US" sz="2000" dirty="0" err="1"/>
              <a:t>doi</a:t>
            </a:r>
            <a:r>
              <a:rPr lang="en-US" sz="2000" dirty="0"/>
              <a:t>: 10.1007/s11095-010-0288-2. </a:t>
            </a:r>
            <a:r>
              <a:rPr lang="en-US" sz="2000" dirty="0" err="1"/>
              <a:t>Epub</a:t>
            </a:r>
            <a:r>
              <a:rPr lang="en-US" sz="2000" dirty="0"/>
              <a:t> 2010 Oct </a:t>
            </a:r>
            <a:r>
              <a:rPr lang="en-US" sz="2000" dirty="0" smtClean="0"/>
              <a:t>1 </a:t>
            </a:r>
            <a:endParaRPr lang="en-US" sz="2000" dirty="0"/>
          </a:p>
          <a:p>
            <a:pPr marL="342900" indent="-342900">
              <a:buFont typeface="Arial" panose="020B0604020202020204" pitchFamily="34" charset="0"/>
              <a:buChar char="•"/>
            </a:pPr>
            <a:r>
              <a:rPr lang="en-US" sz="2000" dirty="0"/>
              <a:t>http://www.ema.europa.eu/docs/en_GB/document_library/EPAR_-_Scientific_Discussion/human/000872/WC500054374.pdf</a:t>
            </a:r>
          </a:p>
          <a:p>
            <a:pPr marL="342900" indent="-342900" fontAlgn="ctr">
              <a:buFont typeface="Arial" panose="020B0604020202020204" pitchFamily="34" charset="0"/>
              <a:buChar char="•"/>
            </a:pPr>
            <a:r>
              <a:rPr lang="en-US" sz="2000" dirty="0" smtClean="0"/>
              <a:t>http</a:t>
            </a:r>
            <a:r>
              <a:rPr lang="en-US" sz="2000" dirty="0"/>
              <a:t>://www.ncbi.nlm.nih.gov/pubmed/24790409  </a:t>
            </a:r>
            <a:endParaRPr lang="en-US" sz="2000" dirty="0" smtClean="0"/>
          </a:p>
          <a:p>
            <a:pPr marL="342900" indent="-342900" fontAlgn="ctr">
              <a:buFont typeface="Arial" panose="020B0604020202020204" pitchFamily="34" charset="0"/>
              <a:buChar char="•"/>
            </a:pPr>
            <a:r>
              <a:rPr lang="en-US" sz="2000" dirty="0" smtClean="0"/>
              <a:t>http</a:t>
            </a:r>
            <a:r>
              <a:rPr lang="en-US" sz="2000" dirty="0"/>
              <a:t>://www.ncbi.nlm.nih.gov/pubmed/25011615  </a:t>
            </a:r>
            <a:endParaRPr lang="en-US" sz="2000" dirty="0" smtClean="0"/>
          </a:p>
          <a:p>
            <a:pPr marL="342900" indent="-342900" fontAlgn="ctr">
              <a:buFont typeface="Arial" panose="020B0604020202020204" pitchFamily="34" charset="0"/>
              <a:buChar char="•"/>
            </a:pPr>
            <a:r>
              <a:rPr lang="en-US" sz="2000" dirty="0" smtClean="0"/>
              <a:t>http</a:t>
            </a:r>
            <a:r>
              <a:rPr lang="en-US" sz="2000" dirty="0"/>
              <a:t>://www.ncbi.nlm.nih.gov/pubmed/25242760  </a:t>
            </a:r>
            <a:endParaRPr lang="en-US" sz="2000" dirty="0" smtClean="0"/>
          </a:p>
          <a:p>
            <a:pPr marL="342900" indent="-342900" fontAlgn="ctr">
              <a:buFont typeface="Arial" panose="020B0604020202020204" pitchFamily="34" charset="0"/>
              <a:buChar char="•"/>
            </a:pPr>
            <a:r>
              <a:rPr lang="en-US" sz="2000" dirty="0" smtClean="0"/>
              <a:t>http</a:t>
            </a:r>
            <a:r>
              <a:rPr lang="en-US" sz="2000" dirty="0"/>
              <a:t>://www.ncbi.nlm.nih.gov/pubmed/25348203  </a:t>
            </a:r>
            <a:endParaRPr lang="en-US" sz="2000" dirty="0" smtClean="0"/>
          </a:p>
          <a:p>
            <a:pPr marL="342900" indent="-342900" fontAlgn="ctr">
              <a:buFont typeface="Arial" panose="020B0604020202020204" pitchFamily="34" charset="0"/>
              <a:buChar char="•"/>
            </a:pPr>
            <a:r>
              <a:rPr lang="en-US" sz="2000" dirty="0" smtClean="0"/>
              <a:t>http</a:t>
            </a:r>
            <a:r>
              <a:rPr lang="en-US" sz="2000" dirty="0"/>
              <a:t>://www.ncbi.nlm.nih.gov/pubmed/23242745 </a:t>
            </a:r>
            <a:endParaRPr lang="en-US" sz="2000" dirty="0">
              <a:solidFill>
                <a:srgbClr val="000000"/>
              </a:solidFill>
            </a:endParaRPr>
          </a:p>
        </p:txBody>
      </p:sp>
    </p:spTree>
    <p:extLst>
      <p:ext uri="{BB962C8B-B14F-4D97-AF65-F5344CB8AC3E}">
        <p14:creationId xmlns:p14="http://schemas.microsoft.com/office/powerpoint/2010/main" val="3750487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81000"/>
            <a:ext cx="1438151" cy="369332"/>
          </a:xfrm>
          <a:prstGeom prst="rect">
            <a:avLst/>
          </a:prstGeom>
        </p:spPr>
        <p:txBody>
          <a:bodyPr wrap="none">
            <a:spAutoFit/>
          </a:bodyPr>
          <a:lstStyle/>
          <a:p>
            <a:r>
              <a:rPr lang="en-US" dirty="0" smtClean="0"/>
              <a:t>DESCRIPTION</a:t>
            </a:r>
            <a:endParaRPr lang="en-US" dirty="0"/>
          </a:p>
        </p:txBody>
      </p:sp>
      <p:sp>
        <p:nvSpPr>
          <p:cNvPr id="5" name="Rectangle 4"/>
          <p:cNvSpPr/>
          <p:nvPr/>
        </p:nvSpPr>
        <p:spPr>
          <a:xfrm>
            <a:off x="228600" y="3200400"/>
            <a:ext cx="1301575" cy="369332"/>
          </a:xfrm>
          <a:prstGeom prst="rect">
            <a:avLst/>
          </a:prstGeom>
        </p:spPr>
        <p:txBody>
          <a:bodyPr wrap="none">
            <a:spAutoFit/>
          </a:bodyPr>
          <a:lstStyle/>
          <a:p>
            <a:r>
              <a:rPr lang="en-US" dirty="0" smtClean="0"/>
              <a:t>INDICATION</a:t>
            </a:r>
            <a:endParaRPr lang="en-US" dirty="0"/>
          </a:p>
        </p:txBody>
      </p:sp>
      <p:sp>
        <p:nvSpPr>
          <p:cNvPr id="6" name="Rectangle 5"/>
          <p:cNvSpPr/>
          <p:nvPr/>
        </p:nvSpPr>
        <p:spPr>
          <a:xfrm>
            <a:off x="228600" y="815876"/>
            <a:ext cx="8763000" cy="1754326"/>
          </a:xfrm>
          <a:prstGeom prst="rect">
            <a:avLst/>
          </a:prstGeom>
        </p:spPr>
        <p:txBody>
          <a:bodyPr wrap="square">
            <a:spAutoFit/>
          </a:bodyPr>
          <a:lstStyle/>
          <a:p>
            <a:r>
              <a:rPr lang="en-IN" dirty="0" smtClean="0"/>
              <a:t>The active substance in </a:t>
            </a:r>
            <a:r>
              <a:rPr lang="en-IN" dirty="0" err="1" smtClean="0"/>
              <a:t>Epoetin</a:t>
            </a:r>
            <a:r>
              <a:rPr lang="en-IN" dirty="0" smtClean="0"/>
              <a:t> zeta is a recombinant human erythropoietin (</a:t>
            </a:r>
            <a:r>
              <a:rPr lang="en-IN" dirty="0" err="1" smtClean="0"/>
              <a:t>rhEPO</a:t>
            </a:r>
            <a:r>
              <a:rPr lang="en-IN" dirty="0" smtClean="0"/>
              <a:t>) of identical primary structure produced in Chinese Hamster Ovary (CHO) cells. The molecular weight of the </a:t>
            </a:r>
            <a:r>
              <a:rPr lang="en-IN" dirty="0" err="1" smtClean="0"/>
              <a:t>glycosylated</a:t>
            </a:r>
            <a:r>
              <a:rPr lang="en-IN" dirty="0" smtClean="0"/>
              <a:t> protein is 30.6 </a:t>
            </a:r>
            <a:r>
              <a:rPr lang="en-IN" dirty="0" err="1" smtClean="0"/>
              <a:t>kDa</a:t>
            </a:r>
            <a:r>
              <a:rPr lang="en-IN" dirty="0" smtClean="0"/>
              <a:t> according to the Ph. Eur. monograph, 40% of which are carbohydrate structures. The oligosaccharide chains are subject to posttranslational modifications and display heterogeneity to a certain extent. </a:t>
            </a:r>
            <a:r>
              <a:rPr lang="en-IN" dirty="0" err="1" smtClean="0"/>
              <a:t>Epoetin</a:t>
            </a:r>
            <a:r>
              <a:rPr lang="en-IN" dirty="0" smtClean="0"/>
              <a:t> zeta is also identical to </a:t>
            </a:r>
            <a:r>
              <a:rPr lang="en-IN" dirty="0" err="1" smtClean="0"/>
              <a:t>Epoetin</a:t>
            </a:r>
            <a:r>
              <a:rPr lang="en-IN" dirty="0" smtClean="0"/>
              <a:t> </a:t>
            </a:r>
            <a:r>
              <a:rPr lang="en-IN" dirty="0" err="1" smtClean="0"/>
              <a:t>alfa</a:t>
            </a:r>
            <a:r>
              <a:rPr lang="en-IN" dirty="0" smtClean="0"/>
              <a:t> in terms of its amino acid sequence. </a:t>
            </a:r>
            <a:endParaRPr lang="en-US" dirty="0"/>
          </a:p>
        </p:txBody>
      </p:sp>
      <p:sp>
        <p:nvSpPr>
          <p:cNvPr id="2" name="Rectangle 1"/>
          <p:cNvSpPr/>
          <p:nvPr/>
        </p:nvSpPr>
        <p:spPr>
          <a:xfrm>
            <a:off x="228600" y="3733800"/>
            <a:ext cx="8915400" cy="2308324"/>
          </a:xfrm>
          <a:prstGeom prst="rect">
            <a:avLst/>
          </a:prstGeom>
        </p:spPr>
        <p:txBody>
          <a:bodyPr wrap="square">
            <a:spAutoFit/>
          </a:bodyPr>
          <a:lstStyle/>
          <a:p>
            <a:r>
              <a:rPr lang="en-IN" dirty="0" smtClean="0"/>
              <a:t>For use in the treatment of symptomatic anaemia associated with chronic renal failure (CRF) in adult and paediatric patients. Also for use in the treatment of anaemia and reduction of transfusion requirements in adult patients receiving chemotherapy for solid tumours, malignant lymphoma or multiple myeloma, and at risk of transfusion as assessed by the patient's general status (e.g. cardiovascular status, pre-existing anaemia at the start of chemotherapy). Also for used to increase the yield of </a:t>
            </a:r>
            <a:r>
              <a:rPr lang="en-IN" dirty="0" err="1" smtClean="0"/>
              <a:t>autologous</a:t>
            </a:r>
            <a:r>
              <a:rPr lang="en-IN" dirty="0" smtClean="0"/>
              <a:t> blood from patients in a </a:t>
            </a:r>
            <a:r>
              <a:rPr lang="en-IN" dirty="0" err="1" smtClean="0"/>
              <a:t>predonation</a:t>
            </a:r>
            <a:r>
              <a:rPr lang="en-IN" dirty="0" smtClean="0"/>
              <a:t> program. When administered subcutaneously, </a:t>
            </a:r>
            <a:r>
              <a:rPr lang="en-IN" dirty="0" err="1" smtClean="0"/>
              <a:t>Epoetin</a:t>
            </a:r>
            <a:r>
              <a:rPr lang="en-IN" dirty="0" smtClean="0"/>
              <a:t> Zeta is equivalent to </a:t>
            </a:r>
            <a:r>
              <a:rPr lang="en-IN" dirty="0" err="1" smtClean="0"/>
              <a:t>Epoetin</a:t>
            </a:r>
            <a:r>
              <a:rPr lang="en-IN" dirty="0" smtClean="0"/>
              <a:t> Alfa in terms of clinical effectiveness. </a:t>
            </a:r>
            <a:endParaRPr lang="en-US" dirty="0"/>
          </a:p>
        </p:txBody>
      </p:sp>
    </p:spTree>
    <p:extLst>
      <p:ext uri="{BB962C8B-B14F-4D97-AF65-F5344CB8AC3E}">
        <p14:creationId xmlns:p14="http://schemas.microsoft.com/office/powerpoint/2010/main" val="1942628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57200"/>
            <a:ext cx="2324547" cy="369332"/>
          </a:xfrm>
          <a:prstGeom prst="rect">
            <a:avLst/>
          </a:prstGeom>
        </p:spPr>
        <p:txBody>
          <a:bodyPr wrap="none">
            <a:spAutoFit/>
          </a:bodyPr>
          <a:lstStyle/>
          <a:p>
            <a:r>
              <a:rPr lang="en-US" dirty="0" smtClean="0"/>
              <a:t>PHARMACODYNAMICS</a:t>
            </a:r>
            <a:endParaRPr lang="en-US" dirty="0"/>
          </a:p>
        </p:txBody>
      </p:sp>
      <p:sp>
        <p:nvSpPr>
          <p:cNvPr id="5" name="Rectangle 4"/>
          <p:cNvSpPr/>
          <p:nvPr/>
        </p:nvSpPr>
        <p:spPr>
          <a:xfrm>
            <a:off x="228600" y="1981200"/>
            <a:ext cx="2492990" cy="369332"/>
          </a:xfrm>
          <a:prstGeom prst="rect">
            <a:avLst/>
          </a:prstGeom>
        </p:spPr>
        <p:txBody>
          <a:bodyPr wrap="none">
            <a:spAutoFit/>
          </a:bodyPr>
          <a:lstStyle/>
          <a:p>
            <a:r>
              <a:rPr lang="en-US" dirty="0" smtClean="0"/>
              <a:t>MECHANISM OF ACTION</a:t>
            </a:r>
            <a:endParaRPr lang="en-US" dirty="0"/>
          </a:p>
        </p:txBody>
      </p:sp>
      <p:sp>
        <p:nvSpPr>
          <p:cNvPr id="2" name="Rectangle 1"/>
          <p:cNvSpPr/>
          <p:nvPr/>
        </p:nvSpPr>
        <p:spPr>
          <a:xfrm>
            <a:off x="228600" y="838200"/>
            <a:ext cx="8610600" cy="646331"/>
          </a:xfrm>
          <a:prstGeom prst="rect">
            <a:avLst/>
          </a:prstGeom>
        </p:spPr>
        <p:txBody>
          <a:bodyPr wrap="square">
            <a:spAutoFit/>
          </a:bodyPr>
          <a:lstStyle/>
          <a:p>
            <a:r>
              <a:rPr lang="en-IN" dirty="0" smtClean="0"/>
              <a:t>Used in the treatment of </a:t>
            </a:r>
            <a:r>
              <a:rPr lang="en-IN" dirty="0" err="1" smtClean="0"/>
              <a:t>anemia</a:t>
            </a:r>
            <a:r>
              <a:rPr lang="en-IN" dirty="0" smtClean="0"/>
              <a:t>. Involved in the regulation of erythrocyte differentiation and the maintenance of a physiological level of circulating erythrocyte mass.</a:t>
            </a:r>
            <a:endParaRPr lang="en-US" dirty="0"/>
          </a:p>
        </p:txBody>
      </p:sp>
      <p:sp>
        <p:nvSpPr>
          <p:cNvPr id="3" name="Rectangle 2"/>
          <p:cNvSpPr/>
          <p:nvPr/>
        </p:nvSpPr>
        <p:spPr>
          <a:xfrm>
            <a:off x="228600" y="2514600"/>
            <a:ext cx="8305800" cy="1477328"/>
          </a:xfrm>
          <a:prstGeom prst="rect">
            <a:avLst/>
          </a:prstGeom>
        </p:spPr>
        <p:txBody>
          <a:bodyPr wrap="square">
            <a:spAutoFit/>
          </a:bodyPr>
          <a:lstStyle/>
          <a:p>
            <a:r>
              <a:rPr lang="en-IN" dirty="0" smtClean="0"/>
              <a:t>Binding of erythropoietin to the erythropoietin receptor leads to receptor </a:t>
            </a:r>
            <a:r>
              <a:rPr lang="en-IN" dirty="0" err="1" smtClean="0"/>
              <a:t>dimerization</a:t>
            </a:r>
            <a:r>
              <a:rPr lang="en-IN" dirty="0" smtClean="0"/>
              <a:t>, which facilitates activation of JAK-STAT </a:t>
            </a:r>
            <a:r>
              <a:rPr lang="en-IN" dirty="0" err="1" smtClean="0"/>
              <a:t>signaling</a:t>
            </a:r>
            <a:r>
              <a:rPr lang="en-IN" dirty="0" smtClean="0"/>
              <a:t> pathways within the </a:t>
            </a:r>
            <a:r>
              <a:rPr lang="en-IN" dirty="0" err="1" smtClean="0"/>
              <a:t>cytosol</a:t>
            </a:r>
            <a:r>
              <a:rPr lang="en-IN" dirty="0" smtClean="0"/>
              <a:t>. Activated STAT (signal transducers and activators of transcription) proteins are then </a:t>
            </a:r>
            <a:r>
              <a:rPr lang="en-IN" dirty="0" err="1" smtClean="0"/>
              <a:t>translocated</a:t>
            </a:r>
            <a:r>
              <a:rPr lang="en-IN" dirty="0" smtClean="0"/>
              <a:t> to the nucleus where they serve as transcription factors which regulate the activation of specific genes involved in cell division or differentiation.</a:t>
            </a:r>
            <a:endParaRPr lang="en-US" dirty="0"/>
          </a:p>
        </p:txBody>
      </p:sp>
      <p:sp>
        <p:nvSpPr>
          <p:cNvPr id="6" name="TextBox 5"/>
          <p:cNvSpPr txBox="1"/>
          <p:nvPr/>
        </p:nvSpPr>
        <p:spPr>
          <a:xfrm>
            <a:off x="304800" y="4572000"/>
            <a:ext cx="8305800" cy="1477328"/>
          </a:xfrm>
          <a:prstGeom prst="rect">
            <a:avLst/>
          </a:prstGeom>
          <a:noFill/>
        </p:spPr>
        <p:txBody>
          <a:bodyPr wrap="square" rtlCol="0">
            <a:spAutoFit/>
          </a:bodyPr>
          <a:lstStyle/>
          <a:p>
            <a:r>
              <a:rPr lang="en-US" dirty="0" smtClean="0"/>
              <a:t>HALF-LIFE </a:t>
            </a:r>
          </a:p>
          <a:p>
            <a:r>
              <a:rPr lang="en-IN" dirty="0" err="1" smtClean="0"/>
              <a:t>Toxicokinetic</a:t>
            </a:r>
            <a:r>
              <a:rPr lang="en-IN" dirty="0" smtClean="0"/>
              <a:t> results from rats in a 13 week toxicity study after a single subcutaneous dose:&amp;#13;7.37 hours (+/- 0.70) with 500 IU/kg [test 1]&amp;#13; 8.63 hours (+/- 2.78) with 2500 IU/kg [test 2]&amp;#13; 8.76 hours (+/- 1.46) with 2500 IU/kg [reference dose]</a:t>
            </a:r>
            <a:endParaRPr lang="en-US" dirty="0" smtClean="0"/>
          </a:p>
          <a:p>
            <a:endParaRPr lang="en-IN" dirty="0"/>
          </a:p>
        </p:txBody>
      </p:sp>
    </p:spTree>
    <p:extLst>
      <p:ext uri="{BB962C8B-B14F-4D97-AF65-F5344CB8AC3E}">
        <p14:creationId xmlns:p14="http://schemas.microsoft.com/office/powerpoint/2010/main" val="2410997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2400" y="1828800"/>
            <a:ext cx="7467600" cy="1200329"/>
          </a:xfrm>
          <a:prstGeom prst="rect">
            <a:avLst/>
          </a:prstGeom>
        </p:spPr>
        <p:txBody>
          <a:bodyPr wrap="square">
            <a:spAutoFit/>
          </a:bodyPr>
          <a:lstStyle/>
          <a:p>
            <a:r>
              <a:rPr lang="en-US" dirty="0" smtClean="0"/>
              <a:t>VOLUME OF DISTRIBUTION = 150 mL/kg </a:t>
            </a:r>
          </a:p>
          <a:p>
            <a:r>
              <a:rPr lang="en-US" dirty="0" smtClean="0"/>
              <a:t>	</a:t>
            </a:r>
          </a:p>
          <a:p>
            <a:r>
              <a:rPr lang="en-US" dirty="0" smtClean="0"/>
              <a:t>CLEARANCE = 0.5 - 0.7 mL/minute/kg (SC administration of 3.45 mcg/kg and 11.5 mcg/kg in both normal subjects and cancer patients, </a:t>
            </a:r>
            <a:r>
              <a:rPr lang="en-US" dirty="0" err="1" smtClean="0"/>
              <a:t>Neupogen</a:t>
            </a:r>
            <a:r>
              <a:rPr lang="en-US" dirty="0" smtClean="0"/>
              <a:t>) </a:t>
            </a:r>
            <a:endParaRPr lang="en-US" dirty="0"/>
          </a:p>
        </p:txBody>
      </p:sp>
      <p:sp>
        <p:nvSpPr>
          <p:cNvPr id="5" name="Rectangle 4"/>
          <p:cNvSpPr/>
          <p:nvPr/>
        </p:nvSpPr>
        <p:spPr>
          <a:xfrm>
            <a:off x="154546" y="3609304"/>
            <a:ext cx="2646558" cy="1015663"/>
          </a:xfrm>
          <a:prstGeom prst="rect">
            <a:avLst/>
          </a:prstGeom>
        </p:spPr>
        <p:txBody>
          <a:bodyPr wrap="none">
            <a:spAutoFit/>
          </a:bodyPr>
          <a:lstStyle/>
          <a:p>
            <a:r>
              <a:rPr lang="en-US" sz="2000" dirty="0" smtClean="0"/>
              <a:t>TARGETS </a:t>
            </a:r>
          </a:p>
          <a:p>
            <a:r>
              <a:rPr lang="en-US" sz="2000" dirty="0" smtClean="0"/>
              <a:t>Erythropoietin receptor</a:t>
            </a:r>
          </a:p>
          <a:p>
            <a:r>
              <a:rPr lang="en-US" sz="2000" dirty="0" smtClean="0"/>
              <a:t>	</a:t>
            </a:r>
            <a:endParaRPr lang="en-US" sz="2000" dirty="0"/>
          </a:p>
        </p:txBody>
      </p:sp>
    </p:spTree>
    <p:extLst>
      <p:ext uri="{BB962C8B-B14F-4D97-AF65-F5344CB8AC3E}">
        <p14:creationId xmlns:p14="http://schemas.microsoft.com/office/powerpoint/2010/main" val="1685516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410831"/>
            <a:ext cx="6781800" cy="2246769"/>
          </a:xfrm>
          <a:prstGeom prst="rect">
            <a:avLst/>
          </a:prstGeom>
        </p:spPr>
        <p:txBody>
          <a:bodyPr wrap="square">
            <a:spAutoFit/>
          </a:bodyPr>
          <a:lstStyle/>
          <a:p>
            <a:r>
              <a:rPr lang="en-US" sz="2000" dirty="0" smtClean="0"/>
              <a:t>BRAND NAMES</a:t>
            </a:r>
          </a:p>
          <a:p>
            <a:endParaRPr lang="en-US" sz="2000" dirty="0"/>
          </a:p>
          <a:p>
            <a:r>
              <a:rPr lang="en-US" sz="2000" dirty="0" err="1" smtClean="0"/>
              <a:t>Epobel</a:t>
            </a:r>
            <a:r>
              <a:rPr lang="en-US" sz="2000" dirty="0"/>
              <a:t>®	Nobel </a:t>
            </a:r>
            <a:r>
              <a:rPr lang="en-US" sz="2000" dirty="0" err="1"/>
              <a:t>Ilac</a:t>
            </a:r>
            <a:r>
              <a:rPr lang="en-US" sz="2000" dirty="0"/>
              <a:t> </a:t>
            </a:r>
            <a:r>
              <a:rPr lang="en-US" sz="2000" dirty="0" err="1"/>
              <a:t>Pazarlama</a:t>
            </a:r>
            <a:r>
              <a:rPr lang="en-US" sz="2000" dirty="0"/>
              <a:t> </a:t>
            </a:r>
            <a:r>
              <a:rPr lang="en-US" sz="2000" dirty="0" err="1"/>
              <a:t>ve</a:t>
            </a:r>
            <a:r>
              <a:rPr lang="en-US" sz="2000" dirty="0"/>
              <a:t> </a:t>
            </a:r>
            <a:r>
              <a:rPr lang="en-US" sz="2000" dirty="0" err="1"/>
              <a:t>Sanayii</a:t>
            </a:r>
            <a:r>
              <a:rPr lang="en-US" sz="2000" dirty="0"/>
              <a:t> Ltd. STI., Turkey</a:t>
            </a:r>
          </a:p>
          <a:p>
            <a:r>
              <a:rPr lang="en-US" sz="2000" dirty="0" err="1"/>
              <a:t>Eqralys</a:t>
            </a:r>
            <a:r>
              <a:rPr lang="en-US" sz="2000" dirty="0"/>
              <a:t>®	</a:t>
            </a:r>
            <a:r>
              <a:rPr lang="en-US" sz="2000" dirty="0" err="1"/>
              <a:t>Hemofarm</a:t>
            </a:r>
            <a:r>
              <a:rPr lang="en-US" sz="2000" dirty="0"/>
              <a:t> AD</a:t>
            </a:r>
          </a:p>
          <a:p>
            <a:r>
              <a:rPr lang="en-US" sz="2000" dirty="0" err="1"/>
              <a:t>Retacrit</a:t>
            </a:r>
            <a:r>
              <a:rPr lang="en-US" sz="2000" dirty="0"/>
              <a:t>®	</a:t>
            </a:r>
            <a:r>
              <a:rPr lang="en-US" sz="2000" dirty="0" err="1"/>
              <a:t>Hospira</a:t>
            </a:r>
            <a:r>
              <a:rPr lang="en-US" sz="2000" dirty="0"/>
              <a:t>, Inc.</a:t>
            </a:r>
          </a:p>
          <a:p>
            <a:r>
              <a:rPr lang="en-US" sz="2000" dirty="0" err="1"/>
              <a:t>Silapo</a:t>
            </a:r>
            <a:r>
              <a:rPr lang="en-US" sz="2000" dirty="0"/>
              <a:t>®	Cell Pharm GmbH</a:t>
            </a:r>
          </a:p>
          <a:p>
            <a:r>
              <a:rPr lang="en-US" sz="2000" dirty="0" err="1"/>
              <a:t>Silapo</a:t>
            </a:r>
            <a:r>
              <a:rPr lang="en-US" sz="2000" dirty="0"/>
              <a:t>® 	</a:t>
            </a:r>
            <a:r>
              <a:rPr lang="en-US" sz="2000" dirty="0" err="1"/>
              <a:t>Stada</a:t>
            </a:r>
            <a:r>
              <a:rPr lang="en-US" sz="2000" dirty="0"/>
              <a:t> </a:t>
            </a:r>
            <a:r>
              <a:rPr lang="en-US" sz="2000" dirty="0" err="1"/>
              <a:t>Arzneimittel</a:t>
            </a:r>
            <a:r>
              <a:rPr lang="en-US" sz="2000" dirty="0"/>
              <a:t> AG</a:t>
            </a:r>
          </a:p>
        </p:txBody>
      </p:sp>
    </p:spTree>
    <p:extLst>
      <p:ext uri="{BB962C8B-B14F-4D97-AF65-F5344CB8AC3E}">
        <p14:creationId xmlns:p14="http://schemas.microsoft.com/office/powerpoint/2010/main" val="101812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0"/>
            <a:ext cx="3124200" cy="761999"/>
          </a:xfrm>
        </p:spPr>
        <p:txBody>
          <a:bodyPr>
            <a:normAutofit/>
          </a:bodyPr>
          <a:lstStyle/>
          <a:p>
            <a:pPr algn="l"/>
            <a:r>
              <a:rPr lang="en-US" sz="2000" dirty="0" smtClean="0"/>
              <a:t>EPOETIN ZETA</a:t>
            </a:r>
            <a:endParaRPr lang="en-US" sz="2000" dirty="0"/>
          </a:p>
        </p:txBody>
      </p:sp>
      <p:sp>
        <p:nvSpPr>
          <p:cNvPr id="4" name="Rectangle 3"/>
          <p:cNvSpPr/>
          <p:nvPr/>
        </p:nvSpPr>
        <p:spPr>
          <a:xfrm>
            <a:off x="228600" y="533400"/>
            <a:ext cx="8839200" cy="3477875"/>
          </a:xfrm>
          <a:prstGeom prst="rect">
            <a:avLst/>
          </a:prstGeom>
        </p:spPr>
        <p:txBody>
          <a:bodyPr wrap="square">
            <a:spAutoFit/>
          </a:bodyPr>
          <a:lstStyle/>
          <a:p>
            <a:r>
              <a:rPr lang="en-US" sz="2000" dirty="0" err="1" smtClean="0"/>
              <a:t>Epoetin</a:t>
            </a:r>
            <a:r>
              <a:rPr lang="en-US" sz="2000" dirty="0" smtClean="0"/>
              <a:t> beta was found to differ from </a:t>
            </a:r>
            <a:r>
              <a:rPr lang="en-US" sz="2000" dirty="0" err="1" smtClean="0"/>
              <a:t>epoetin</a:t>
            </a:r>
            <a:r>
              <a:rPr lang="en-US" sz="2000" dirty="0" smtClean="0"/>
              <a:t> </a:t>
            </a:r>
            <a:r>
              <a:rPr lang="en-US" sz="2000" dirty="0" err="1" smtClean="0"/>
              <a:t>alfa</a:t>
            </a:r>
            <a:r>
              <a:rPr lang="en-US" sz="2000" dirty="0" smtClean="0"/>
              <a:t> in containing: (a) a greater proportion of more basic isoforms, (b) a greater proportion of EPO binding to </a:t>
            </a:r>
            <a:r>
              <a:rPr lang="en-US" sz="2000" dirty="0" err="1" smtClean="0"/>
              <a:t>Erythrina</a:t>
            </a:r>
            <a:r>
              <a:rPr lang="en-US" sz="2000" dirty="0" smtClean="0"/>
              <a:t> </a:t>
            </a:r>
            <a:r>
              <a:rPr lang="en-US" sz="2000" dirty="0" err="1" smtClean="0"/>
              <a:t>cristagalli</a:t>
            </a:r>
            <a:r>
              <a:rPr lang="en-US" sz="2000" dirty="0" smtClean="0"/>
              <a:t> agglutinin (which binds N-</a:t>
            </a:r>
            <a:r>
              <a:rPr lang="en-US" sz="2000" dirty="0" err="1" smtClean="0"/>
              <a:t>glycans</a:t>
            </a:r>
            <a:r>
              <a:rPr lang="en-US" sz="2000" dirty="0" smtClean="0"/>
              <a:t> with </a:t>
            </a:r>
            <a:r>
              <a:rPr lang="en-US" sz="2000" dirty="0" err="1" smtClean="0"/>
              <a:t>nonsialylated</a:t>
            </a:r>
            <a:r>
              <a:rPr lang="en-US" sz="2000" dirty="0" smtClean="0"/>
              <a:t> outer Gal beta1-4GlcNAc moieties), and (c) isoforms with higher </a:t>
            </a:r>
            <a:r>
              <a:rPr lang="en-US" sz="2000" dirty="0" err="1" smtClean="0"/>
              <a:t>in-vivo:in-vitro</a:t>
            </a:r>
            <a:r>
              <a:rPr lang="en-US" sz="2000" dirty="0" smtClean="0"/>
              <a:t> bioactivity ratios. </a:t>
            </a:r>
            <a:r>
              <a:rPr lang="en-US" sz="2000" dirty="0" err="1" smtClean="0"/>
              <a:t>Epoetin</a:t>
            </a:r>
            <a:r>
              <a:rPr lang="en-US" sz="2000" dirty="0" smtClean="0"/>
              <a:t> beta also contained slightly more than </a:t>
            </a:r>
            <a:r>
              <a:rPr lang="en-US" sz="2000" dirty="0" err="1" smtClean="0"/>
              <a:t>epoetin</a:t>
            </a:r>
            <a:r>
              <a:rPr lang="en-US" sz="2000" dirty="0" smtClean="0"/>
              <a:t> </a:t>
            </a:r>
            <a:r>
              <a:rPr lang="en-US" sz="2000" dirty="0" err="1" smtClean="0"/>
              <a:t>alfa</a:t>
            </a:r>
            <a:r>
              <a:rPr lang="en-US" sz="2000" dirty="0" smtClean="0"/>
              <a:t> of EPO binding to </a:t>
            </a:r>
            <a:r>
              <a:rPr lang="en-US" sz="2000" dirty="0" err="1" smtClean="0"/>
              <a:t>Lycopersicon</a:t>
            </a:r>
            <a:r>
              <a:rPr lang="en-US" sz="2000" dirty="0" smtClean="0"/>
              <a:t> </a:t>
            </a:r>
            <a:r>
              <a:rPr lang="en-US" sz="2000" dirty="0" err="1" smtClean="0"/>
              <a:t>esculentum</a:t>
            </a:r>
            <a:r>
              <a:rPr lang="en-US" sz="2000" dirty="0" smtClean="0"/>
              <a:t> agglutinin (which binds N-</a:t>
            </a:r>
            <a:r>
              <a:rPr lang="en-US" sz="2000" dirty="0" err="1" smtClean="0"/>
              <a:t>glycans</a:t>
            </a:r>
            <a:r>
              <a:rPr lang="en-US" sz="2000" dirty="0" smtClean="0"/>
              <a:t> containing repeating Gal beta1-4GlcNAc sequences), to the </a:t>
            </a:r>
            <a:r>
              <a:rPr lang="en-US" sz="2000" dirty="0" err="1" smtClean="0"/>
              <a:t>leucoagglutinin</a:t>
            </a:r>
            <a:r>
              <a:rPr lang="en-US" sz="2000" dirty="0" smtClean="0"/>
              <a:t> of </a:t>
            </a:r>
            <a:r>
              <a:rPr lang="en-US" sz="2000" dirty="0" err="1" smtClean="0"/>
              <a:t>Phaseolus</a:t>
            </a:r>
            <a:r>
              <a:rPr lang="en-US" sz="2000" dirty="0" smtClean="0"/>
              <a:t> vulgaris (which binds </a:t>
            </a:r>
            <a:r>
              <a:rPr lang="en-US" sz="2000" dirty="0" err="1" smtClean="0"/>
              <a:t>tetraantennary</a:t>
            </a:r>
            <a:r>
              <a:rPr lang="en-US" sz="2000" dirty="0" smtClean="0"/>
              <a:t> and 2,6-branched </a:t>
            </a:r>
            <a:r>
              <a:rPr lang="en-US" sz="2000" dirty="0" err="1" smtClean="0"/>
              <a:t>triantennary</a:t>
            </a:r>
            <a:r>
              <a:rPr lang="en-US" sz="2000" dirty="0" smtClean="0"/>
              <a:t> N-</a:t>
            </a:r>
            <a:r>
              <a:rPr lang="en-US" sz="2000" dirty="0" err="1" smtClean="0"/>
              <a:t>glycans</a:t>
            </a:r>
            <a:r>
              <a:rPr lang="en-US" sz="2000" dirty="0" smtClean="0"/>
              <a:t>) and to </a:t>
            </a:r>
            <a:r>
              <a:rPr lang="en-US" sz="2000" dirty="0" err="1" smtClean="0"/>
              <a:t>Agaricus</a:t>
            </a:r>
            <a:r>
              <a:rPr lang="en-US" sz="2000" dirty="0" smtClean="0"/>
              <a:t> </a:t>
            </a:r>
            <a:r>
              <a:rPr lang="en-US" sz="2000" dirty="0" err="1" smtClean="0"/>
              <a:t>bisporus</a:t>
            </a:r>
            <a:r>
              <a:rPr lang="en-US" sz="2000" dirty="0" smtClean="0"/>
              <a:t> agglutinin (which binds Gal beta1-3GalNAc containing O-</a:t>
            </a:r>
            <a:r>
              <a:rPr lang="en-US" sz="2000" dirty="0" err="1" smtClean="0"/>
              <a:t>glycans</a:t>
            </a:r>
            <a:r>
              <a:rPr lang="en-US" sz="2000" dirty="0" smtClean="0"/>
              <a:t>). No differences were found between the two </a:t>
            </a:r>
            <a:r>
              <a:rPr lang="en-US" sz="2000" dirty="0" err="1" smtClean="0"/>
              <a:t>rEPOs</a:t>
            </a:r>
            <a:r>
              <a:rPr lang="en-US" sz="2000" dirty="0" smtClean="0"/>
              <a:t> in their binding to a further five lectins</a:t>
            </a:r>
            <a:endParaRPr lang="en-US" sz="2000" dirty="0"/>
          </a:p>
        </p:txBody>
      </p:sp>
      <p:sp>
        <p:nvSpPr>
          <p:cNvPr id="5" name="Rectangle 4"/>
          <p:cNvSpPr/>
          <p:nvPr/>
        </p:nvSpPr>
        <p:spPr>
          <a:xfrm>
            <a:off x="151151" y="4071878"/>
            <a:ext cx="8992849" cy="2246769"/>
          </a:xfrm>
          <a:prstGeom prst="rect">
            <a:avLst/>
          </a:prstGeom>
        </p:spPr>
        <p:txBody>
          <a:bodyPr wrap="square">
            <a:spAutoFit/>
          </a:bodyPr>
          <a:lstStyle/>
          <a:p>
            <a:r>
              <a:rPr lang="en-US" sz="2000" dirty="0" smtClean="0"/>
              <a:t>The </a:t>
            </a:r>
            <a:r>
              <a:rPr lang="en-US" sz="2000" dirty="0" err="1" smtClean="0"/>
              <a:t>epoetins</a:t>
            </a:r>
            <a:r>
              <a:rPr lang="en-US" sz="2000" dirty="0" smtClean="0"/>
              <a:t> are probably glycosylated more completely than endogenous EPO, as the specific in vivo biological activity of </a:t>
            </a:r>
            <a:r>
              <a:rPr lang="en-US" sz="2000" dirty="0" err="1" smtClean="0"/>
              <a:t>rHuEPO</a:t>
            </a:r>
            <a:r>
              <a:rPr lang="en-US" sz="2000" dirty="0" smtClean="0"/>
              <a:t> is greater (approximately 200,000 international units (IU)/mg peptide) than that of purified human urinary EPO (70,000IU/mg peptide). In one survey in Spain, the </a:t>
            </a:r>
            <a:r>
              <a:rPr lang="en-US" sz="2000" dirty="0" err="1" smtClean="0"/>
              <a:t>epoetin</a:t>
            </a:r>
            <a:r>
              <a:rPr lang="en-US" sz="2000" dirty="0" smtClean="0"/>
              <a:t> zeta cost analysis reported a total cost saving of nearly 45% with respect to </a:t>
            </a:r>
            <a:r>
              <a:rPr lang="en-US" sz="2000" dirty="0" err="1" smtClean="0"/>
              <a:t>epoetin</a:t>
            </a:r>
            <a:r>
              <a:rPr lang="en-US" sz="2000" dirty="0" smtClean="0"/>
              <a:t> </a:t>
            </a:r>
            <a:r>
              <a:rPr lang="en-US" sz="2000" dirty="0" err="1" smtClean="0"/>
              <a:t>alfa</a:t>
            </a:r>
            <a:r>
              <a:rPr lang="en-US" sz="2000" dirty="0" smtClean="0"/>
              <a:t>. Costs per patient per month declined from €298 for </a:t>
            </a:r>
            <a:r>
              <a:rPr lang="en-US" sz="2000" dirty="0" err="1" smtClean="0"/>
              <a:t>epoetin</a:t>
            </a:r>
            <a:r>
              <a:rPr lang="en-US" sz="2000" dirty="0" smtClean="0"/>
              <a:t> </a:t>
            </a:r>
            <a:r>
              <a:rPr lang="en-US" sz="2000" dirty="0" err="1" smtClean="0"/>
              <a:t>alfa</a:t>
            </a:r>
            <a:r>
              <a:rPr lang="en-US" sz="2000" dirty="0" smtClean="0"/>
              <a:t> therapy to €177 per patient per month for </a:t>
            </a:r>
            <a:r>
              <a:rPr lang="en-US" sz="2000" dirty="0" err="1" smtClean="0"/>
              <a:t>epoetin</a:t>
            </a:r>
            <a:r>
              <a:rPr lang="en-US" sz="2000" dirty="0" smtClean="0"/>
              <a:t> zeta </a:t>
            </a:r>
            <a:endParaRPr lang="en-US" sz="2000" dirty="0"/>
          </a:p>
        </p:txBody>
      </p:sp>
    </p:spTree>
    <p:extLst>
      <p:ext uri="{BB962C8B-B14F-4D97-AF65-F5344CB8AC3E}">
        <p14:creationId xmlns:p14="http://schemas.microsoft.com/office/powerpoint/2010/main" val="2977851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3400"/>
            <a:ext cx="9144000" cy="6247864"/>
          </a:xfrm>
          <a:prstGeom prst="rect">
            <a:avLst/>
          </a:prstGeom>
        </p:spPr>
        <p:txBody>
          <a:bodyPr wrap="square">
            <a:spAutoFit/>
          </a:bodyPr>
          <a:lstStyle/>
          <a:p>
            <a:r>
              <a:rPr lang="en-US" sz="2000" dirty="0" smtClean="0"/>
              <a:t>After a series of sub cultivations, the cells are seeded into the production fermenter. The production is based on a fed-batch process. The drug substance is recovered from the fermentation broth by a conventional protein purification process comprising orthogonal chromatography steps and a viral filtration step. The manufacturing steps are monitored by process controls that include operational parameters, acceptance criteria and specifications. he total glycan pool released from the protein backbone was subjected to fractionation by column chromatography and if necessary further sub-fractionation was performed using a different stationary phase in order to yield sub-fractions of sufficient purity. HPAEC-PAD was used as a major analytical tool to classify the </a:t>
            </a:r>
            <a:r>
              <a:rPr lang="en-US" sz="2000" dirty="0" err="1" smtClean="0"/>
              <a:t>glycans</a:t>
            </a:r>
            <a:r>
              <a:rPr lang="en-US" sz="2000" dirty="0" smtClean="0"/>
              <a:t> with respect to sialylation and </a:t>
            </a:r>
            <a:r>
              <a:rPr lang="en-US" sz="2000" dirty="0" err="1" smtClean="0"/>
              <a:t>antennarity</a:t>
            </a:r>
            <a:r>
              <a:rPr lang="en-US" sz="2000" dirty="0" smtClean="0"/>
              <a:t> on each level of sub-fractionation. Further analysis of the sub-fractions by mass spectroscopy enabled the ability to identify and/or exclude unique or unusual structures. Using NMR-techniques, glycan structures were elucidated with respect to their isomeric nature. Positions of N-</a:t>
            </a:r>
            <a:r>
              <a:rPr lang="en-US" sz="2000" dirty="0" err="1" smtClean="0"/>
              <a:t>acetyllactosamine</a:t>
            </a:r>
            <a:r>
              <a:rPr lang="en-US" sz="2000" dirty="0" smtClean="0"/>
              <a:t> repeats on antennae, lack of sialylation of antennae, position of </a:t>
            </a:r>
            <a:r>
              <a:rPr lang="en-US" sz="2000" dirty="0" err="1" smtClean="0"/>
              <a:t>fucosylation</a:t>
            </a:r>
            <a:r>
              <a:rPr lang="en-US" sz="2000" dirty="0" smtClean="0"/>
              <a:t> (in order to identify/exclude certain Lewis-motifs) and presence of O-acetylated groups were confirmed. O-</a:t>
            </a:r>
            <a:r>
              <a:rPr lang="en-US" sz="2000" dirty="0" err="1" smtClean="0"/>
              <a:t>glycans</a:t>
            </a:r>
            <a:r>
              <a:rPr lang="en-US" sz="2000" dirty="0" smtClean="0"/>
              <a:t> were mainly </a:t>
            </a:r>
            <a:r>
              <a:rPr lang="en-US" sz="2000" dirty="0" err="1" smtClean="0"/>
              <a:t>characterised</a:t>
            </a:r>
            <a:r>
              <a:rPr lang="en-US" sz="2000" dirty="0" smtClean="0"/>
              <a:t> by mass </a:t>
            </a:r>
            <a:r>
              <a:rPr lang="en-US" sz="2000" dirty="0" err="1" smtClean="0"/>
              <a:t>spectrometrical</a:t>
            </a:r>
            <a:r>
              <a:rPr lang="en-US" sz="2000" dirty="0" smtClean="0"/>
              <a:t> methods of the de-N-</a:t>
            </a:r>
          </a:p>
          <a:p>
            <a:r>
              <a:rPr lang="en-US" sz="2000" dirty="0" smtClean="0"/>
              <a:t>glycosylated protein. Applying this analytical strategy, the carbohydrate content of </a:t>
            </a:r>
            <a:r>
              <a:rPr lang="en-US" sz="2000" dirty="0" err="1" smtClean="0"/>
              <a:t>epoetin</a:t>
            </a:r>
            <a:r>
              <a:rPr lang="en-US" sz="2000" dirty="0" smtClean="0"/>
              <a:t> zeta was confirmed to </a:t>
            </a:r>
            <a:r>
              <a:rPr lang="en-US" sz="2000" dirty="0" err="1" smtClean="0"/>
              <a:t>beessentially</a:t>
            </a:r>
            <a:r>
              <a:rPr lang="en-US" sz="2000" dirty="0" smtClean="0"/>
              <a:t> free of unusual, potentially immunogenic structures</a:t>
            </a:r>
            <a:endParaRPr lang="en-US" sz="2000" dirty="0"/>
          </a:p>
        </p:txBody>
      </p:sp>
    </p:spTree>
    <p:extLst>
      <p:ext uri="{BB962C8B-B14F-4D97-AF65-F5344CB8AC3E}">
        <p14:creationId xmlns:p14="http://schemas.microsoft.com/office/powerpoint/2010/main" val="3096369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882521"/>
            <a:ext cx="2442143" cy="400110"/>
          </a:xfrm>
          <a:prstGeom prst="rect">
            <a:avLst/>
          </a:prstGeom>
        </p:spPr>
        <p:txBody>
          <a:bodyPr wrap="none">
            <a:spAutoFit/>
          </a:bodyPr>
          <a:lstStyle/>
          <a:p>
            <a:r>
              <a:rPr lang="en-US" sz="2000" dirty="0" smtClean="0"/>
              <a:t>HALF-LIFE: 8.63 hours</a:t>
            </a:r>
            <a:endParaRPr lang="en-US" sz="2000" dirty="0"/>
          </a:p>
        </p:txBody>
      </p:sp>
      <p:sp>
        <p:nvSpPr>
          <p:cNvPr id="5" name="Rectangle 4"/>
          <p:cNvSpPr/>
          <p:nvPr/>
        </p:nvSpPr>
        <p:spPr>
          <a:xfrm>
            <a:off x="96186" y="4129921"/>
            <a:ext cx="8648076" cy="1631216"/>
          </a:xfrm>
          <a:prstGeom prst="rect">
            <a:avLst/>
          </a:prstGeom>
        </p:spPr>
        <p:txBody>
          <a:bodyPr wrap="square">
            <a:spAutoFit/>
          </a:bodyPr>
          <a:lstStyle/>
          <a:p>
            <a:r>
              <a:rPr lang="en-US" sz="2000" dirty="0" smtClean="0"/>
              <a:t>ADVERSE REACTION:</a:t>
            </a:r>
          </a:p>
          <a:p>
            <a:r>
              <a:rPr lang="en-US" sz="2000" dirty="0" smtClean="0"/>
              <a:t>risk of ­ </a:t>
            </a:r>
            <a:r>
              <a:rPr lang="en-US" sz="2000" dirty="0" err="1" smtClean="0"/>
              <a:t>mmunogenicity</a:t>
            </a:r>
            <a:r>
              <a:rPr lang="en-US" sz="2000" dirty="0" smtClean="0"/>
              <a:t> and the safety profile for serious adverse events raises uncertainties for the long-term safety and effectiveness of </a:t>
            </a:r>
            <a:r>
              <a:rPr lang="en-US" sz="2000" dirty="0" err="1" smtClean="0"/>
              <a:t>biosimilars</a:t>
            </a:r>
            <a:r>
              <a:rPr lang="en-US" sz="2000" dirty="0" smtClean="0"/>
              <a:t>. Future </a:t>
            </a:r>
            <a:r>
              <a:rPr lang="en-US" sz="2000" dirty="0" err="1" smtClean="0"/>
              <a:t>epoetin</a:t>
            </a:r>
            <a:r>
              <a:rPr lang="en-US" sz="2000" dirty="0" smtClean="0"/>
              <a:t> zeta studies could assess patient outcomes and costs for target </a:t>
            </a:r>
            <a:r>
              <a:rPr lang="en-US" sz="2000" dirty="0" err="1" smtClean="0"/>
              <a:t>Hb</a:t>
            </a:r>
            <a:r>
              <a:rPr lang="en-US" sz="2000" dirty="0" smtClean="0"/>
              <a:t> levels and further compare results between </a:t>
            </a:r>
            <a:r>
              <a:rPr lang="en-US" sz="2000" dirty="0" err="1" smtClean="0"/>
              <a:t>epoetin</a:t>
            </a:r>
            <a:r>
              <a:rPr lang="en-US" sz="2000" dirty="0" smtClean="0"/>
              <a:t> zeta and </a:t>
            </a:r>
            <a:r>
              <a:rPr lang="en-US" sz="2000" dirty="0" err="1" smtClean="0"/>
              <a:t>epoetin</a:t>
            </a:r>
            <a:r>
              <a:rPr lang="en-US" sz="2000" dirty="0" smtClean="0"/>
              <a:t> </a:t>
            </a:r>
            <a:r>
              <a:rPr lang="en-US" sz="2000" dirty="0" err="1" smtClean="0"/>
              <a:t>alfa</a:t>
            </a:r>
            <a:endParaRPr lang="en-US" sz="2000" dirty="0"/>
          </a:p>
        </p:txBody>
      </p:sp>
      <p:sp>
        <p:nvSpPr>
          <p:cNvPr id="11" name="Rectangle 10"/>
          <p:cNvSpPr/>
          <p:nvPr/>
        </p:nvSpPr>
        <p:spPr>
          <a:xfrm>
            <a:off x="152400" y="304800"/>
            <a:ext cx="8800476" cy="3785652"/>
          </a:xfrm>
          <a:prstGeom prst="rect">
            <a:avLst/>
          </a:prstGeom>
        </p:spPr>
        <p:txBody>
          <a:bodyPr wrap="square">
            <a:spAutoFit/>
          </a:bodyPr>
          <a:lstStyle/>
          <a:p>
            <a:r>
              <a:rPr lang="en-US" sz="2000" dirty="0" smtClean="0"/>
              <a:t>pre-filled syringes contains recombinant human erythropoietin (</a:t>
            </a:r>
            <a:r>
              <a:rPr lang="en-US" sz="2000" dirty="0" err="1" smtClean="0"/>
              <a:t>rhu</a:t>
            </a:r>
            <a:r>
              <a:rPr lang="en-US" sz="2000" dirty="0" smtClean="0"/>
              <a:t>-EPO, </a:t>
            </a:r>
            <a:r>
              <a:rPr lang="en-US" sz="2000" dirty="0" err="1" smtClean="0"/>
              <a:t>epoetin</a:t>
            </a:r>
            <a:r>
              <a:rPr lang="en-US" sz="2000" dirty="0" smtClean="0"/>
              <a:t>) as drug substance and water for injection, sodium </a:t>
            </a:r>
            <a:r>
              <a:rPr lang="en-US" sz="2000" dirty="0" err="1" smtClean="0"/>
              <a:t>monohydrogen</a:t>
            </a:r>
            <a:r>
              <a:rPr lang="en-US" sz="2000" dirty="0" smtClean="0"/>
              <a:t> phosphate, sodium </a:t>
            </a:r>
            <a:r>
              <a:rPr lang="en-US" sz="2000" dirty="0" err="1" smtClean="0"/>
              <a:t>dihydrogen</a:t>
            </a:r>
            <a:r>
              <a:rPr lang="en-US" sz="2000" dirty="0" smtClean="0"/>
              <a:t> phosphate, sodium chloride, calcium chloride, </a:t>
            </a:r>
            <a:r>
              <a:rPr lang="en-US" sz="2000" dirty="0" err="1" smtClean="0"/>
              <a:t>polysorbate</a:t>
            </a:r>
            <a:r>
              <a:rPr lang="en-US" sz="2000" dirty="0" smtClean="0"/>
              <a:t> 20, glycine, leucine, isoleucine, threonine, glutamic acid and phenylalanine as </a:t>
            </a:r>
            <a:r>
              <a:rPr lang="en-US" sz="2000" dirty="0" err="1" smtClean="0"/>
              <a:t>excipien</a:t>
            </a:r>
            <a:r>
              <a:rPr lang="en-US" sz="2000" dirty="0" smtClean="0"/>
              <a:t> </a:t>
            </a:r>
            <a:r>
              <a:rPr lang="en-US" sz="2000" dirty="0" err="1" smtClean="0"/>
              <a:t>ts</a:t>
            </a:r>
            <a:r>
              <a:rPr lang="en-US" sz="2000" dirty="0" smtClean="0"/>
              <a:t>. The syringes (Type I glass) are provided with a fixed steel needle a </a:t>
            </a:r>
            <a:r>
              <a:rPr lang="en-US" sz="2000" dirty="0" err="1" smtClean="0"/>
              <a:t>nd</a:t>
            </a:r>
            <a:r>
              <a:rPr lang="en-US" sz="2000" dirty="0" smtClean="0"/>
              <a:t> a plunger stopper with PTFE coating for intravenous (IV) or subcutaneous (SC) injection. Eleven different quantitative sizes of pre-filled syringes of SB309 will be available containing defined amounts of </a:t>
            </a:r>
            <a:r>
              <a:rPr lang="en-US" sz="2000" dirty="0" err="1" smtClean="0"/>
              <a:t>epoetin</a:t>
            </a:r>
            <a:r>
              <a:rPr lang="en-US" sz="2000" dirty="0" smtClean="0"/>
              <a:t> of 1,000 IU up to 40,000 IU, respectively. The drug product is presented as a solution for injection in pre-filled syringes in the following strengths: 3,333 IU/ml (presentation of 0.3, 0.6 and 0.9 ml), 10,000 IU/ml (presentations of 0.4, 0.5, 0.6, 0.8 and 1 ml) and 40,000 IU/ml (presentations of 0.5, 0.75 and 1 ml), </a:t>
            </a:r>
            <a:r>
              <a:rPr lang="en-US" sz="2000" dirty="0" err="1" smtClean="0"/>
              <a:t>withall</a:t>
            </a:r>
            <a:r>
              <a:rPr lang="en-US" sz="2000" dirty="0" smtClean="0"/>
              <a:t> strengths exhibiting the same qualitative composition. </a:t>
            </a:r>
            <a:endParaRPr lang="en-US" sz="2000" dirty="0"/>
          </a:p>
        </p:txBody>
      </p:sp>
    </p:spTree>
    <p:extLst>
      <p:ext uri="{BB962C8B-B14F-4D97-AF65-F5344CB8AC3E}">
        <p14:creationId xmlns:p14="http://schemas.microsoft.com/office/powerpoint/2010/main" val="1501331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800" y="1143000"/>
            <a:ext cx="8382000" cy="3785652"/>
          </a:xfrm>
          <a:prstGeom prst="rect">
            <a:avLst/>
          </a:prstGeom>
        </p:spPr>
        <p:txBody>
          <a:bodyPr wrap="square">
            <a:spAutoFit/>
          </a:bodyPr>
          <a:lstStyle/>
          <a:p>
            <a:r>
              <a:rPr lang="en-US" sz="2000" dirty="0" smtClean="0"/>
              <a:t>ASSAY: </a:t>
            </a:r>
          </a:p>
          <a:p>
            <a:r>
              <a:rPr lang="en-US" sz="2000" dirty="0" smtClean="0"/>
              <a:t>An in vivo comparison of the potency of SB309 and of </a:t>
            </a:r>
            <a:r>
              <a:rPr lang="en-US" sz="2000" dirty="0" err="1" smtClean="0"/>
              <a:t>Erypo</a:t>
            </a:r>
            <a:r>
              <a:rPr lang="en-US" sz="2000" dirty="0" smtClean="0"/>
              <a:t> over the dosage range 3.3 to 90 IU/ml in </a:t>
            </a:r>
            <a:r>
              <a:rPr lang="en-US" sz="2000" dirty="0" err="1" smtClean="0"/>
              <a:t>normocythaemic</a:t>
            </a:r>
            <a:r>
              <a:rPr lang="en-US" sz="2000" dirty="0" smtClean="0"/>
              <a:t> mice was undertaken using methodology described in the European Pharmacopoeia (01/2005: 1316 corrected, method B). EPO-BRP#2 provided by the European Directorate for the Quality of Medicines, European Pharmacopoeia Commission was also tested. The assay quantifies reticulocytes by fluorescence activated cell sorting of blood drawn four days after one subcutaneous</a:t>
            </a:r>
          </a:p>
          <a:p>
            <a:r>
              <a:rPr lang="en-US" sz="2000" dirty="0" smtClean="0"/>
              <a:t>administration to female B6D2F1 mice. This method allows establishment of a dose-response relationship for each test material and includes a check of parallelism of regressions for a valid quantitative comparison. The relative potency should be between 0.80 and 1.25.  </a:t>
            </a:r>
            <a:endParaRPr lang="en-US" sz="2000" dirty="0"/>
          </a:p>
        </p:txBody>
      </p:sp>
    </p:spTree>
    <p:extLst>
      <p:ext uri="{BB962C8B-B14F-4D97-AF65-F5344CB8AC3E}">
        <p14:creationId xmlns:p14="http://schemas.microsoft.com/office/powerpoint/2010/main" val="2782743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1352</Words>
  <Application>Microsoft Office PowerPoint</Application>
  <PresentationFormat>On-screen Show (4:3)</PresentationFormat>
  <Paragraphs>53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EPOETIN ZETA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Epoetin Zeta</dc:title>
  <dc:creator>PC</dc:creator>
  <cp:lastModifiedBy>PC</cp:lastModifiedBy>
  <cp:revision>13</cp:revision>
  <dcterms:created xsi:type="dcterms:W3CDTF">2015-01-02T05:39:50Z</dcterms:created>
  <dcterms:modified xsi:type="dcterms:W3CDTF">2015-01-11T18:05:03Z</dcterms:modified>
</cp:coreProperties>
</file>