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Layouts/slideLayout28.xml" ContentType="application/vnd.openxmlformats-officedocument.presentationml.slideLayout+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2.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21.xml.rels" ContentType="application/vnd.openxmlformats-package.relationships+xml"/>
  <Override PartName="/ppt/slideLayouts/_rels/slideLayout3.xml.rels" ContentType="application/vnd.openxmlformats-package.relationships+xml"/>
  <Override PartName="/ppt/slideLayouts/_rels/slideLayout1.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xml" ContentType="application/vnd.openxmlformats-officedocument.presentationml.slideLayout+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6.xml" ContentType="application/vnd.openxmlformats-officedocument.presentationml.slide+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7.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29"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30"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3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4"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5"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3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8"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47"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49"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5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2"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7619760" cy="530712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5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7"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58"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8"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6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2"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6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6"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68"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69"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7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73"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74"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7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7"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86"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88"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9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91"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74680"/>
            <a:ext cx="7619760" cy="530712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9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96"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97"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9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0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01"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0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0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05"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07"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108"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1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1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12"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113"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1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16"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3"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7619760" cy="53071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8"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9"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2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3"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2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6"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7"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8458200" y="0"/>
            <a:ext cx="685440" cy="6857640"/>
          </a:xfrm>
          <a:prstGeom prst="rect">
            <a:avLst/>
          </a:prstGeom>
          <a:solidFill>
            <a:srgbClr val="675e47"/>
          </a:solidFill>
        </p:spPr>
      </p:sp>
      <p:sp>
        <p:nvSpPr>
          <p:cNvPr id="1" name="CustomShape 2"/>
          <p:cNvSpPr/>
          <p:nvPr/>
        </p:nvSpPr>
        <p:spPr>
          <a:xfrm>
            <a:off x="8458200" y="5486400"/>
            <a:ext cx="685440" cy="685440"/>
          </a:xfrm>
          <a:prstGeom prst="rect">
            <a:avLst/>
          </a:prstGeom>
          <a:solidFill>
            <a:srgbClr val="a9a57c"/>
          </a:solidFill>
        </p:spPr>
      </p:sp>
      <p:sp>
        <p:nvSpPr>
          <p:cNvPr id="2" name="PlaceHolder 3"/>
          <p:cNvSpPr>
            <a:spLocks noGrp="1"/>
          </p:cNvSpPr>
          <p:nvPr>
            <p:ph type="title"/>
          </p:nvPr>
        </p:nvSpPr>
        <p:spPr>
          <a:xfrm>
            <a:off x="685800" y="1905120"/>
            <a:ext cx="7543440" cy="2593440"/>
          </a:xfrm>
          <a:prstGeom prst="rect">
            <a:avLst/>
          </a:prstGeom>
        </p:spPr>
        <p:txBody>
          <a:bodyPr anchor="b"/>
          <a:p>
            <a:pPr>
              <a:lnSpc>
                <a:spcPct val="100000"/>
              </a:lnSpc>
            </a:pPr>
            <a:r>
              <a:rPr lang="en-US" sz="6600">
                <a:solidFill>
                  <a:srgbClr val="675e47"/>
                </a:solidFill>
                <a:latin typeface="Cambria"/>
              </a:rPr>
              <a:t>Click to edit the title text formatClick to edit Master title style</a:t>
            </a:r>
            <a:endParaRPr/>
          </a:p>
        </p:txBody>
      </p:sp>
      <p:sp>
        <p:nvSpPr>
          <p:cNvPr id="3" name="PlaceHolder 4"/>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2f2b20"/>
                </a:solidFill>
                <a:latin typeface="Calibri"/>
              </a:rPr>
              <a:t>1/15/15</a:t>
            </a:r>
            <a:endParaRPr/>
          </a:p>
        </p:txBody>
      </p:sp>
      <p:sp>
        <p:nvSpPr>
          <p:cNvPr id="4" name="PlaceHolder 5"/>
          <p:cNvSpPr>
            <a:spLocks noGrp="1"/>
          </p:cNvSpPr>
          <p:nvPr>
            <p:ph type="ftr"/>
          </p:nvPr>
        </p:nvSpPr>
        <p:spPr>
          <a:xfrm>
            <a:off x="0" y="0"/>
            <a:ext cx="-11796840" cy="-11796840"/>
          </a:xfrm>
          <a:prstGeom prst="rect">
            <a:avLst/>
          </a:prstGeom>
        </p:spPr>
        <p:txBody>
          <a:bodyPr bIns="45000" lIns="90000" rIns="90000" tIns="45000"/>
          <a:p>
            <a:endParaRPr/>
          </a:p>
        </p:txBody>
      </p:sp>
      <p:sp>
        <p:nvSpPr>
          <p:cNvPr id="5" name="PlaceHolder 6"/>
          <p:cNvSpPr>
            <a:spLocks noGrp="1"/>
          </p:cNvSpPr>
          <p:nvPr>
            <p:ph type="sldNum"/>
          </p:nvPr>
        </p:nvSpPr>
        <p:spPr>
          <a:xfrm>
            <a:off x="0" y="0"/>
            <a:ext cx="-11796840" cy="-11796840"/>
          </a:xfrm>
          <a:prstGeom prst="rect">
            <a:avLst/>
          </a:prstGeom>
        </p:spPr>
        <p:txBody>
          <a:bodyPr bIns="45000" lIns="90000" rIns="90000" tIns="45000"/>
          <a:p>
            <a:pPr>
              <a:lnSpc>
                <a:spcPct val="100000"/>
              </a:lnSpc>
            </a:pPr>
            <a:fld id="{C1C171F1-91A1-4111-B141-0171716101B1}" type="slidenum">
              <a:rPr lang="en-US">
                <a:solidFill>
                  <a:srgbClr val="2f2b20"/>
                </a:solidFill>
                <a:latin typeface="Calibri"/>
              </a:rPr>
              <a:t>&lt;number&gt;</a:t>
            </a:fld>
            <a:endParaRPr/>
          </a:p>
        </p:txBody>
      </p:sp>
      <p:sp>
        <p:nvSpPr>
          <p:cNvPr id="6" name="PlaceHolder 7"/>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CustomShape 1"/>
          <p:cNvSpPr/>
          <p:nvPr/>
        </p:nvSpPr>
        <p:spPr>
          <a:xfrm>
            <a:off x="8458200" y="0"/>
            <a:ext cx="685440" cy="6857640"/>
          </a:xfrm>
          <a:prstGeom prst="rect">
            <a:avLst/>
          </a:prstGeom>
          <a:solidFill>
            <a:srgbClr val="675e47"/>
          </a:solidFill>
        </p:spPr>
      </p:sp>
      <p:sp>
        <p:nvSpPr>
          <p:cNvPr id="40" name="CustomShape 2"/>
          <p:cNvSpPr/>
          <p:nvPr/>
        </p:nvSpPr>
        <p:spPr>
          <a:xfrm>
            <a:off x="8458200" y="5486400"/>
            <a:ext cx="685440" cy="685440"/>
          </a:xfrm>
          <a:prstGeom prst="rect">
            <a:avLst/>
          </a:prstGeom>
          <a:solidFill>
            <a:srgbClr val="a9a57c"/>
          </a:solidFill>
        </p:spPr>
      </p:sp>
      <p:sp>
        <p:nvSpPr>
          <p:cNvPr id="41" name="PlaceHolder 3"/>
          <p:cNvSpPr>
            <a:spLocks noGrp="1"/>
          </p:cNvSpPr>
          <p:nvPr>
            <p:ph type="title"/>
          </p:nvPr>
        </p:nvSpPr>
        <p:spPr>
          <a:xfrm>
            <a:off x="722160" y="5486400"/>
            <a:ext cx="7659360" cy="1168200"/>
          </a:xfrm>
          <a:prstGeom prst="rect">
            <a:avLst/>
          </a:prstGeom>
        </p:spPr>
        <p:txBody>
          <a:bodyPr/>
          <a:p>
            <a:pPr>
              <a:lnSpc>
                <a:spcPct val="100000"/>
              </a:lnSpc>
            </a:pPr>
            <a:r>
              <a:rPr lang="en-US" sz="3600">
                <a:solidFill>
                  <a:srgbClr val="675e47"/>
                </a:solidFill>
                <a:latin typeface="Cambria"/>
              </a:rPr>
              <a:t>Click to edit the title text formatClick to edit Master title style</a:t>
            </a:r>
            <a:endParaRPr/>
          </a:p>
        </p:txBody>
      </p:sp>
      <p:sp>
        <p:nvSpPr>
          <p:cNvPr id="42" name="PlaceHolder 4"/>
          <p:cNvSpPr>
            <a:spLocks noGrp="1"/>
          </p:cNvSpPr>
          <p:nvPr>
            <p:ph type="body"/>
          </p:nvPr>
        </p:nvSpPr>
        <p:spPr>
          <a:xfrm>
            <a:off x="722160" y="3852720"/>
            <a:ext cx="6135480" cy="1633320"/>
          </a:xfrm>
          <a:prstGeom prst="rect">
            <a:avLst/>
          </a:prstGeom>
        </p:spPr>
        <p:txBody>
          <a:bodyPr anchor="b"/>
          <a:p>
            <a:pPr>
              <a:buSzPct val="45000"/>
              <a:buFont typeface="StarSymbol"/>
              <a:buChar char=""/>
            </a:pPr>
            <a:r>
              <a:rPr lang="en-US" sz="2000">
                <a:solidFill>
                  <a:srgbClr val="8f8e8d"/>
                </a:solidFill>
                <a:latin typeface="Calibri"/>
              </a:rPr>
              <a:t>Click to edit the outline text format</a:t>
            </a:r>
            <a:endParaRPr/>
          </a:p>
          <a:p>
            <a:pPr lvl="1">
              <a:buSzPct val="75000"/>
              <a:buFont typeface="StarSymbol"/>
              <a:buChar char=""/>
            </a:pPr>
            <a:r>
              <a:rPr lang="en-US" sz="2000">
                <a:solidFill>
                  <a:srgbClr val="8f8e8d"/>
                </a:solidFill>
                <a:latin typeface="Calibri"/>
              </a:rPr>
              <a:t>Second Outline Level</a:t>
            </a:r>
            <a:endParaRPr/>
          </a:p>
          <a:p>
            <a:pPr lvl="2">
              <a:buSzPct val="45000"/>
              <a:buFont typeface="StarSymbol"/>
              <a:buChar char=""/>
            </a:pPr>
            <a:r>
              <a:rPr lang="en-US" sz="2000">
                <a:solidFill>
                  <a:srgbClr val="8f8e8d"/>
                </a:solidFill>
                <a:latin typeface="Calibri"/>
              </a:rPr>
              <a:t>Third Outline Level</a:t>
            </a:r>
            <a:endParaRPr/>
          </a:p>
          <a:p>
            <a:pPr lvl="3">
              <a:buSzPct val="75000"/>
              <a:buFont typeface="StarSymbol"/>
              <a:buChar char=""/>
            </a:pPr>
            <a:r>
              <a:rPr lang="en-US" sz="2000">
                <a:solidFill>
                  <a:srgbClr val="8f8e8d"/>
                </a:solidFill>
                <a:latin typeface="Calibri"/>
              </a:rPr>
              <a:t>Fourth Outline Level</a:t>
            </a:r>
            <a:endParaRPr/>
          </a:p>
          <a:p>
            <a:pPr lvl="4">
              <a:buSzPct val="45000"/>
              <a:buFont typeface="StarSymbol"/>
              <a:buChar char=""/>
            </a:pPr>
            <a:r>
              <a:rPr lang="en-US" sz="2000">
                <a:solidFill>
                  <a:srgbClr val="8f8e8d"/>
                </a:solidFill>
                <a:latin typeface="Calibri"/>
              </a:rPr>
              <a:t>Fifth Outline Level</a:t>
            </a:r>
            <a:endParaRPr/>
          </a:p>
          <a:p>
            <a:pPr lvl="5">
              <a:buSzPct val="45000"/>
              <a:buFont typeface="StarSymbol"/>
              <a:buChar char=""/>
            </a:pPr>
            <a:r>
              <a:rPr lang="en-US" sz="2000">
                <a:solidFill>
                  <a:srgbClr val="8f8e8d"/>
                </a:solidFill>
                <a:latin typeface="Calibri"/>
              </a:rPr>
              <a:t>Sixth Outline Level</a:t>
            </a:r>
            <a:endParaRPr/>
          </a:p>
          <a:p>
            <a:pPr>
              <a:lnSpc>
                <a:spcPct val="100000"/>
              </a:lnSpc>
            </a:pPr>
            <a:r>
              <a:rPr lang="en-US" sz="2000">
                <a:solidFill>
                  <a:srgbClr val="8f8e8d"/>
                </a:solidFill>
                <a:latin typeface="Calibri"/>
              </a:rPr>
              <a:t>Seventh Outline LevelClick to edit Master text styles</a:t>
            </a:r>
            <a:endParaRPr/>
          </a:p>
        </p:txBody>
      </p:sp>
      <p:sp>
        <p:nvSpPr>
          <p:cNvPr id="43" name="PlaceHolder 5"/>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2f2b20"/>
                </a:solidFill>
                <a:latin typeface="Calibri"/>
              </a:rPr>
              <a:t>1/15/15</a:t>
            </a:r>
            <a:endParaRPr/>
          </a:p>
        </p:txBody>
      </p:sp>
      <p:sp>
        <p:nvSpPr>
          <p:cNvPr id="44" name="PlaceHolder 6"/>
          <p:cNvSpPr>
            <a:spLocks noGrp="1"/>
          </p:cNvSpPr>
          <p:nvPr>
            <p:ph type="ftr"/>
          </p:nvPr>
        </p:nvSpPr>
        <p:spPr>
          <a:xfrm>
            <a:off x="0" y="0"/>
            <a:ext cx="-11796840" cy="-11796840"/>
          </a:xfrm>
          <a:prstGeom prst="rect">
            <a:avLst/>
          </a:prstGeom>
        </p:spPr>
        <p:txBody>
          <a:bodyPr bIns="45000" lIns="90000" rIns="90000" tIns="45000"/>
          <a:p>
            <a:endParaRPr/>
          </a:p>
        </p:txBody>
      </p:sp>
      <p:sp>
        <p:nvSpPr>
          <p:cNvPr id="45" name="PlaceHolder 7"/>
          <p:cNvSpPr>
            <a:spLocks noGrp="1"/>
          </p:cNvSpPr>
          <p:nvPr>
            <p:ph type="sldNum"/>
          </p:nvPr>
        </p:nvSpPr>
        <p:spPr>
          <a:xfrm>
            <a:off x="0" y="0"/>
            <a:ext cx="-11796840" cy="-11796840"/>
          </a:xfrm>
          <a:prstGeom prst="rect">
            <a:avLst/>
          </a:prstGeom>
        </p:spPr>
        <p:txBody>
          <a:bodyPr bIns="45000" lIns="90000" rIns="90000" tIns="45000"/>
          <a:p>
            <a:pPr>
              <a:lnSpc>
                <a:spcPct val="100000"/>
              </a:lnSpc>
            </a:pPr>
            <a:fld id="{E15151C1-A101-4151-B161-1151C1013131}" type="slidenum">
              <a:rPr lang="en-US">
                <a:solidFill>
                  <a:srgbClr val="2f2b20"/>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8458200" y="0"/>
            <a:ext cx="685440" cy="6857640"/>
          </a:xfrm>
          <a:prstGeom prst="rect">
            <a:avLst/>
          </a:prstGeom>
          <a:solidFill>
            <a:srgbClr val="675e47"/>
          </a:solidFill>
        </p:spPr>
      </p:sp>
      <p:sp>
        <p:nvSpPr>
          <p:cNvPr id="79" name="CustomShape 2"/>
          <p:cNvSpPr/>
          <p:nvPr/>
        </p:nvSpPr>
        <p:spPr>
          <a:xfrm>
            <a:off x="8458200" y="5486400"/>
            <a:ext cx="685440" cy="685440"/>
          </a:xfrm>
          <a:prstGeom prst="rect">
            <a:avLst/>
          </a:prstGeom>
          <a:solidFill>
            <a:srgbClr val="a9a57c"/>
          </a:solidFill>
        </p:spPr>
      </p:sp>
      <p:sp>
        <p:nvSpPr>
          <p:cNvPr id="80" name="PlaceHolder 3"/>
          <p:cNvSpPr>
            <a:spLocks noGrp="1"/>
          </p:cNvSpPr>
          <p:nvPr>
            <p:ph type="title"/>
          </p:nvPr>
        </p:nvSpPr>
        <p:spPr>
          <a:xfrm>
            <a:off x="457200" y="274680"/>
            <a:ext cx="7619760" cy="1142640"/>
          </a:xfrm>
          <a:prstGeom prst="rect">
            <a:avLst/>
          </a:prstGeom>
        </p:spPr>
        <p:txBody>
          <a:bodyPr anchor="ctr"/>
          <a:p>
            <a:pPr>
              <a:lnSpc>
                <a:spcPct val="100000"/>
              </a:lnSpc>
            </a:pPr>
            <a:r>
              <a:rPr lang="en-US" sz="4600">
                <a:solidFill>
                  <a:srgbClr val="675e47"/>
                </a:solidFill>
                <a:latin typeface="Cambria"/>
              </a:rPr>
              <a:t>Click to edit the title text formatClick to edit Master title style</a:t>
            </a:r>
            <a:endParaRPr/>
          </a:p>
        </p:txBody>
      </p:sp>
      <p:sp>
        <p:nvSpPr>
          <p:cNvPr id="81" name="PlaceHolder 4"/>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2f2b20"/>
                </a:solidFill>
                <a:latin typeface="Calibri"/>
              </a:rPr>
              <a:t>1/15/15</a:t>
            </a:r>
            <a:endParaRPr/>
          </a:p>
        </p:txBody>
      </p:sp>
      <p:sp>
        <p:nvSpPr>
          <p:cNvPr id="82" name="PlaceHolder 5"/>
          <p:cNvSpPr>
            <a:spLocks noGrp="1"/>
          </p:cNvSpPr>
          <p:nvPr>
            <p:ph type="ftr"/>
          </p:nvPr>
        </p:nvSpPr>
        <p:spPr>
          <a:xfrm>
            <a:off x="0" y="0"/>
            <a:ext cx="-11796840" cy="-11796840"/>
          </a:xfrm>
          <a:prstGeom prst="rect">
            <a:avLst/>
          </a:prstGeom>
        </p:spPr>
        <p:txBody>
          <a:bodyPr bIns="45000" lIns="90000" rIns="90000" tIns="45000"/>
          <a:p>
            <a:endParaRPr/>
          </a:p>
        </p:txBody>
      </p:sp>
      <p:sp>
        <p:nvSpPr>
          <p:cNvPr id="83" name="PlaceHolder 6"/>
          <p:cNvSpPr>
            <a:spLocks noGrp="1"/>
          </p:cNvSpPr>
          <p:nvPr>
            <p:ph type="sldNum"/>
          </p:nvPr>
        </p:nvSpPr>
        <p:spPr>
          <a:xfrm>
            <a:off x="0" y="0"/>
            <a:ext cx="-11796840" cy="-11796840"/>
          </a:xfrm>
          <a:prstGeom prst="rect">
            <a:avLst/>
          </a:prstGeom>
        </p:spPr>
        <p:txBody>
          <a:bodyPr bIns="45000" lIns="90000" rIns="90000" tIns="45000"/>
          <a:p>
            <a:pPr>
              <a:lnSpc>
                <a:spcPct val="100000"/>
              </a:lnSpc>
            </a:pPr>
            <a:fld id="{81916161-31B1-41C1-9121-E1B1A1E18171}" type="slidenum">
              <a:rPr lang="en-US">
                <a:solidFill>
                  <a:srgbClr val="2f2b20"/>
                </a:solidFill>
                <a:latin typeface="Calibri"/>
              </a:rPr>
              <a:t>&lt;number&gt;</a:t>
            </a:fld>
            <a:endParaRPr/>
          </a:p>
        </p:txBody>
      </p:sp>
      <p:sp>
        <p:nvSpPr>
          <p:cNvPr id="84" name="PlaceHolder 7"/>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9.xml.rels><?xml version="1.0" encoding="UTF-8"?>
<Relationships xmlns="http://schemas.openxmlformats.org/package/2006/relationships"><Relationship Id="rId1" Type="http://schemas.openxmlformats.org/officeDocument/2006/relationships/hyperlink" Target="http://www.fuzeon.com/Fuzeon/consumer-home_page.do" TargetMode="External"/><Relationship Id="rId2" Type="http://schemas.openxmlformats.org/officeDocument/2006/relationships/hyperlink" Target="http://www.rxlist.com/" TargetMode="External"/><Relationship Id="rId3" Type="http://schemas.openxmlformats.org/officeDocument/2006/relationships/slideLayout" Target="../slideLayouts/slideLayout2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251640" y="914400"/>
            <a:ext cx="7772040" cy="1463040"/>
          </a:xfrm>
          <a:prstGeom prst="rect">
            <a:avLst/>
          </a:prstGeom>
        </p:spPr>
        <p:txBody>
          <a:bodyPr anchor="b"/>
          <a:p>
            <a:pPr algn="ctr">
              <a:lnSpc>
                <a:spcPct val="100000"/>
              </a:lnSpc>
            </a:pPr>
            <a:r>
              <a:rPr b="1" lang="en-US" sz="3200">
                <a:solidFill>
                  <a:srgbClr val="2f2b20"/>
                </a:solidFill>
                <a:latin typeface="Arial"/>
              </a:rPr>
              <a:t>Enfuvirtide</a:t>
            </a:r>
            <a:r>
              <a:rPr b="1" lang="en-US" sz="3200">
                <a:solidFill>
                  <a:srgbClr val="2f2b20"/>
                </a:solidFill>
                <a:latin typeface="Arial"/>
              </a:rPr>
              <a:t>
</a:t>
            </a:r>
            <a:r>
              <a:rPr b="1" lang="en-US" sz="3200">
                <a:solidFill>
                  <a:srgbClr val="2f2b20"/>
                </a:solidFill>
                <a:latin typeface="Arial"/>
              </a:rPr>
              <a:t>(Approve investigational drug)</a:t>
            </a:r>
            <a:r>
              <a:rPr b="1" lang="en-US" sz="3200">
                <a:solidFill>
                  <a:srgbClr val="2f2b20"/>
                </a:solidFill>
                <a:latin typeface="Arial"/>
              </a:rPr>
              <a:t>
</a:t>
            </a:r>
            <a:r>
              <a:rPr b="1" lang="en-US" sz="3200">
                <a:solidFill>
                  <a:srgbClr val="2f2b20"/>
                </a:solidFill>
                <a:latin typeface="Arial"/>
              </a:rPr>
              <a:t>DB00109</a:t>
            </a:r>
            <a:endParaRPr/>
          </a:p>
        </p:txBody>
      </p:sp>
      <p:sp>
        <p:nvSpPr>
          <p:cNvPr id="118" name="TextShape 2"/>
          <p:cNvSpPr txBox="1"/>
          <p:nvPr/>
        </p:nvSpPr>
        <p:spPr>
          <a:xfrm>
            <a:off x="539640" y="3840480"/>
            <a:ext cx="7003800" cy="2743200"/>
          </a:xfrm>
          <a:prstGeom prst="rect">
            <a:avLst/>
          </a:prstGeom>
        </p:spPr>
        <p:txBody>
          <a:bodyPr/>
          <a:p>
            <a:pPr>
              <a:lnSpc>
                <a:spcPct val="100000"/>
              </a:lnSpc>
            </a:pPr>
            <a:r>
              <a:rPr b="1" lang="en-US" sz="2000">
                <a:solidFill>
                  <a:srgbClr val="2f2b20"/>
                </a:solidFill>
                <a:latin typeface="Times New Roman"/>
              </a:rPr>
              <a:t>Drugbank ID :</a:t>
            </a:r>
            <a:r>
              <a:rPr lang="en-US" sz="2000">
                <a:solidFill>
                  <a:srgbClr val="2f2b20"/>
                </a:solidFill>
                <a:latin typeface="Times New Roman"/>
              </a:rPr>
              <a:t> DB00109</a:t>
            </a:r>
            <a:endParaRPr/>
          </a:p>
          <a:p>
            <a:pPr>
              <a:lnSpc>
                <a:spcPct val="100000"/>
              </a:lnSpc>
            </a:pPr>
            <a:r>
              <a:rPr b="1" lang="en-US" sz="2000">
                <a:solidFill>
                  <a:srgbClr val="2f2b20"/>
                </a:solidFill>
                <a:latin typeface="Times New Roman"/>
              </a:rPr>
              <a:t>Protein average weight :</a:t>
            </a:r>
            <a:r>
              <a:rPr lang="en-US" sz="2000">
                <a:solidFill>
                  <a:srgbClr val="2f2b20"/>
                </a:solidFill>
                <a:latin typeface="Times New Roman"/>
              </a:rPr>
              <a:t> 4491.8760</a:t>
            </a:r>
            <a:endParaRPr/>
          </a:p>
          <a:p>
            <a:pPr>
              <a:lnSpc>
                <a:spcPct val="100000"/>
              </a:lnSpc>
            </a:pPr>
            <a:r>
              <a:rPr b="1" lang="en-US" sz="2000">
                <a:solidFill>
                  <a:srgbClr val="2f2b20"/>
                </a:solidFill>
                <a:latin typeface="Times New Roman"/>
              </a:rPr>
              <a:t>Half life :</a:t>
            </a:r>
            <a:r>
              <a:rPr lang="en-US" sz="2000">
                <a:solidFill>
                  <a:srgbClr val="2f2b20"/>
                </a:solidFill>
                <a:latin typeface="Times New Roman"/>
              </a:rPr>
              <a:t> 3.8 +/- 0.6 hrs</a:t>
            </a: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395640" y="836640"/>
            <a:ext cx="7854480" cy="5184360"/>
          </a:xfrm>
          <a:prstGeom prst="rect">
            <a:avLst/>
          </a:prstGeom>
        </p:spPr>
        <p:txBody>
          <a:bodyPr/>
          <a:p>
            <a:pPr>
              <a:lnSpc>
                <a:spcPct val="100000"/>
              </a:lnSpc>
            </a:pPr>
            <a:r>
              <a:rPr b="1" lang="en-US" sz="2400">
                <a:solidFill>
                  <a:srgbClr val="2f2b20"/>
                </a:solidFill>
                <a:latin typeface="Times New Roman"/>
              </a:rPr>
              <a:t>Description</a:t>
            </a:r>
            <a:r>
              <a:rPr lang="en-US" sz="2400">
                <a:solidFill>
                  <a:srgbClr val="2f2b20"/>
                </a:solidFill>
                <a:latin typeface="Times New Roman"/>
              </a:rPr>
              <a:t> </a:t>
            </a:r>
            <a:r>
              <a:rPr lang="en-US" sz="2800">
                <a:solidFill>
                  <a:srgbClr val="2f2b20"/>
                </a:solidFill>
                <a:latin typeface="Times New Roman"/>
              </a:rPr>
              <a:t>:</a:t>
            </a:r>
            <a:endParaRPr/>
          </a:p>
          <a:p>
            <a:pPr>
              <a:lnSpc>
                <a:spcPct val="100000"/>
              </a:lnSpc>
            </a:pPr>
            <a:r>
              <a:rPr lang="en-US" sz="2000">
                <a:solidFill>
                  <a:srgbClr val="2f2b20"/>
                </a:solidFill>
                <a:latin typeface="Times New Roman"/>
              </a:rPr>
              <a:t> </a:t>
            </a:r>
            <a:r>
              <a:rPr lang="en-US">
                <a:solidFill>
                  <a:srgbClr val="2f2b20"/>
                </a:solidFill>
                <a:latin typeface="Times New Roman"/>
              </a:rPr>
              <a:t>36 residue synthetic peptide that inhibits HIV-1 fusion with CD4 cells. N-terminal acetylated, C-terminal amide. </a:t>
            </a:r>
            <a:endParaRPr/>
          </a:p>
          <a:p>
            <a:pPr>
              <a:lnSpc>
                <a:spcPct val="100000"/>
              </a:lnSpc>
            </a:pPr>
            <a:r>
              <a:rPr b="1" lang="en-US" sz="2400">
                <a:solidFill>
                  <a:srgbClr val="2f2b20"/>
                </a:solidFill>
                <a:latin typeface="Times New Roman"/>
              </a:rPr>
              <a:t>Indication</a:t>
            </a:r>
            <a:r>
              <a:rPr lang="en-US" sz="2400">
                <a:solidFill>
                  <a:srgbClr val="2f2b20"/>
                </a:solidFill>
                <a:latin typeface="Times New Roman"/>
              </a:rPr>
              <a:t> :</a:t>
            </a:r>
            <a:endParaRPr/>
          </a:p>
          <a:p>
            <a:pPr>
              <a:lnSpc>
                <a:spcPct val="100000"/>
              </a:lnSpc>
            </a:pPr>
            <a:r>
              <a:rPr lang="en-US">
                <a:solidFill>
                  <a:srgbClr val="2f2b20"/>
                </a:solidFill>
                <a:latin typeface="Times New Roman"/>
              </a:rPr>
              <a:t>Enfuvirtide is an antiretroviral drug used in combination therapy for the treatment of HIV-1/AIDS.</a:t>
            </a:r>
            <a:endParaRPr/>
          </a:p>
          <a:p>
            <a:pPr>
              <a:lnSpc>
                <a:spcPct val="100000"/>
              </a:lnSpc>
            </a:pPr>
            <a:r>
              <a:rPr b="1" lang="en-US" sz="2400">
                <a:solidFill>
                  <a:srgbClr val="2f2b20"/>
                </a:solidFill>
                <a:latin typeface="Times New Roman"/>
              </a:rPr>
              <a:t>Mechanism of action </a:t>
            </a:r>
            <a:r>
              <a:rPr lang="en-US">
                <a:solidFill>
                  <a:srgbClr val="2f2b20"/>
                </a:solidFill>
                <a:latin typeface="Times New Roman"/>
              </a:rPr>
              <a:t>: </a:t>
            </a:r>
            <a:endParaRPr/>
          </a:p>
          <a:p>
            <a:pPr>
              <a:lnSpc>
                <a:spcPct val="100000"/>
              </a:lnSpc>
            </a:pPr>
            <a:r>
              <a:rPr lang="en-US">
                <a:solidFill>
                  <a:srgbClr val="2f2b20"/>
                </a:solidFill>
                <a:latin typeface="Times New Roman"/>
              </a:rPr>
              <a:t>Enfuvirtide binds to the first heptad-repeat (HR1) in the gp41 subunit of the viral envelope glycoprotein and prevents the conformational changes required for the fusion of viral and cellular membranes. It works by disrupting the HIV-1 molecular machinery at the final stage of fusion with the target cell, preventing uninfected cells from becoming infected. Enfuvirtide is a biomimetic peptide that was rationally designed to mimic components of the HIV-1 fusion machinery and displace them, preventing normal fusion.</a:t>
            </a:r>
            <a:r>
              <a:rPr lang="en-US">
                <a:solidFill>
                  <a:srgbClr val="2f2b20"/>
                </a:solidFill>
                <a:latin typeface="Times New Roman"/>
              </a:rPr>
              <a:t> </a:t>
            </a:r>
            <a:endParaRPr/>
          </a:p>
          <a:p>
            <a:pPr>
              <a:lnSpc>
                <a:spcPct val="100000"/>
              </a:lnSpc>
            </a:pP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TextShape 1"/>
          <p:cNvSpPr txBox="1"/>
          <p:nvPr/>
        </p:nvSpPr>
        <p:spPr>
          <a:xfrm>
            <a:off x="357120" y="428760"/>
            <a:ext cx="7772040" cy="4000320"/>
          </a:xfrm>
          <a:prstGeom prst="rect">
            <a:avLst/>
          </a:prstGeom>
        </p:spPr>
        <p:txBody>
          <a:bodyPr anchor="b"/>
          <a:p>
            <a:pPr>
              <a:lnSpc>
                <a:spcPct val="100000"/>
              </a:lnSpc>
            </a:pPr>
            <a:r>
              <a:rPr b="1" lang="en-US" sz="2000">
                <a:solidFill>
                  <a:srgbClr val="2f2b20"/>
                </a:solidFill>
                <a:latin typeface="Arial"/>
              </a:rPr>
              <a:t>Targets </a:t>
            </a:r>
            <a:r>
              <a:rPr lang="en-US" sz="2000">
                <a:solidFill>
                  <a:srgbClr val="2f2b20"/>
                </a:solidFill>
                <a:latin typeface="Arial"/>
              </a:rPr>
              <a:t>: Envelope glycoprotein</a:t>
            </a:r>
            <a:endParaRPr/>
          </a:p>
          <a:p>
            <a:pPr>
              <a:lnSpc>
                <a:spcPct val="100000"/>
              </a:lnSpc>
            </a:pPr>
            <a:r>
              <a:rPr b="1" lang="en-US" sz="2000">
                <a:solidFill>
                  <a:srgbClr val="2f2b20"/>
                </a:solidFill>
                <a:latin typeface="Arial"/>
              </a:rPr>
              <a:t>Metabolism : </a:t>
            </a:r>
            <a:r>
              <a:rPr lang="en-US" sz="2000">
                <a:solidFill>
                  <a:srgbClr val="2f2b20"/>
                </a:solidFill>
                <a:latin typeface="Arial"/>
              </a:rPr>
              <a:t>Expected to undergo catabolism to its constituent amino acids, with subsequent recycling of the amino acids in the body pool.</a:t>
            </a:r>
            <a:endParaRPr/>
          </a:p>
          <a:p>
            <a:pPr>
              <a:lnSpc>
                <a:spcPct val="100000"/>
              </a:lnSpc>
            </a:pPr>
            <a:r>
              <a:rPr b="1" lang="en-US" sz="2000">
                <a:solidFill>
                  <a:srgbClr val="2f2b20"/>
                </a:solidFill>
                <a:latin typeface="Arial"/>
              </a:rPr>
              <a:t>Absorption :</a:t>
            </a:r>
            <a:r>
              <a:rPr lang="en-US" sz="2000">
                <a:solidFill>
                  <a:srgbClr val="2f2b20"/>
                </a:solidFill>
                <a:latin typeface="Arial"/>
              </a:rPr>
              <a:t> After a 90 mg single subcutaneous injection of Enfuvirtide into the abdomen in 12 HIV-1 infected subjects, the mean peak concentration is 4.59+/-1.5 ug/ml and the median time to peak concentration was 8 hours (ranged from 3 to12 hours).</a:t>
            </a:r>
            <a:endParaRPr/>
          </a:p>
          <a:p>
            <a:pPr>
              <a:lnSpc>
                <a:spcPct val="100000"/>
              </a:lnSpc>
            </a:pPr>
            <a:r>
              <a:rPr b="1" lang="en-US" sz="2000">
                <a:solidFill>
                  <a:srgbClr val="2f2b20"/>
                </a:solidFill>
                <a:latin typeface="Arial"/>
              </a:rPr>
              <a:t>Volume of distribution :</a:t>
            </a:r>
            <a:r>
              <a:rPr lang="en-US" sz="2000">
                <a:solidFill>
                  <a:srgbClr val="2f2b20"/>
                </a:solidFill>
                <a:latin typeface="Arial"/>
              </a:rPr>
              <a:t> 5.5 ± 1.1 L</a:t>
            </a:r>
            <a:endParaRPr/>
          </a:p>
          <a:p>
            <a:pPr>
              <a:lnSpc>
                <a:spcPct val="100000"/>
              </a:lnSpc>
            </a:pPr>
            <a:r>
              <a:rPr b="1" lang="en-US" sz="2000">
                <a:solidFill>
                  <a:srgbClr val="2f2b20"/>
                </a:solidFill>
                <a:latin typeface="Arial"/>
              </a:rPr>
              <a:t>Protein binding : </a:t>
            </a:r>
            <a:r>
              <a:rPr lang="en-US" sz="2000">
                <a:solidFill>
                  <a:srgbClr val="2f2b20"/>
                </a:solidFill>
                <a:latin typeface="Arial"/>
              </a:rPr>
              <a:t>92%</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323640" y="457200"/>
            <a:ext cx="7772040" cy="4987440"/>
          </a:xfrm>
          <a:prstGeom prst="rect">
            <a:avLst/>
          </a:prstGeom>
        </p:spPr>
        <p:txBody>
          <a:bodyPr anchor="b"/>
          <a:p>
            <a:pPr>
              <a:lnSpc>
                <a:spcPct val="100000"/>
              </a:lnSpc>
            </a:pPr>
            <a:r>
              <a:rPr b="1" lang="en-US" sz="2000">
                <a:solidFill>
                  <a:srgbClr val="2f2b20"/>
                </a:solidFill>
                <a:latin typeface="Arial"/>
              </a:rPr>
              <a:t>Affected organism : </a:t>
            </a:r>
            <a:r>
              <a:rPr lang="en-US" sz="2000">
                <a:solidFill>
                  <a:srgbClr val="2f2b20"/>
                </a:solidFill>
                <a:latin typeface="Arial"/>
              </a:rPr>
              <a:t>Human Immunodeficiency Virus</a:t>
            </a:r>
            <a:endParaRPr/>
          </a:p>
          <a:p>
            <a:pPr>
              <a:lnSpc>
                <a:spcPct val="100000"/>
              </a:lnSpc>
            </a:pPr>
            <a:r>
              <a:rPr b="1" lang="en-US" sz="2000">
                <a:solidFill>
                  <a:srgbClr val="2f2b20"/>
                </a:solidFill>
                <a:latin typeface="Arial"/>
              </a:rPr>
              <a:t>Clearance : </a:t>
            </a:r>
            <a:r>
              <a:rPr lang="en-US" sz="2000">
                <a:solidFill>
                  <a:srgbClr val="2f2b20"/>
                </a:solidFill>
                <a:latin typeface="Arial"/>
              </a:rPr>
              <a:t>24.8 +/- 4.1 mL/h/kg [HIV-1 infected adult and pediatric subjects following a 90-mg single SC dose of enfuvirtide]</a:t>
            </a:r>
            <a:endParaRPr/>
          </a:p>
          <a:p>
            <a:pPr>
              <a:lnSpc>
                <a:spcPct val="100000"/>
              </a:lnSpc>
            </a:pPr>
            <a:r>
              <a:rPr lang="en-US" sz="2000">
                <a:solidFill>
                  <a:srgbClr val="2f2b20"/>
                </a:solidFill>
                <a:latin typeface="Arial"/>
              </a:rPr>
              <a:t>30.6 +/- 10.6 mL/h/kg [Following 90-mg twice daily dosing of FUZEON SC in combination with other antiretroviral agents in HIV-1 infected subjects]</a:t>
            </a:r>
            <a:endParaRPr/>
          </a:p>
          <a:p>
            <a:pPr>
              <a:lnSpc>
                <a:spcPct val="100000"/>
              </a:lnSpc>
            </a:pPr>
            <a:r>
              <a:rPr lang="en-US" sz="2000">
                <a:solidFill>
                  <a:srgbClr val="2f2b20"/>
                </a:solidFill>
                <a:latin typeface="Arial"/>
              </a:rPr>
              <a:t>40 +/- 17 mL/h/kg [pediatric patients in the presence of concomitant medications including antiretroviral agents receiving the 2 mg/kg twice daily dose] </a:t>
            </a:r>
            <a:endParaRPr/>
          </a:p>
          <a:p>
            <a:pPr>
              <a:lnSpc>
                <a:spcPct val="100000"/>
              </a:lnSpc>
            </a:pPr>
            <a:r>
              <a:rPr b="1" lang="en-US" sz="2000">
                <a:solidFill>
                  <a:srgbClr val="2f2b20"/>
                </a:solidFill>
                <a:latin typeface="Arial"/>
              </a:rPr>
              <a:t>Categories</a:t>
            </a:r>
            <a:r>
              <a:rPr lang="en-US" sz="2000">
                <a:solidFill>
                  <a:srgbClr val="2f2b20"/>
                </a:solidFill>
                <a:latin typeface="Arial"/>
              </a:rPr>
              <a:t> : HIV Fusion Inhibitors </a:t>
            </a:r>
            <a:endParaRPr/>
          </a:p>
          <a:p>
            <a:pPr>
              <a:lnSpc>
                <a:spcPct val="100000"/>
              </a:lnSpc>
            </a:pPr>
            <a:r>
              <a:rPr b="1" lang="en-US" sz="2000">
                <a:solidFill>
                  <a:srgbClr val="2f2b20"/>
                </a:solidFill>
                <a:latin typeface="Arial"/>
              </a:rPr>
              <a:t>Sequence</a:t>
            </a:r>
            <a:r>
              <a:rPr lang="en-US" sz="2000">
                <a:solidFill>
                  <a:srgbClr val="2f2b20"/>
                </a:solidFill>
                <a:latin typeface="Arial"/>
              </a:rPr>
              <a:t> :</a:t>
            </a:r>
            <a:endParaRPr/>
          </a:p>
          <a:p>
            <a:pPr>
              <a:lnSpc>
                <a:spcPct val="100000"/>
              </a:lnSpc>
            </a:pPr>
            <a:r>
              <a:rPr lang="en-US" sz="2000">
                <a:solidFill>
                  <a:srgbClr val="2f2b20"/>
                </a:solidFill>
                <a:latin typeface="Arial"/>
              </a:rPr>
              <a:t>YTSLIHSLIEESQNQQEKNEQELLELDKWASLWNWF</a:t>
            </a:r>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TextShape 1"/>
          <p:cNvSpPr txBox="1"/>
          <p:nvPr/>
        </p:nvSpPr>
        <p:spPr>
          <a:xfrm>
            <a:off x="571320" y="642960"/>
            <a:ext cx="7772040" cy="5571720"/>
          </a:xfrm>
          <a:prstGeom prst="rect">
            <a:avLst/>
          </a:prstGeom>
        </p:spPr>
        <p:txBody>
          <a:bodyPr anchor="b"/>
          <a:p>
            <a:pPr>
              <a:lnSpc>
                <a:spcPct val="100000"/>
              </a:lnSpc>
            </a:pPr>
            <a:r>
              <a:rPr b="1" lang="en-US" sz="2400">
                <a:solidFill>
                  <a:srgbClr val="2f2b20"/>
                </a:solidFill>
                <a:latin typeface="Times New Roman"/>
              </a:rPr>
              <a:t>Brands </a:t>
            </a:r>
            <a:r>
              <a:rPr b="1" lang="en-US">
                <a:solidFill>
                  <a:srgbClr val="2f2b20"/>
                </a:solidFill>
                <a:latin typeface="Times New Roman"/>
              </a:rPr>
              <a:t>: </a:t>
            </a:r>
            <a:r>
              <a:rPr lang="en-US">
                <a:solidFill>
                  <a:srgbClr val="2f2b20"/>
                </a:solidFill>
                <a:latin typeface="Times New Roman"/>
              </a:rPr>
              <a:t>Roche Pharmaceuticals Fuzeon  </a:t>
            </a:r>
            <a:endParaRPr/>
          </a:p>
          <a:p>
            <a:pPr>
              <a:lnSpc>
                <a:spcPct val="100000"/>
              </a:lnSpc>
            </a:pPr>
            <a:r>
              <a:rPr b="1" lang="en-US" sz="2400">
                <a:solidFill>
                  <a:srgbClr val="2f2b20"/>
                </a:solidFill>
                <a:latin typeface="Times New Roman"/>
              </a:rPr>
              <a:t>Company : </a:t>
            </a:r>
            <a:r>
              <a:rPr lang="en-US">
                <a:solidFill>
                  <a:srgbClr val="2f2b20"/>
                </a:solidFill>
                <a:latin typeface="Times New Roman"/>
              </a:rPr>
              <a:t>Roche</a:t>
            </a:r>
            <a:endParaRPr/>
          </a:p>
          <a:p>
            <a:pPr algn="just">
              <a:lnSpc>
                <a:spcPct val="100000"/>
              </a:lnSpc>
            </a:pPr>
            <a:r>
              <a:rPr lang="en-US">
                <a:solidFill>
                  <a:srgbClr val="2f2b20"/>
                </a:solidFill>
                <a:latin typeface="Times New Roman"/>
              </a:rPr>
              <a:t>FUZEON (enfuvirtide) is an inhibitor of the fusion of HIV-1 with CD4 cells. Enfuvirtide is a linear 36-amino acid synthetic peptide with the N-terminus acetylated and the C-terminus is a carboxamide. It is composed of naturally occurring L-amino acid residues.</a:t>
            </a:r>
            <a:endParaRPr/>
          </a:p>
          <a:p>
            <a:pPr algn="just">
              <a:lnSpc>
                <a:spcPct val="100000"/>
              </a:lnSpc>
            </a:pPr>
            <a:r>
              <a:rPr lang="en-US">
                <a:solidFill>
                  <a:srgbClr val="2f2b20"/>
                </a:solidFill>
                <a:latin typeface="Times New Roman"/>
              </a:rPr>
              <a:t>Enfuvirtide is a white to off-white amorphous solid. It has negligible solubility in pure water and the solubility increases in aqueous buffers (pH 7.5) to 85-142 g/100 mL. The empirical formula of enfuvirtide is C204H301N51O64, and the molecular weight is 4492. It has the following primary amino acid sequence:</a:t>
            </a:r>
            <a:endParaRPr/>
          </a:p>
          <a:p>
            <a:pPr algn="just">
              <a:lnSpc>
                <a:spcPct val="100000"/>
              </a:lnSpc>
            </a:pPr>
            <a:r>
              <a:rPr lang="en-US">
                <a:solidFill>
                  <a:srgbClr val="2f2b20"/>
                </a:solidFill>
                <a:latin typeface="Times New Roman"/>
              </a:rPr>
              <a:t>CH3CO-Tyr-Thr-Ser-Leu-Ile-His-Ser-Leu-Ile-Glu-Glu-Ser-Gln-Asn-Gln-Gln-Glu-Lys-Asn-Glu-Gln-Glu-LeuLeu-Glu-Leu-Asp-Lys-Trp-Ala-Ser-Leu-Trp-Asn-Trp-Phe-NH2 </a:t>
            </a:r>
            <a:endParaRPr/>
          </a:p>
          <a:p>
            <a:pPr algn="just">
              <a:lnSpc>
                <a:spcPct val="100000"/>
              </a:lnSpc>
            </a:pPr>
            <a:r>
              <a:rPr lang="en-US">
                <a:solidFill>
                  <a:srgbClr val="2f2b20"/>
                </a:solidFill>
                <a:latin typeface="Times New Roman"/>
              </a:rPr>
              <a:t>The drug product, FUZEON (enfuvirtide) for Injection, is a white to off-white, sterile, lyophilized powder. Each single-use vial contains 108 mg of enfuvirtide for the delivery of 90 mg. Prior to subcutaneous administration, the contents of the vial are reconstituted with 1.1 mL of Sterile Water for Injection giving a volume of approximately 1.2 mL to provide the delivery of 1 mL of the solution. Each 1 mL of the reconstituted solution contains approximately 90 mg of enfuvirtide with approximate amounts of the following excipients: 22.55 mg of mannitol, 2.39 mg of sodium carbonate (anhydrous), and sodium hydroxide and hydrochloric acid for pH adjustment as needed. The reconstituted solution has an approximate pH of 9.0.</a:t>
            </a:r>
            <a:endParaRPr/>
          </a:p>
        </p:txBody>
      </p:sp>
    </p:spTree>
  </p:cSld>
  <p:timing>
    <p:tnLst>
      <p:par>
        <p:cTn dur="indefinite" id="11" nodeType="tmRoot" restart="never">
          <p:childTnLst>
            <p:seq>
              <p:cTn id="12"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TextShape 1"/>
          <p:cNvSpPr txBox="1"/>
          <p:nvPr/>
        </p:nvSpPr>
        <p:spPr>
          <a:xfrm>
            <a:off x="365760" y="640080"/>
            <a:ext cx="7498080" cy="6210360"/>
          </a:xfrm>
          <a:prstGeom prst="rect">
            <a:avLst/>
          </a:prstGeom>
        </p:spPr>
        <p:txBody>
          <a:bodyPr bIns="45000" lIns="90000" rIns="90000" tIns="45000" wrap="none"/>
          <a:p>
            <a:r>
              <a:rPr b="1" lang="en-US" sz="2000">
                <a:latin typeface="Arial"/>
              </a:rPr>
              <a:t>Indication :</a:t>
            </a:r>
            <a:r>
              <a:rPr lang="en-US" sz="2000">
                <a:latin typeface="Arial"/>
              </a:rPr>
              <a:t> FUZEON® in combination with other antiretroviral agents is indicated for the treatment of HIV-1 infection in treatment-experienced patients with evidence of HIV-1 replication despite ongoing antiretroviral therapy. This indication is based on results from two controlled studies of 48 weeks duration. Subjects enrolled were treatment-experienced adults; many had advanced disease. There are no studies of FUZEON in antiretroviral naive subjects.</a:t>
            </a:r>
            <a:endParaRPr/>
          </a:p>
          <a:p>
            <a:r>
              <a:rPr b="1" lang="en-US" sz="2000">
                <a:latin typeface="Arial"/>
              </a:rPr>
              <a:t>Dosage : Adults</a:t>
            </a:r>
            <a:endParaRPr/>
          </a:p>
          <a:p>
            <a:r>
              <a:rPr lang="en-US" sz="2000">
                <a:latin typeface="Arial"/>
              </a:rPr>
              <a:t>The recommended dose of FUZEON is 90 mg (1 mL) twice daily injected subcutaneously into the upper arm, anterior thigh or abdomen. Each injection should be given at a site different from the preceding injection site, and only where there is no current injection site reaction from an earlier dose. FUZEON should not be injected near any anatomical areas where large nerves course close to the skin, such as near the elbow, knee, groin or the inferior or medial section of the buttocks, skin abnormalities, including directly over a blood vessel, into moles, scar tissue, bruises, or near the navel, surgical scars, tattoos or burn sites. </a:t>
            </a:r>
            <a:endParaRPr/>
          </a:p>
          <a:p>
            <a:endParaRPr/>
          </a:p>
        </p:txBody>
      </p:sp>
    </p:spTree>
  </p:cSld>
  <p:timing>
    <p:tnLst>
      <p:par>
        <p:cTn dur="indefinite" id="13" nodeType="tmRoot" restart="never">
          <p:childTnLst>
            <p:seq>
              <p:cTn id="14"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TextShape 1"/>
          <p:cNvSpPr txBox="1"/>
          <p:nvPr/>
        </p:nvSpPr>
        <p:spPr>
          <a:xfrm>
            <a:off x="457200" y="548640"/>
            <a:ext cx="7589520" cy="6220080"/>
          </a:xfrm>
          <a:prstGeom prst="rect">
            <a:avLst/>
          </a:prstGeom>
        </p:spPr>
        <p:txBody>
          <a:bodyPr bIns="45000" lIns="90000" rIns="90000" tIns="45000" wrap="none"/>
          <a:p>
            <a:r>
              <a:rPr b="1" lang="en-US" sz="2000"/>
              <a:t>Pediatric Patients</a:t>
            </a:r>
            <a:endParaRPr/>
          </a:p>
          <a:p>
            <a:r>
              <a:rPr lang="en-US" sz="2000"/>
              <a:t>Insufficient data are available to establish a dose recommendation of FUZEON in pediatric patients below the age of 6 years. In pediatric patients 6 years through 16 years of age, the recommended dosage of FUZEON is 2 mg/kg twice daily up to a maximum dose of 90 mg twice daily injected subcutaneously into the upper arm, anterior thigh or abdomen. Each injection should be given at a site different from the preceding injection site and only where there is no current injection site reaction from an earlier dose. FUZEON should not be injected into moles, scar tissue, bruises or the navel. </a:t>
            </a:r>
            <a:endParaRPr/>
          </a:p>
          <a:p>
            <a:r>
              <a:rPr b="1" lang="en-US" sz="2000"/>
              <a:t>Overdose :</a:t>
            </a:r>
            <a:r>
              <a:rPr lang="en-US" sz="2000"/>
              <a:t> There are no reports of human experience of acute overdose with FUZEON. The highest dose administered to 12 subjects in a clinical trial was 180 mg as a single dose subcutaneously. There is no specific antidote for overdose with FUZEON. Treatment of overdose should consist of general supportive measures.</a:t>
            </a:r>
            <a:endParaRPr/>
          </a:p>
          <a:p>
            <a:r>
              <a:rPr b="1" lang="en-US" sz="2000"/>
              <a:t>Contraindications : </a:t>
            </a:r>
            <a:r>
              <a:rPr lang="en-US" sz="2000"/>
              <a:t>FUZEON is contraindicated in patients with known hypersensitivity to FUZEON or any of its components</a:t>
            </a:r>
            <a:endParaRPr/>
          </a:p>
          <a:p>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357120" y="2428920"/>
            <a:ext cx="7619760" cy="2325960"/>
          </a:xfrm>
          <a:prstGeom prst="rect">
            <a:avLst/>
          </a:prstGeom>
        </p:spPr>
        <p:txBody>
          <a:bodyPr anchor="ctr"/>
          <a:p>
            <a:pPr>
              <a:lnSpc>
                <a:spcPct val="100000"/>
              </a:lnSpc>
            </a:pPr>
            <a:r>
              <a:rPr b="1" lang="en-US" sz="2400">
                <a:solidFill>
                  <a:srgbClr val="2f2b20"/>
                </a:solidFill>
                <a:latin typeface="Times New Roman"/>
              </a:rPr>
              <a:t>References</a:t>
            </a:r>
            <a:r>
              <a:rPr lang="en-US" sz="2400">
                <a:solidFill>
                  <a:srgbClr val="2f2b20"/>
                </a:solidFill>
                <a:latin typeface="Times New Roman"/>
              </a:rPr>
              <a:t> :</a:t>
            </a:r>
            <a:r>
              <a:rPr lang="en-US" sz="2400">
                <a:solidFill>
                  <a:srgbClr val="2f2b20"/>
                </a:solidFill>
                <a:latin typeface="Times New Roman"/>
              </a:rPr>
              <a:t>
</a:t>
            </a:r>
            <a:r>
              <a:rPr lang="en-US" sz="2400">
                <a:solidFill>
                  <a:srgbClr val="2f2b20"/>
                </a:solidFill>
                <a:latin typeface="Times New Roman"/>
              </a:rPr>
              <a:t> </a:t>
            </a:r>
            <a:r>
              <a:rPr lang="en-US" sz="2400">
                <a:solidFill>
                  <a:srgbClr val="2f2b20"/>
                </a:solidFill>
                <a:latin typeface="Times New Roman"/>
                <a:hlinkClick r:id="rId1"/>
              </a:rPr>
              <a:t>http://www.fuzeon.com/Fuzeon/consumer-home_page.do</a:t>
            </a:r>
            <a:r>
              <a:rPr lang="en-US" sz="2400">
                <a:solidFill>
                  <a:srgbClr val="2f2b20"/>
                </a:solidFill>
                <a:latin typeface="Times New Roman"/>
              </a:rPr>
              <a:t>
</a:t>
            </a:r>
            <a:r>
              <a:rPr lang="en-US" sz="2400">
                <a:solidFill>
                  <a:srgbClr val="2f2b20"/>
                </a:solidFill>
                <a:latin typeface="Times New Roman"/>
                <a:hlinkClick r:id="rId2"/>
              </a:rPr>
              <a:t>www.rxlist.com</a:t>
            </a:r>
            <a:r>
              <a:rPr lang="en-US" sz="2400">
                <a:solidFill>
                  <a:srgbClr val="2f2b20"/>
                </a:solidFill>
                <a:latin typeface="Times New Roman"/>
              </a:rPr>
              <a:t>
</a:t>
            </a:r>
            <a:r>
              <a:rPr lang="en-US" sz="2400">
                <a:solidFill>
                  <a:srgbClr val="2f2b20"/>
                </a:solidFill>
                <a:latin typeface="Times New Roman"/>
              </a:rPr>
              <a:t>www.drugbank.com</a:t>
            </a:r>
            <a:endParaRPr/>
          </a:p>
        </p:txBody>
      </p:sp>
    </p:spTree>
  </p:cSld>
  <p:timing>
    <p:tnLst>
      <p:par>
        <p:cTn dur="indefinite" id="15" nodeType="tmRoot" restart="never">
          <p:childTnLst>
            <p:seq>
              <p:cTn id="16"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