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 id="264" r:id="rId6"/>
    <p:sldId id="259" r:id="rId7"/>
    <p:sldId id="267" r:id="rId8"/>
    <p:sldId id="268" r:id="rId9"/>
    <p:sldId id="265" r:id="rId10"/>
    <p:sldId id="266" r:id="rId11"/>
    <p:sldId id="257" r:id="rId12"/>
    <p:sldId id="260"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67"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541925-C7EF-47F9-ACDD-DB24D989147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val="151349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41925-C7EF-47F9-ACDD-DB24D989147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val="304582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41925-C7EF-47F9-ACDD-DB24D989147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val="53534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41925-C7EF-47F9-ACDD-DB24D989147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val="2837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541925-C7EF-47F9-ACDD-DB24D989147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val="202803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541925-C7EF-47F9-ACDD-DB24D989147D}"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val="2494450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541925-C7EF-47F9-ACDD-DB24D989147D}" type="datetimeFigureOut">
              <a:rPr lang="en-US" smtClean="0"/>
              <a:pPr/>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val="498968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541925-C7EF-47F9-ACDD-DB24D989147D}" type="datetimeFigureOut">
              <a:rPr lang="en-US" smtClean="0"/>
              <a:pPr/>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val="394609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41925-C7EF-47F9-ACDD-DB24D989147D}" type="datetimeFigureOut">
              <a:rPr lang="en-US" smtClean="0"/>
              <a:pPr/>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val="3395555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41925-C7EF-47F9-ACDD-DB24D989147D}"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val="140039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41925-C7EF-47F9-ACDD-DB24D989147D}"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AF5E1-83E6-414C-AD05-CB7F430D14D0}" type="slidenum">
              <a:rPr lang="en-US" smtClean="0"/>
              <a:pPr/>
              <a:t>‹#›</a:t>
            </a:fld>
            <a:endParaRPr lang="en-US"/>
          </a:p>
        </p:txBody>
      </p:sp>
    </p:spTree>
    <p:extLst>
      <p:ext uri="{BB962C8B-B14F-4D97-AF65-F5344CB8AC3E}">
        <p14:creationId xmlns:p14="http://schemas.microsoft.com/office/powerpoint/2010/main" val="387043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41925-C7EF-47F9-ACDD-DB24D989147D}" type="datetimeFigureOut">
              <a:rPr lang="en-US" smtClean="0"/>
              <a:pPr/>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AF5E1-83E6-414C-AD05-CB7F430D14D0}" type="slidenum">
              <a:rPr lang="en-US" smtClean="0"/>
              <a:pPr/>
              <a:t>‹#›</a:t>
            </a:fld>
            <a:endParaRPr lang="en-US"/>
          </a:p>
        </p:txBody>
      </p:sp>
    </p:spTree>
    <p:extLst>
      <p:ext uri="{BB962C8B-B14F-4D97-AF65-F5344CB8AC3E}">
        <p14:creationId xmlns:p14="http://schemas.microsoft.com/office/powerpoint/2010/main" val="3275234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19200"/>
            <a:ext cx="1720343" cy="461665"/>
          </a:xfrm>
          <a:prstGeom prst="rect">
            <a:avLst/>
          </a:prstGeom>
        </p:spPr>
        <p:txBody>
          <a:bodyPr wrap="none">
            <a:spAutoFit/>
          </a:bodyPr>
          <a:lstStyle/>
          <a:p>
            <a:r>
              <a:rPr lang="en-US" sz="2400" b="1" dirty="0" err="1"/>
              <a:t>Denosumab</a:t>
            </a:r>
            <a:endParaRPr lang="en-US" sz="2400" dirty="0"/>
          </a:p>
        </p:txBody>
      </p:sp>
      <p:sp>
        <p:nvSpPr>
          <p:cNvPr id="5" name="Rectangle 4"/>
          <p:cNvSpPr/>
          <p:nvPr/>
        </p:nvSpPr>
        <p:spPr>
          <a:xfrm>
            <a:off x="457200" y="457200"/>
            <a:ext cx="1317990" cy="461665"/>
          </a:xfrm>
          <a:prstGeom prst="rect">
            <a:avLst/>
          </a:prstGeom>
        </p:spPr>
        <p:txBody>
          <a:bodyPr wrap="none">
            <a:spAutoFit/>
          </a:bodyPr>
          <a:lstStyle/>
          <a:p>
            <a:r>
              <a:rPr lang="en-US" sz="2400" dirty="0"/>
              <a:t>DB06643</a:t>
            </a:r>
          </a:p>
        </p:txBody>
      </p:sp>
      <p:sp>
        <p:nvSpPr>
          <p:cNvPr id="6" name="Rectangle 5"/>
          <p:cNvSpPr/>
          <p:nvPr/>
        </p:nvSpPr>
        <p:spPr>
          <a:xfrm>
            <a:off x="457200" y="4495800"/>
            <a:ext cx="4572000" cy="1569660"/>
          </a:xfrm>
          <a:prstGeom prst="rect">
            <a:avLst/>
          </a:prstGeom>
        </p:spPr>
        <p:txBody>
          <a:bodyPr>
            <a:spAutoFit/>
          </a:bodyPr>
          <a:lstStyle/>
          <a:p>
            <a:r>
              <a:rPr lang="en-US" sz="2400" dirty="0" smtClean="0"/>
              <a:t>CATEGORY</a:t>
            </a:r>
          </a:p>
          <a:p>
            <a:r>
              <a:rPr lang="en-US" sz="2400" dirty="0" smtClean="0"/>
              <a:t> </a:t>
            </a:r>
          </a:p>
          <a:p>
            <a:r>
              <a:rPr lang="en-US" sz="2400" dirty="0" smtClean="0"/>
              <a:t>Bone </a:t>
            </a:r>
            <a:r>
              <a:rPr lang="en-US" sz="2400" dirty="0"/>
              <a:t>Density Conservation Agents</a:t>
            </a:r>
          </a:p>
          <a:p>
            <a:r>
              <a:rPr lang="en-US" sz="2400" dirty="0" smtClean="0"/>
              <a:t>Monoclonal </a:t>
            </a:r>
            <a:r>
              <a:rPr lang="en-US" sz="2400" dirty="0"/>
              <a:t>antibodies</a:t>
            </a:r>
          </a:p>
        </p:txBody>
      </p:sp>
      <p:sp>
        <p:nvSpPr>
          <p:cNvPr id="7" name="Rectangle 6"/>
          <p:cNvSpPr/>
          <p:nvPr/>
        </p:nvSpPr>
        <p:spPr>
          <a:xfrm>
            <a:off x="457200" y="1981200"/>
            <a:ext cx="2959465" cy="461665"/>
          </a:xfrm>
          <a:prstGeom prst="rect">
            <a:avLst/>
          </a:prstGeom>
        </p:spPr>
        <p:txBody>
          <a:bodyPr wrap="none">
            <a:spAutoFit/>
          </a:bodyPr>
          <a:lstStyle/>
          <a:p>
            <a:r>
              <a:rPr lang="en-US" sz="2400" dirty="0"/>
              <a:t>C</a:t>
            </a:r>
            <a:r>
              <a:rPr lang="en-US" sz="2400" baseline="-25000" dirty="0"/>
              <a:t>6404</a:t>
            </a:r>
            <a:r>
              <a:rPr lang="en-US" sz="2400" dirty="0"/>
              <a:t>H</a:t>
            </a:r>
            <a:r>
              <a:rPr lang="en-US" sz="2400" baseline="-25000" dirty="0"/>
              <a:t>9912</a:t>
            </a:r>
            <a:r>
              <a:rPr lang="en-US" sz="2400" dirty="0"/>
              <a:t>N</a:t>
            </a:r>
            <a:r>
              <a:rPr lang="en-US" sz="2400" baseline="-25000" dirty="0"/>
              <a:t>1724</a:t>
            </a:r>
            <a:r>
              <a:rPr lang="en-US" sz="2400" dirty="0"/>
              <a:t>O</a:t>
            </a:r>
            <a:r>
              <a:rPr lang="en-US" sz="2400" baseline="-25000" dirty="0"/>
              <a:t>2004</a:t>
            </a:r>
            <a:r>
              <a:rPr lang="en-US" sz="2400" dirty="0"/>
              <a:t>S</a:t>
            </a:r>
            <a:r>
              <a:rPr lang="en-US" sz="2400" baseline="-25000" dirty="0"/>
              <a:t>50</a:t>
            </a:r>
            <a:endParaRPr lang="en-US" sz="2400" dirty="0"/>
          </a:p>
        </p:txBody>
      </p:sp>
      <p:sp>
        <p:nvSpPr>
          <p:cNvPr id="8" name="Rectangle 7"/>
          <p:cNvSpPr/>
          <p:nvPr/>
        </p:nvSpPr>
        <p:spPr>
          <a:xfrm>
            <a:off x="457200" y="2743200"/>
            <a:ext cx="1428596" cy="461665"/>
          </a:xfrm>
          <a:prstGeom prst="rect">
            <a:avLst/>
          </a:prstGeom>
        </p:spPr>
        <p:txBody>
          <a:bodyPr wrap="none">
            <a:spAutoFit/>
          </a:bodyPr>
          <a:lstStyle/>
          <a:p>
            <a:r>
              <a:rPr lang="en-US" sz="2400" dirty="0"/>
              <a:t>144.7 </a:t>
            </a:r>
            <a:r>
              <a:rPr lang="en-US" sz="2400" dirty="0" err="1"/>
              <a:t>kDa</a:t>
            </a:r>
            <a:endParaRPr lang="en-US" sz="2400" dirty="0"/>
          </a:p>
        </p:txBody>
      </p:sp>
    </p:spTree>
    <p:extLst>
      <p:ext uri="{BB962C8B-B14F-4D97-AF65-F5344CB8AC3E}">
        <p14:creationId xmlns:p14="http://schemas.microsoft.com/office/powerpoint/2010/main" val="3492304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079480"/>
            <a:ext cx="7391400" cy="4401205"/>
          </a:xfrm>
          <a:prstGeom prst="rect">
            <a:avLst/>
          </a:prstGeom>
        </p:spPr>
        <p:txBody>
          <a:bodyPr wrap="square">
            <a:spAutoFit/>
          </a:bodyPr>
          <a:lstStyle/>
          <a:p>
            <a:r>
              <a:rPr lang="en-US" sz="2000" dirty="0" err="1" smtClean="0"/>
              <a:t>Pralatrexate</a:t>
            </a:r>
            <a:r>
              <a:rPr lang="en-US" sz="2000" dirty="0"/>
              <a:t>	</a:t>
            </a:r>
            <a:endParaRPr lang="en-US" sz="2000" dirty="0" smtClean="0"/>
          </a:p>
          <a:p>
            <a:r>
              <a:rPr lang="en-US" sz="2000" dirty="0" smtClean="0"/>
              <a:t>Increased </a:t>
            </a:r>
            <a:r>
              <a:rPr lang="en-US" sz="2000" dirty="0" err="1"/>
              <a:t>immunosuppresive</a:t>
            </a:r>
            <a:r>
              <a:rPr lang="en-US" sz="2000" dirty="0"/>
              <a:t> effects and risk of infection. Monitor for adverse effects .</a:t>
            </a:r>
          </a:p>
          <a:p>
            <a:endParaRPr lang="en-US" sz="2000" dirty="0" smtClean="0"/>
          </a:p>
          <a:p>
            <a:r>
              <a:rPr lang="en-US" sz="2000" dirty="0" err="1" smtClean="0"/>
              <a:t>Rilonacept</a:t>
            </a:r>
            <a:r>
              <a:rPr lang="en-US" sz="2000" dirty="0"/>
              <a:t>	</a:t>
            </a:r>
            <a:endParaRPr lang="en-US" sz="2000" dirty="0" smtClean="0"/>
          </a:p>
          <a:p>
            <a:r>
              <a:rPr lang="en-US" sz="2000" dirty="0" smtClean="0"/>
              <a:t>Use </a:t>
            </a:r>
            <a:r>
              <a:rPr lang="en-US" sz="2000" dirty="0"/>
              <a:t>caution with patients on concomitant </a:t>
            </a:r>
            <a:r>
              <a:rPr lang="en-US" sz="2000" dirty="0" err="1"/>
              <a:t>immunosuppressants</a:t>
            </a:r>
            <a:r>
              <a:rPr lang="en-US" sz="2000" dirty="0"/>
              <a:t> or those with compromised immune systems; increased risk of serious infection.</a:t>
            </a:r>
          </a:p>
          <a:p>
            <a:endParaRPr lang="en-US" sz="2000" dirty="0" smtClean="0"/>
          </a:p>
          <a:p>
            <a:r>
              <a:rPr lang="en-US" sz="2000" dirty="0" err="1" smtClean="0"/>
              <a:t>Tofacitinib</a:t>
            </a:r>
            <a:r>
              <a:rPr lang="en-US" sz="2000" dirty="0"/>
              <a:t>	</a:t>
            </a:r>
            <a:endParaRPr lang="en-US" sz="2000" dirty="0" smtClean="0"/>
          </a:p>
          <a:p>
            <a:r>
              <a:rPr lang="en-US" sz="2000" dirty="0" err="1" smtClean="0"/>
              <a:t>Denosumab</a:t>
            </a:r>
            <a:r>
              <a:rPr lang="en-US" sz="2000" dirty="0"/>
              <a:t>, when used in combination with </a:t>
            </a:r>
            <a:r>
              <a:rPr lang="en-US" sz="2000" dirty="0" err="1"/>
              <a:t>tofacitinib</a:t>
            </a:r>
            <a:r>
              <a:rPr lang="en-US" sz="2000" dirty="0"/>
              <a:t>, may increase </a:t>
            </a:r>
            <a:r>
              <a:rPr lang="en-US" sz="2000" dirty="0" err="1"/>
              <a:t>tofaciitinib</a:t>
            </a:r>
            <a:r>
              <a:rPr lang="en-US" sz="2000" dirty="0"/>
              <a:t> toxicity and worsen side effects. It may specifically increase the risk of serious infection. It is recommended to monitor therapy. </a:t>
            </a:r>
            <a:endParaRPr lang="en-US" sz="2000" dirty="0"/>
          </a:p>
        </p:txBody>
      </p:sp>
    </p:spTree>
    <p:extLst>
      <p:ext uri="{BB962C8B-B14F-4D97-AF65-F5344CB8AC3E}">
        <p14:creationId xmlns:p14="http://schemas.microsoft.com/office/powerpoint/2010/main" val="2742247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762000"/>
            <a:ext cx="8534400" cy="5324535"/>
          </a:xfrm>
          <a:prstGeom prst="rect">
            <a:avLst/>
          </a:prstGeom>
        </p:spPr>
        <p:txBody>
          <a:bodyPr wrap="square">
            <a:spAutoFit/>
          </a:bodyPr>
          <a:lstStyle/>
          <a:p>
            <a:r>
              <a:rPr lang="en-US" sz="2000" dirty="0" smtClean="0"/>
              <a:t>SEQUENCE </a:t>
            </a:r>
          </a:p>
          <a:p>
            <a:endParaRPr lang="en-US" sz="2000" dirty="0" smtClean="0"/>
          </a:p>
          <a:p>
            <a:r>
              <a:rPr lang="en-US" sz="2000" dirty="0" smtClean="0"/>
              <a:t>&gt; </a:t>
            </a:r>
            <a:r>
              <a:rPr lang="en-US" sz="2000" dirty="0" err="1"/>
              <a:t>Denosumab</a:t>
            </a:r>
            <a:r>
              <a:rPr lang="en-US" sz="2000" dirty="0"/>
              <a:t> </a:t>
            </a:r>
            <a:r>
              <a:rPr lang="el-GR" sz="2000" dirty="0"/>
              <a:t>α</a:t>
            </a:r>
            <a:r>
              <a:rPr lang="en-US" sz="2000" dirty="0"/>
              <a:t>OPGL-1 heavy chain sequence</a:t>
            </a:r>
          </a:p>
          <a:p>
            <a:r>
              <a:rPr lang="en-US" sz="2000" dirty="0"/>
              <a:t>EVQLLESGGGLVQPGGSLRLSCAASGFTFSSYAMSWVRQAPGKGLEWVSGITGSGGSTYY</a:t>
            </a:r>
          </a:p>
          <a:p>
            <a:r>
              <a:rPr lang="en-US" sz="2000" dirty="0"/>
              <a:t>ADSVKGRFTISRDNSKNTLYLQMNSLRAEDTAVYYCAKDPGTTVIMSWFDPWGQGTLVTV</a:t>
            </a:r>
          </a:p>
          <a:p>
            <a:r>
              <a:rPr lang="en-US" sz="2000" dirty="0"/>
              <a:t>SSASTKGPSVFPLAPSSKSTSGGTAALGCLVKDYFPEPVTVSWNSGALTSGVHTFPAVLQ</a:t>
            </a:r>
          </a:p>
          <a:p>
            <a:r>
              <a:rPr lang="en-US" sz="2000" dirty="0"/>
              <a:t>SSGLYSLSSVVTVPSSSLGTQTYICNVNHKPSNTKVDKKVEPKSCDKTHTCPPCPAPELL</a:t>
            </a:r>
          </a:p>
          <a:p>
            <a:r>
              <a:rPr lang="en-US" sz="2000" dirty="0"/>
              <a:t>GGPSVFLFPPKPKDTLMISRTPEVTCVVVDVSHEDPEVKFNWYVDGVEVHNAKTKPREEQ</a:t>
            </a:r>
          </a:p>
          <a:p>
            <a:r>
              <a:rPr lang="en-US" sz="2000" dirty="0"/>
              <a:t>YNSTYRVVSVLTVLHQDWLNGKEYKCKVSNKALPAPIEKTISKAKGQPREPQVYTLPPSR</a:t>
            </a:r>
          </a:p>
          <a:p>
            <a:r>
              <a:rPr lang="en-US" sz="2000" dirty="0"/>
              <a:t>DELTKNQVSLTCLVKGFYPSDIAVEWESNGQPENNYKTTPPVLDSDGSFFLYSKLTVDKS</a:t>
            </a:r>
          </a:p>
          <a:p>
            <a:r>
              <a:rPr lang="en-US" sz="2000" dirty="0"/>
              <a:t>RWQQGNVFSCSVMHEALHNHYTQKSLSLSPGK</a:t>
            </a:r>
          </a:p>
          <a:p>
            <a:endParaRPr lang="en-US" sz="2000" dirty="0"/>
          </a:p>
          <a:p>
            <a:r>
              <a:rPr lang="en-US" sz="2000" dirty="0"/>
              <a:t>&gt; </a:t>
            </a:r>
            <a:r>
              <a:rPr lang="en-US" sz="2000" dirty="0" err="1"/>
              <a:t>Denosumab</a:t>
            </a:r>
            <a:r>
              <a:rPr lang="en-US" sz="2000" dirty="0"/>
              <a:t> </a:t>
            </a:r>
            <a:r>
              <a:rPr lang="el-GR" sz="2000" dirty="0"/>
              <a:t>α</a:t>
            </a:r>
            <a:r>
              <a:rPr lang="en-US" sz="2000" dirty="0"/>
              <a:t>OPGL-1 light chain sequence</a:t>
            </a:r>
          </a:p>
          <a:p>
            <a:r>
              <a:rPr lang="en-US" sz="2000" dirty="0"/>
              <a:t>EIVLTQSPGTLSLSPGERATLSCRASQSVRGRYLAWYQQKPGQAPRLLIYGASSRATGIP</a:t>
            </a:r>
          </a:p>
          <a:p>
            <a:r>
              <a:rPr lang="en-US" sz="2000" dirty="0"/>
              <a:t>DRFSGSGSGTDFTLTISRLEPEDFAVFYCQQYGSSPRTFGQGTKVEIKRTVAAPSVFIFP</a:t>
            </a:r>
          </a:p>
          <a:p>
            <a:r>
              <a:rPr lang="en-US" sz="2000" dirty="0"/>
              <a:t>PSDEQLKSGTASVVCLLNNFYPREAKVQWKVDNALQSGNSQESVTEQDSKDSTYSLSSTL</a:t>
            </a:r>
          </a:p>
          <a:p>
            <a:r>
              <a:rPr lang="en-US" sz="2000" dirty="0"/>
              <a:t>TLSKADYEKHKVYACEVTHQGLSSPVTKSFNRGEC</a:t>
            </a:r>
          </a:p>
        </p:txBody>
      </p:sp>
    </p:spTree>
    <p:extLst>
      <p:ext uri="{BB962C8B-B14F-4D97-AF65-F5344CB8AC3E}">
        <p14:creationId xmlns:p14="http://schemas.microsoft.com/office/powerpoint/2010/main" val="2396508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720840"/>
            <a:ext cx="9144000" cy="2554545"/>
          </a:xfrm>
          <a:prstGeom prst="rect">
            <a:avLst/>
          </a:prstGeom>
        </p:spPr>
        <p:txBody>
          <a:bodyPr wrap="square">
            <a:spAutoFit/>
          </a:bodyPr>
          <a:lstStyle/>
          <a:p>
            <a:r>
              <a:rPr lang="en-US" sz="2000" dirty="0" smtClean="0"/>
              <a:t>PATENTS</a:t>
            </a:r>
          </a:p>
          <a:p>
            <a:endParaRPr lang="en-US" sz="2000" dirty="0" smtClean="0"/>
          </a:p>
          <a:p>
            <a:r>
              <a:rPr lang="en-US" sz="2000" dirty="0" smtClean="0"/>
              <a:t>Country</a:t>
            </a:r>
            <a:r>
              <a:rPr lang="en-US" sz="2000" dirty="0"/>
              <a:t>	</a:t>
            </a:r>
            <a:r>
              <a:rPr lang="en-US" sz="2000" dirty="0" smtClean="0"/>
              <a:t>	Patent </a:t>
            </a:r>
            <a:r>
              <a:rPr lang="en-US" sz="2000" dirty="0"/>
              <a:t>Number	</a:t>
            </a:r>
            <a:r>
              <a:rPr lang="en-US" sz="2000" dirty="0" smtClean="0"/>
              <a:t>	Approved</a:t>
            </a:r>
            <a:r>
              <a:rPr lang="en-US" sz="2000" dirty="0"/>
              <a:t>	</a:t>
            </a:r>
            <a:r>
              <a:rPr lang="en-US" sz="2000" dirty="0" smtClean="0"/>
              <a:t>Expires </a:t>
            </a:r>
            <a:r>
              <a:rPr lang="en-US" sz="2000" dirty="0"/>
              <a:t>(estimated)</a:t>
            </a:r>
          </a:p>
          <a:p>
            <a:r>
              <a:rPr lang="en-US" sz="2000" dirty="0"/>
              <a:t>Canada	</a:t>
            </a:r>
            <a:r>
              <a:rPr lang="en-US" sz="2000" dirty="0" smtClean="0"/>
              <a:t>	2257247</a:t>
            </a:r>
            <a:r>
              <a:rPr lang="en-US" sz="2000" dirty="0"/>
              <a:t>	</a:t>
            </a:r>
            <a:r>
              <a:rPr lang="en-US" sz="2000" dirty="0" smtClean="0"/>
              <a:t>		2012-09-11</a:t>
            </a:r>
            <a:r>
              <a:rPr lang="en-US" sz="2000" dirty="0"/>
              <a:t>	2018-04-15</a:t>
            </a:r>
          </a:p>
          <a:p>
            <a:r>
              <a:rPr lang="en-US" sz="2000" dirty="0"/>
              <a:t>Canada	</a:t>
            </a:r>
            <a:r>
              <a:rPr lang="en-US" sz="2000" dirty="0" smtClean="0"/>
              <a:t>	2274987		</a:t>
            </a:r>
            <a:r>
              <a:rPr lang="en-US" sz="2000" dirty="0"/>
              <a:t>	2012-01-24	2017-12-22</a:t>
            </a:r>
          </a:p>
          <a:p>
            <a:r>
              <a:rPr lang="en-US" sz="2000" dirty="0"/>
              <a:t>Canada	</a:t>
            </a:r>
            <a:r>
              <a:rPr lang="en-US" sz="2000" dirty="0" smtClean="0"/>
              <a:t>	2285746</a:t>
            </a:r>
            <a:r>
              <a:rPr lang="en-US" sz="2000" dirty="0"/>
              <a:t>	</a:t>
            </a:r>
            <a:r>
              <a:rPr lang="en-US" sz="2000" dirty="0" smtClean="0"/>
              <a:t>		2010-09-28</a:t>
            </a:r>
            <a:r>
              <a:rPr lang="en-US" sz="2000" dirty="0"/>
              <a:t>	2018-04-15</a:t>
            </a:r>
          </a:p>
          <a:p>
            <a:r>
              <a:rPr lang="en-US" sz="2000" dirty="0"/>
              <a:t>Canada	</a:t>
            </a:r>
            <a:r>
              <a:rPr lang="en-US" sz="2000" dirty="0" smtClean="0"/>
              <a:t>	2400929 </a:t>
            </a:r>
            <a:r>
              <a:rPr lang="en-US" sz="2000" dirty="0"/>
              <a:t>	</a:t>
            </a:r>
            <a:r>
              <a:rPr lang="en-US" sz="2000" dirty="0" smtClean="0"/>
              <a:t>	2011-05-31</a:t>
            </a:r>
            <a:r>
              <a:rPr lang="en-US" sz="2000" dirty="0"/>
              <a:t>	2021-02-23</a:t>
            </a:r>
          </a:p>
          <a:p>
            <a:r>
              <a:rPr lang="en-US" sz="2000" dirty="0"/>
              <a:t>Canada	</a:t>
            </a:r>
            <a:r>
              <a:rPr lang="en-US" sz="2000" dirty="0" smtClean="0"/>
              <a:t>	2328140 </a:t>
            </a:r>
            <a:r>
              <a:rPr lang="en-US" sz="2000" dirty="0"/>
              <a:t>	</a:t>
            </a:r>
            <a:r>
              <a:rPr lang="en-US" sz="2000" dirty="0" smtClean="0"/>
              <a:t>	2012-03-13</a:t>
            </a:r>
            <a:r>
              <a:rPr lang="en-US" sz="2000" dirty="0"/>
              <a:t>	2019-05-13</a:t>
            </a:r>
          </a:p>
        </p:txBody>
      </p:sp>
    </p:spTree>
    <p:extLst>
      <p:ext uri="{BB962C8B-B14F-4D97-AF65-F5344CB8AC3E}">
        <p14:creationId xmlns:p14="http://schemas.microsoft.com/office/powerpoint/2010/main" val="566044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443841"/>
            <a:ext cx="8153400" cy="3170099"/>
          </a:xfrm>
          <a:prstGeom prst="rect">
            <a:avLst/>
          </a:prstGeom>
        </p:spPr>
        <p:txBody>
          <a:bodyPr wrap="square">
            <a:spAutoFit/>
          </a:bodyPr>
          <a:lstStyle/>
          <a:p>
            <a:r>
              <a:rPr lang="en-US" sz="2000" dirty="0" smtClean="0"/>
              <a:t>REFERENCES</a:t>
            </a:r>
          </a:p>
          <a:p>
            <a:endParaRPr lang="en-US" sz="2000" dirty="0" smtClean="0"/>
          </a:p>
          <a:p>
            <a:pPr marL="285750" indent="-285750">
              <a:buFont typeface="Arial" panose="020B0604020202020204" pitchFamily="34" charset="0"/>
              <a:buChar char="•"/>
            </a:pPr>
            <a:r>
              <a:rPr lang="en-US" sz="2000" dirty="0" smtClean="0"/>
              <a:t>https</a:t>
            </a:r>
            <a:r>
              <a:rPr lang="en-US" sz="2000" dirty="0"/>
              <a:t>://www.google.com/patents/US20110305694?pg=PA27&amp;dq=AMG-162&amp;hl=en&amp;sa=X&amp;ei=4IzKUZbLMeGqiQKhvoHAAQ&amp;ved=0CDYQ6AEwAA</a:t>
            </a:r>
          </a:p>
          <a:p>
            <a:pPr marL="285750" indent="-285750">
              <a:buFont typeface="Arial" panose="020B0604020202020204" pitchFamily="34" charset="0"/>
              <a:buChar char="•"/>
            </a:pPr>
            <a:r>
              <a:rPr lang="en-US" sz="2000" dirty="0"/>
              <a:t>http://www.ema.europa.eu/docs/en_GB/document_library/EPAR_-_Public_assessment_report/human/001120/WC500093529.pdf</a:t>
            </a:r>
          </a:p>
          <a:p>
            <a:pPr marL="285750" indent="-285750">
              <a:buFont typeface="Arial" panose="020B0604020202020204" pitchFamily="34" charset="0"/>
              <a:buChar char="•"/>
            </a:pPr>
            <a:r>
              <a:rPr lang="en-US" sz="2000" dirty="0"/>
              <a:t>Malan J, </a:t>
            </a:r>
            <a:r>
              <a:rPr lang="en-US" sz="2000" dirty="0" err="1"/>
              <a:t>Ettinger</a:t>
            </a:r>
            <a:r>
              <a:rPr lang="en-US" sz="2000" dirty="0"/>
              <a:t> K, </a:t>
            </a:r>
            <a:r>
              <a:rPr lang="en-US" sz="2000" dirty="0" err="1"/>
              <a:t>Naumann</a:t>
            </a:r>
            <a:r>
              <a:rPr lang="en-US" sz="2000" dirty="0"/>
              <a:t> E, </a:t>
            </a:r>
            <a:r>
              <a:rPr lang="en-US" sz="2000" dirty="0" err="1"/>
              <a:t>Beirne</a:t>
            </a:r>
            <a:r>
              <a:rPr lang="en-US" sz="2000" dirty="0"/>
              <a:t> OR: The relationship of </a:t>
            </a:r>
            <a:r>
              <a:rPr lang="en-US" sz="2000" dirty="0" err="1"/>
              <a:t>denosumab</a:t>
            </a:r>
            <a:r>
              <a:rPr lang="en-US" sz="2000" dirty="0"/>
              <a:t> pharmacology and osteonecrosis of the jaws. Oral </a:t>
            </a:r>
            <a:r>
              <a:rPr lang="en-US" sz="2000" dirty="0" err="1"/>
              <a:t>Surg</a:t>
            </a:r>
            <a:r>
              <a:rPr lang="en-US" sz="2000" dirty="0"/>
              <a:t> Oral Med Oral </a:t>
            </a:r>
            <a:r>
              <a:rPr lang="en-US" sz="2000" dirty="0" err="1"/>
              <a:t>Pathol</a:t>
            </a:r>
            <a:r>
              <a:rPr lang="en-US" sz="2000" dirty="0"/>
              <a:t> Oral </a:t>
            </a:r>
            <a:r>
              <a:rPr lang="en-US" sz="2000" dirty="0" err="1"/>
              <a:t>Radiol</a:t>
            </a:r>
            <a:r>
              <a:rPr lang="en-US" sz="2000" dirty="0"/>
              <a:t>. 2012 Dec;114(6):671-6. </a:t>
            </a:r>
            <a:r>
              <a:rPr lang="en-US" sz="2000" dirty="0" err="1"/>
              <a:t>doi</a:t>
            </a:r>
            <a:r>
              <a:rPr lang="en-US" sz="2000" dirty="0"/>
              <a:t>: 10.1016/j.oooo.2012.08.439.</a:t>
            </a:r>
          </a:p>
        </p:txBody>
      </p:sp>
    </p:spTree>
    <p:extLst>
      <p:ext uri="{BB962C8B-B14F-4D97-AF65-F5344CB8AC3E}">
        <p14:creationId xmlns:p14="http://schemas.microsoft.com/office/powerpoint/2010/main" val="72220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534400" cy="2554545"/>
          </a:xfrm>
          <a:prstGeom prst="rect">
            <a:avLst/>
          </a:prstGeom>
        </p:spPr>
        <p:txBody>
          <a:bodyPr wrap="square">
            <a:spAutoFit/>
          </a:bodyPr>
          <a:lstStyle/>
          <a:p>
            <a:r>
              <a:rPr lang="en-US" sz="2000" dirty="0" smtClean="0"/>
              <a:t>DESCRIPTION</a:t>
            </a:r>
          </a:p>
          <a:p>
            <a:r>
              <a:rPr lang="en-US" sz="2000" dirty="0" err="1" smtClean="0"/>
              <a:t>Denosumab</a:t>
            </a:r>
            <a:r>
              <a:rPr lang="en-US" sz="2000" dirty="0" smtClean="0"/>
              <a:t> </a:t>
            </a:r>
            <a:r>
              <a:rPr lang="en-US" sz="2000" dirty="0"/>
              <a:t>is a novel, fully human IgG2 monoclonal antibody specific to receptor activator of nuclear factor kappa-B ligand (RANKL), suppresses bone resorption markers in patients with a variety of metastatic tumors and is being investigated in multiple clinical trials for the prevention and treatment of bone metastases. Chemically, it consists of 2 heavy and 2 light chains. Each light chain consists of 215 amino acids. Each heavy chain consists of 448 amino acids with 4 intramolecular disulfides. FDA approved on June 1, 2010</a:t>
            </a:r>
          </a:p>
        </p:txBody>
      </p:sp>
      <p:sp>
        <p:nvSpPr>
          <p:cNvPr id="5" name="Rectangle 4"/>
          <p:cNvSpPr/>
          <p:nvPr/>
        </p:nvSpPr>
        <p:spPr>
          <a:xfrm>
            <a:off x="342900" y="2971800"/>
            <a:ext cx="8458200" cy="3170099"/>
          </a:xfrm>
          <a:prstGeom prst="rect">
            <a:avLst/>
          </a:prstGeom>
        </p:spPr>
        <p:txBody>
          <a:bodyPr wrap="square">
            <a:spAutoFit/>
          </a:bodyPr>
          <a:lstStyle/>
          <a:p>
            <a:r>
              <a:rPr lang="en-US" sz="2000" dirty="0" smtClean="0"/>
              <a:t>INDICATION</a:t>
            </a:r>
            <a:r>
              <a:rPr lang="en-US" sz="2000" dirty="0"/>
              <a:t>	</a:t>
            </a:r>
            <a:endParaRPr lang="en-US" sz="2000" dirty="0" smtClean="0"/>
          </a:p>
          <a:p>
            <a:r>
              <a:rPr lang="en-US" sz="2000" dirty="0" err="1" smtClean="0"/>
              <a:t>Prolia</a:t>
            </a:r>
            <a:r>
              <a:rPr lang="en-US" sz="2000" dirty="0" smtClean="0"/>
              <a:t> </a:t>
            </a:r>
            <a:r>
              <a:rPr lang="en-US" sz="2000" dirty="0"/>
              <a:t>is indicated for the treatment of postmenopausal women with osteoporosis at high risk for fracture. It reduces the incidence of vertebral, </a:t>
            </a:r>
            <a:r>
              <a:rPr lang="en-US" sz="2000" dirty="0" err="1"/>
              <a:t>nonvertebral</a:t>
            </a:r>
            <a:r>
              <a:rPr lang="en-US" sz="2000" dirty="0"/>
              <a:t>, and hip fractures. </a:t>
            </a:r>
            <a:r>
              <a:rPr lang="en-US" sz="2000" dirty="0" err="1"/>
              <a:t>Prolia</a:t>
            </a:r>
            <a:r>
              <a:rPr lang="en-US" sz="2000" dirty="0"/>
              <a:t> is also indicated as a treatment to increase bone mass in women at high risk for fracture receiving adjuvant aromatase inhibitor therapy for breast cancer. It can also be used in men with osteoporosis at high risk for fracture or in men receiving androgen deprivation therapy for </a:t>
            </a:r>
            <a:r>
              <a:rPr lang="en-US" sz="2000" dirty="0" err="1"/>
              <a:t>nonmetastatic</a:t>
            </a:r>
            <a:r>
              <a:rPr lang="en-US" sz="2000" dirty="0"/>
              <a:t> prostate cancer to increase bone mass. </a:t>
            </a:r>
            <a:r>
              <a:rPr lang="en-US" sz="2000" dirty="0" err="1"/>
              <a:t>Xgeva</a:t>
            </a:r>
            <a:r>
              <a:rPr lang="en-US" sz="2000" dirty="0"/>
              <a:t> is indicated for the prevention of skeletal-related events in patients with bone metastases from solid tumors.</a:t>
            </a:r>
          </a:p>
        </p:txBody>
      </p:sp>
    </p:spTree>
    <p:extLst>
      <p:ext uri="{BB962C8B-B14F-4D97-AF65-F5344CB8AC3E}">
        <p14:creationId xmlns:p14="http://schemas.microsoft.com/office/powerpoint/2010/main" val="2124472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33400"/>
            <a:ext cx="7772400" cy="5632311"/>
          </a:xfrm>
          <a:prstGeom prst="rect">
            <a:avLst/>
          </a:prstGeom>
        </p:spPr>
        <p:txBody>
          <a:bodyPr wrap="square">
            <a:spAutoFit/>
          </a:bodyPr>
          <a:lstStyle/>
          <a:p>
            <a:r>
              <a:rPr lang="en-US" sz="2000" dirty="0" smtClean="0"/>
              <a:t>PHARMACODYNAMICS</a:t>
            </a:r>
            <a:r>
              <a:rPr lang="en-US" sz="2000" dirty="0"/>
              <a:t>	</a:t>
            </a:r>
            <a:endParaRPr lang="en-US" sz="2000" dirty="0" smtClean="0"/>
          </a:p>
          <a:p>
            <a:r>
              <a:rPr lang="en-US" sz="2000" dirty="0" smtClean="0"/>
              <a:t>In </a:t>
            </a:r>
            <a:r>
              <a:rPr lang="en-US" sz="2000" dirty="0"/>
              <a:t>clinical studies, treatment with 60 mg of </a:t>
            </a:r>
            <a:r>
              <a:rPr lang="en-US" sz="2000" dirty="0" err="1"/>
              <a:t>Prolia</a:t>
            </a:r>
            <a:r>
              <a:rPr lang="en-US" sz="2000" dirty="0"/>
              <a:t> resulted in reduction in the bone resorption marker serum type 1 C-</a:t>
            </a:r>
            <a:r>
              <a:rPr lang="en-US" sz="2000" dirty="0" err="1"/>
              <a:t>telopeptide</a:t>
            </a:r>
            <a:r>
              <a:rPr lang="en-US" sz="2000" dirty="0"/>
              <a:t> (CTX) by approximately 85% by 3 days. Consistent with the physiological coupling of bone formation and resorption in skeletal remodeling, subsequent reductions in bone formation markers (i.e. </a:t>
            </a:r>
            <a:r>
              <a:rPr lang="en-US" sz="2000" dirty="0" err="1"/>
              <a:t>osteocalcin</a:t>
            </a:r>
            <a:r>
              <a:rPr lang="en-US" sz="2000" dirty="0"/>
              <a:t> and procollagen type 1 N-terminal peptide [</a:t>
            </a:r>
            <a:r>
              <a:rPr lang="en-US" sz="2000" dirty="0" err="1"/>
              <a:t>PlNP</a:t>
            </a:r>
            <a:r>
              <a:rPr lang="en-US" sz="2000" dirty="0"/>
              <a:t>]) were observed starting 1 month after the first dose of </a:t>
            </a:r>
            <a:r>
              <a:rPr lang="en-US" sz="2000" dirty="0" err="1"/>
              <a:t>Prolia</a:t>
            </a:r>
            <a:r>
              <a:rPr lang="en-US" sz="2000" dirty="0"/>
              <a:t>.</a:t>
            </a:r>
          </a:p>
          <a:p>
            <a:endParaRPr lang="en-US" sz="2000" dirty="0" smtClean="0"/>
          </a:p>
          <a:p>
            <a:r>
              <a:rPr lang="en-US" sz="2000" dirty="0" smtClean="0"/>
              <a:t>MECHANISM OF ACTION</a:t>
            </a:r>
            <a:r>
              <a:rPr lang="en-US" sz="2000" dirty="0"/>
              <a:t>	</a:t>
            </a:r>
            <a:endParaRPr lang="en-US" sz="2000" dirty="0" smtClean="0"/>
          </a:p>
          <a:p>
            <a:r>
              <a:rPr lang="en-US" sz="2000" dirty="0" err="1" smtClean="0"/>
              <a:t>Denosumab</a:t>
            </a:r>
            <a:r>
              <a:rPr lang="en-US" sz="2000" dirty="0" smtClean="0"/>
              <a:t> </a:t>
            </a:r>
            <a:r>
              <a:rPr lang="en-US" sz="2000" dirty="0"/>
              <a:t>is designed to target RANKL (RANK ligand), a protein that acts as the primary signal to promote bone removal/resorption. In many bone loss conditions, RANKL overwhelms the body's natural defense against bone destruction. </a:t>
            </a:r>
            <a:r>
              <a:rPr lang="en-US" sz="2000" dirty="0" err="1"/>
              <a:t>Denosumab</a:t>
            </a:r>
            <a:r>
              <a:rPr lang="en-US" sz="2000" dirty="0"/>
              <a:t> prevents RANKL from activating its receptor, RANK, on the surface of osteoclasts and their precursors. Prevention of the RANKL/RANK interaction inhibits osteoclast formation, function, and survival, thereby decreasing bone resorption and increasing bone mass and strength in both cortical and trabecular bone.</a:t>
            </a:r>
          </a:p>
        </p:txBody>
      </p:sp>
    </p:spTree>
    <p:extLst>
      <p:ext uri="{BB962C8B-B14F-4D97-AF65-F5344CB8AC3E}">
        <p14:creationId xmlns:p14="http://schemas.microsoft.com/office/powerpoint/2010/main" val="290245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487031"/>
            <a:ext cx="8839200" cy="2246769"/>
          </a:xfrm>
          <a:prstGeom prst="rect">
            <a:avLst/>
          </a:prstGeom>
        </p:spPr>
        <p:txBody>
          <a:bodyPr wrap="square">
            <a:spAutoFit/>
          </a:bodyPr>
          <a:lstStyle/>
          <a:p>
            <a:r>
              <a:rPr lang="en-US" sz="2000" dirty="0" smtClean="0"/>
              <a:t>ABSORPTION</a:t>
            </a:r>
            <a:r>
              <a:rPr lang="en-US" sz="2000" dirty="0"/>
              <a:t>	</a:t>
            </a:r>
            <a:endParaRPr lang="en-US" sz="2000" dirty="0" smtClean="0"/>
          </a:p>
          <a:p>
            <a:r>
              <a:rPr lang="en-US" sz="2000" dirty="0" smtClean="0"/>
              <a:t>When </a:t>
            </a:r>
            <a:r>
              <a:rPr lang="en-US" sz="2000" dirty="0"/>
              <a:t>60 mg of </a:t>
            </a:r>
            <a:r>
              <a:rPr lang="en-US" sz="2000" dirty="0" err="1"/>
              <a:t>denosumab</a:t>
            </a:r>
            <a:r>
              <a:rPr lang="en-US" sz="2000" dirty="0"/>
              <a:t> was subcutaneously administered to healthy subjects after fasting for 12 hours, the pharmacokinetic parameters are as follows: </a:t>
            </a:r>
            <a:r>
              <a:rPr lang="en-US" sz="2000" dirty="0" err="1"/>
              <a:t>Cmax</a:t>
            </a:r>
            <a:r>
              <a:rPr lang="en-US" sz="2000" dirty="0"/>
              <a:t> = 6.75 mcg/mL; </a:t>
            </a:r>
            <a:r>
              <a:rPr lang="en-US" sz="2000" dirty="0" err="1"/>
              <a:t>Tmax</a:t>
            </a:r>
            <a:r>
              <a:rPr lang="en-US" sz="2000" dirty="0"/>
              <a:t>= 10 days (range of 3 to 21 days); AUC (0-16 weeks) = 316 </a:t>
            </a:r>
            <a:r>
              <a:rPr lang="en-US" sz="2000" dirty="0" err="1"/>
              <a:t>mcg•day</a:t>
            </a:r>
            <a:r>
              <a:rPr lang="en-US" sz="2000" dirty="0"/>
              <a:t>/</a:t>
            </a:r>
            <a:r>
              <a:rPr lang="en-US" sz="2000" dirty="0" err="1"/>
              <a:t>mL.</a:t>
            </a:r>
            <a:r>
              <a:rPr lang="en-US" sz="2000" dirty="0"/>
              <a:t> </a:t>
            </a:r>
            <a:r>
              <a:rPr lang="en-US" sz="2000" dirty="0" err="1"/>
              <a:t>Denosumab</a:t>
            </a:r>
            <a:r>
              <a:rPr lang="en-US" sz="2000" dirty="0"/>
              <a:t> does not accumulate following multiple doses once every 6 months. The pharmacokinetics of </a:t>
            </a:r>
            <a:r>
              <a:rPr lang="en-US" sz="2000" dirty="0" err="1"/>
              <a:t>denosumab</a:t>
            </a:r>
            <a:r>
              <a:rPr lang="en-US" sz="2000" dirty="0"/>
              <a:t> were not affected by the formation of antibodies. </a:t>
            </a:r>
          </a:p>
        </p:txBody>
      </p:sp>
      <p:sp>
        <p:nvSpPr>
          <p:cNvPr id="5" name="Rectangle 4"/>
          <p:cNvSpPr/>
          <p:nvPr/>
        </p:nvSpPr>
        <p:spPr>
          <a:xfrm>
            <a:off x="276107" y="4705290"/>
            <a:ext cx="3991093" cy="400110"/>
          </a:xfrm>
          <a:prstGeom prst="rect">
            <a:avLst/>
          </a:prstGeom>
        </p:spPr>
        <p:txBody>
          <a:bodyPr wrap="none">
            <a:spAutoFit/>
          </a:bodyPr>
          <a:lstStyle/>
          <a:p>
            <a:r>
              <a:rPr lang="en-US" sz="2000" dirty="0" smtClean="0"/>
              <a:t>HALF LIFE</a:t>
            </a:r>
            <a:r>
              <a:rPr lang="en-US" sz="2000" dirty="0"/>
              <a:t>		</a:t>
            </a:r>
            <a:r>
              <a:rPr lang="en-US" sz="2000" dirty="0" smtClean="0"/>
              <a:t>25.4 </a:t>
            </a:r>
            <a:r>
              <a:rPr lang="en-US" sz="2000" dirty="0"/>
              <a:t>days </a:t>
            </a:r>
          </a:p>
        </p:txBody>
      </p:sp>
    </p:spTree>
    <p:extLst>
      <p:ext uri="{BB962C8B-B14F-4D97-AF65-F5344CB8AC3E}">
        <p14:creationId xmlns:p14="http://schemas.microsoft.com/office/powerpoint/2010/main" val="4101716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4938" y="4904252"/>
            <a:ext cx="6858000" cy="707886"/>
          </a:xfrm>
          <a:prstGeom prst="rect">
            <a:avLst/>
          </a:prstGeom>
        </p:spPr>
        <p:txBody>
          <a:bodyPr wrap="square">
            <a:spAutoFit/>
          </a:bodyPr>
          <a:lstStyle/>
          <a:p>
            <a:r>
              <a:rPr lang="en-US" sz="2000" dirty="0" smtClean="0"/>
              <a:t>TARGET</a:t>
            </a:r>
          </a:p>
          <a:p>
            <a:r>
              <a:rPr lang="en-US" sz="2000" dirty="0" smtClean="0"/>
              <a:t>Tumor </a:t>
            </a:r>
            <a:r>
              <a:rPr lang="en-US" sz="2000" dirty="0"/>
              <a:t>necrosis factor ligand superfamily member 11</a:t>
            </a:r>
          </a:p>
        </p:txBody>
      </p:sp>
      <p:sp>
        <p:nvSpPr>
          <p:cNvPr id="7" name="Rectangle 6"/>
          <p:cNvSpPr/>
          <p:nvPr/>
        </p:nvSpPr>
        <p:spPr>
          <a:xfrm>
            <a:off x="174938" y="1295400"/>
            <a:ext cx="8839200" cy="3170099"/>
          </a:xfrm>
          <a:prstGeom prst="rect">
            <a:avLst/>
          </a:prstGeom>
        </p:spPr>
        <p:txBody>
          <a:bodyPr wrap="square">
            <a:spAutoFit/>
          </a:bodyPr>
          <a:lstStyle/>
          <a:p>
            <a:r>
              <a:rPr lang="en-US" sz="2000" dirty="0" smtClean="0"/>
              <a:t>TOXICITY</a:t>
            </a:r>
            <a:r>
              <a:rPr lang="en-US" sz="2000" dirty="0"/>
              <a:t>	</a:t>
            </a:r>
            <a:endParaRPr lang="en-US" sz="2000" dirty="0" smtClean="0"/>
          </a:p>
          <a:p>
            <a:r>
              <a:rPr lang="en-US" sz="2000" dirty="0" smtClean="0"/>
              <a:t>In </a:t>
            </a:r>
            <a:r>
              <a:rPr lang="en-US" sz="2000" dirty="0"/>
              <a:t>patients with postmenopausal osteoporosis, the most common adverse reactions (&gt; 5% and more common than placebo) were: back pain, pain in extremity, hypercholesterolemia, musculoskeletal pain, and cystitis. Pancreatitis has been reported in clinical trials. In male patients with osteoporosis, the most common adverse reactions (&gt; 5% and more common than placebo) were: back pain, arthralgia, and </a:t>
            </a:r>
            <a:r>
              <a:rPr lang="en-US" sz="2000" dirty="0" err="1"/>
              <a:t>nasopharyngitis</a:t>
            </a:r>
            <a:r>
              <a:rPr lang="en-US" sz="2000" dirty="0"/>
              <a:t>. In patients experiencing bone loss due to hormone ablation for cancer, the most common adverse reactions (≥ 10% and more common than placebo) were: arthralgia and back pain. Pain in extremity and musculoskeletal pain have also been reported in clinical trials</a:t>
            </a:r>
          </a:p>
        </p:txBody>
      </p:sp>
    </p:spTree>
    <p:extLst>
      <p:ext uri="{BB962C8B-B14F-4D97-AF65-F5344CB8AC3E}">
        <p14:creationId xmlns:p14="http://schemas.microsoft.com/office/powerpoint/2010/main" val="1958760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28911823"/>
              </p:ext>
            </p:extLst>
          </p:nvPr>
        </p:nvGraphicFramePr>
        <p:xfrm>
          <a:off x="381000" y="1600200"/>
          <a:ext cx="8229600" cy="1097280"/>
        </p:xfrm>
        <a:graphic>
          <a:graphicData uri="http://schemas.openxmlformats.org/drawingml/2006/table">
            <a:tbl>
              <a:tblPr/>
              <a:tblGrid>
                <a:gridCol w="1219200"/>
                <a:gridCol w="7010400"/>
              </a:tblGrid>
              <a:tr h="0">
                <a:tc>
                  <a:txBody>
                    <a:bodyPr/>
                    <a:lstStyle/>
                    <a:p>
                      <a:r>
                        <a:rPr lang="en-US" dirty="0" err="1"/>
                        <a:t>Prolia</a:t>
                      </a:r>
                      <a:r>
                        <a:rPr lang="en-US" dirty="0"/>
                        <a:t> </a:t>
                      </a:r>
                    </a:p>
                  </a:txBody>
                  <a:tcPr anchor="ctr">
                    <a:lnL>
                      <a:noFill/>
                    </a:lnL>
                    <a:lnR>
                      <a:noFill/>
                    </a:lnR>
                    <a:lnT>
                      <a:noFill/>
                    </a:lnT>
                    <a:lnB>
                      <a:noFill/>
                    </a:lnB>
                  </a:tcPr>
                </a:tc>
                <a:tc>
                  <a:txBody>
                    <a:bodyPr/>
                    <a:lstStyle/>
                    <a:p>
                      <a:r>
                        <a:rPr lang="en-US"/>
                        <a:t>Amgen</a:t>
                      </a:r>
                    </a:p>
                  </a:txBody>
                  <a:tcPr anchor="ctr">
                    <a:lnL>
                      <a:noFill/>
                    </a:lnL>
                    <a:lnR>
                      <a:noFill/>
                    </a:lnR>
                    <a:lnT>
                      <a:noFill/>
                    </a:lnT>
                    <a:lnB>
                      <a:noFill/>
                    </a:lnB>
                  </a:tcPr>
                </a:tc>
              </a:tr>
              <a:tr h="0">
                <a:tc>
                  <a:txBody>
                    <a:bodyPr/>
                    <a:lstStyle/>
                    <a:p>
                      <a:r>
                        <a:rPr lang="en-US" dirty="0" err="1"/>
                        <a:t>Ranmark</a:t>
                      </a:r>
                      <a:endParaRPr lang="en-US" dirty="0"/>
                    </a:p>
                  </a:txBody>
                  <a:tcPr anchor="ctr">
                    <a:lnL>
                      <a:noFill/>
                    </a:lnL>
                    <a:lnR>
                      <a:noFill/>
                    </a:lnR>
                    <a:lnT>
                      <a:noFill/>
                    </a:lnT>
                    <a:lnB>
                      <a:noFill/>
                    </a:lnB>
                  </a:tcPr>
                </a:tc>
                <a:tc>
                  <a:txBody>
                    <a:bodyPr/>
                    <a:lstStyle/>
                    <a:p>
                      <a:r>
                        <a:rPr lang="en-US" dirty="0"/>
                        <a:t>Daiichi Sankyo</a:t>
                      </a:r>
                    </a:p>
                  </a:txBody>
                  <a:tcPr anchor="ctr">
                    <a:lnL>
                      <a:noFill/>
                    </a:lnL>
                    <a:lnR>
                      <a:noFill/>
                    </a:lnR>
                    <a:lnT>
                      <a:noFill/>
                    </a:lnT>
                    <a:lnB>
                      <a:noFill/>
                    </a:lnB>
                  </a:tcPr>
                </a:tc>
              </a:tr>
              <a:tr h="0">
                <a:tc>
                  <a:txBody>
                    <a:bodyPr/>
                    <a:lstStyle/>
                    <a:p>
                      <a:r>
                        <a:rPr lang="en-US" dirty="0" err="1"/>
                        <a:t>Xgeva</a:t>
                      </a:r>
                      <a:r>
                        <a:rPr lang="en-US" dirty="0"/>
                        <a:t> </a:t>
                      </a:r>
                    </a:p>
                  </a:txBody>
                  <a:tcPr anchor="ctr">
                    <a:lnL>
                      <a:noFill/>
                    </a:lnL>
                    <a:lnR>
                      <a:noFill/>
                    </a:lnR>
                    <a:lnT>
                      <a:noFill/>
                    </a:lnT>
                    <a:lnB>
                      <a:noFill/>
                    </a:lnB>
                  </a:tcPr>
                </a:tc>
                <a:tc>
                  <a:txBody>
                    <a:bodyPr/>
                    <a:lstStyle/>
                    <a:p>
                      <a:r>
                        <a:rPr lang="en-US" dirty="0"/>
                        <a:t>Amgen </a:t>
                      </a:r>
                    </a:p>
                  </a:txBody>
                  <a:tcPr anchor="ctr">
                    <a:lnL>
                      <a:noFill/>
                    </a:lnL>
                    <a:lnR>
                      <a:noFill/>
                    </a:lnR>
                    <a:lnT>
                      <a:noFill/>
                    </a:lnT>
                    <a:lnB>
                      <a:noFill/>
                    </a:lnB>
                  </a:tcPr>
                </a:tc>
              </a:tr>
            </a:tbl>
          </a:graphicData>
        </a:graphic>
      </p:graphicFrame>
      <p:sp>
        <p:nvSpPr>
          <p:cNvPr id="6" name="TextBox 5"/>
          <p:cNvSpPr txBox="1"/>
          <p:nvPr/>
        </p:nvSpPr>
        <p:spPr>
          <a:xfrm>
            <a:off x="381000" y="809085"/>
            <a:ext cx="1767535" cy="400110"/>
          </a:xfrm>
          <a:prstGeom prst="rect">
            <a:avLst/>
          </a:prstGeom>
          <a:noFill/>
        </p:spPr>
        <p:txBody>
          <a:bodyPr wrap="none" rtlCol="0">
            <a:spAutoFit/>
          </a:bodyPr>
          <a:lstStyle/>
          <a:p>
            <a:r>
              <a:rPr lang="en-US" sz="2000" dirty="0" smtClean="0"/>
              <a:t>BRAND NAMES</a:t>
            </a:r>
            <a:endParaRPr lang="en-US" sz="2000" dirty="0"/>
          </a:p>
        </p:txBody>
      </p:sp>
      <p:sp>
        <p:nvSpPr>
          <p:cNvPr id="7" name="Rectangle 6"/>
          <p:cNvSpPr/>
          <p:nvPr/>
        </p:nvSpPr>
        <p:spPr>
          <a:xfrm>
            <a:off x="381000" y="3276600"/>
            <a:ext cx="8610600" cy="2246769"/>
          </a:xfrm>
          <a:prstGeom prst="rect">
            <a:avLst/>
          </a:prstGeom>
        </p:spPr>
        <p:txBody>
          <a:bodyPr wrap="square">
            <a:spAutoFit/>
          </a:bodyPr>
          <a:lstStyle/>
          <a:p>
            <a:r>
              <a:rPr lang="en-US" sz="2000" dirty="0" smtClean="0"/>
              <a:t>INDICATION</a:t>
            </a:r>
          </a:p>
          <a:p>
            <a:r>
              <a:rPr lang="en-US" sz="2000" dirty="0" err="1" smtClean="0"/>
              <a:t>Prolia</a:t>
            </a:r>
            <a:r>
              <a:rPr lang="en-US" sz="2000" baseline="30000" dirty="0"/>
              <a:t>®</a:t>
            </a:r>
            <a:r>
              <a:rPr lang="en-US" sz="2000" dirty="0"/>
              <a:t> (</a:t>
            </a:r>
            <a:r>
              <a:rPr lang="en-US" sz="2000" dirty="0" err="1"/>
              <a:t>denosumab</a:t>
            </a:r>
            <a:r>
              <a:rPr lang="en-US" sz="2000" dirty="0"/>
              <a:t>) is a prescription medicine used to treat osteoporosis in women after menopause who: are at high risk for fracture, meaning women who have had a fracture related to osteoporosis, or who have multiple risk factors for fracture</a:t>
            </a:r>
          </a:p>
          <a:p>
            <a:r>
              <a:rPr lang="en-US" sz="2000" dirty="0"/>
              <a:t>cannot use another osteoporosis medicine or other osteoporosis medicines did not work well</a:t>
            </a:r>
          </a:p>
        </p:txBody>
      </p:sp>
    </p:spTree>
    <p:extLst>
      <p:ext uri="{BB962C8B-B14F-4D97-AF65-F5344CB8AC3E}">
        <p14:creationId xmlns:p14="http://schemas.microsoft.com/office/powerpoint/2010/main" val="395952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8444248" cy="1323439"/>
          </a:xfrm>
          <a:prstGeom prst="rect">
            <a:avLst/>
          </a:prstGeom>
        </p:spPr>
        <p:txBody>
          <a:bodyPr wrap="square">
            <a:spAutoFit/>
          </a:bodyPr>
          <a:lstStyle/>
          <a:p>
            <a:r>
              <a:rPr lang="en-US" sz="2000" dirty="0" smtClean="0"/>
              <a:t>PRECAUTION</a:t>
            </a:r>
          </a:p>
          <a:p>
            <a:r>
              <a:rPr lang="en-US" sz="2000" dirty="0" smtClean="0"/>
              <a:t>Do </a:t>
            </a:r>
            <a:r>
              <a:rPr lang="en-US" sz="2000" dirty="0"/>
              <a:t>not take </a:t>
            </a:r>
            <a:r>
              <a:rPr lang="en-US" sz="2000" dirty="0" err="1"/>
              <a:t>Prolia</a:t>
            </a:r>
            <a:r>
              <a:rPr lang="en-US" sz="2000" baseline="30000" dirty="0"/>
              <a:t>®</a:t>
            </a:r>
            <a:r>
              <a:rPr lang="en-US" sz="2000" dirty="0"/>
              <a:t> if you: have low blood calcium; or are pregnant or plan to become pregnant, as </a:t>
            </a:r>
            <a:r>
              <a:rPr lang="en-US" sz="2000" dirty="0" err="1"/>
              <a:t>Prolia</a:t>
            </a:r>
            <a:r>
              <a:rPr lang="en-US" sz="2000" baseline="30000" dirty="0"/>
              <a:t>®</a:t>
            </a:r>
            <a:r>
              <a:rPr lang="en-US" sz="2000" dirty="0"/>
              <a:t> may harm your unborn baby; or are allergic to </a:t>
            </a:r>
            <a:r>
              <a:rPr lang="en-US" sz="2000" dirty="0" err="1"/>
              <a:t>denosumab</a:t>
            </a:r>
            <a:r>
              <a:rPr lang="en-US" sz="2000" dirty="0"/>
              <a:t> or any ingredients in </a:t>
            </a:r>
            <a:r>
              <a:rPr lang="en-US" sz="2000" dirty="0" err="1"/>
              <a:t>Prolia</a:t>
            </a:r>
            <a:r>
              <a:rPr lang="en-US" sz="2000" baseline="30000" dirty="0"/>
              <a:t>®</a:t>
            </a:r>
            <a:endParaRPr lang="en-US" sz="2000" dirty="0"/>
          </a:p>
        </p:txBody>
      </p:sp>
      <p:sp>
        <p:nvSpPr>
          <p:cNvPr id="5" name="Rectangle 4"/>
          <p:cNvSpPr/>
          <p:nvPr/>
        </p:nvSpPr>
        <p:spPr>
          <a:xfrm>
            <a:off x="228600" y="2667000"/>
            <a:ext cx="4572000" cy="2862322"/>
          </a:xfrm>
          <a:prstGeom prst="rect">
            <a:avLst/>
          </a:prstGeom>
        </p:spPr>
        <p:txBody>
          <a:bodyPr>
            <a:spAutoFit/>
          </a:bodyPr>
          <a:lstStyle/>
          <a:p>
            <a:r>
              <a:rPr lang="en-US" sz="2000" dirty="0" smtClean="0"/>
              <a:t>ADVERSE REACTIONS</a:t>
            </a:r>
          </a:p>
          <a:p>
            <a:pPr marL="285750" indent="-285750">
              <a:buFont typeface="Arial" panose="020B0604020202020204" pitchFamily="34" charset="0"/>
              <a:buChar char="•"/>
            </a:pPr>
            <a:r>
              <a:rPr lang="en-US" sz="2000" dirty="0" smtClean="0"/>
              <a:t>Serious </a:t>
            </a:r>
            <a:r>
              <a:rPr lang="en-US" sz="2000" dirty="0"/>
              <a:t>allergic reactions </a:t>
            </a:r>
          </a:p>
          <a:p>
            <a:pPr marL="285750" indent="-285750">
              <a:buFont typeface="Arial" panose="020B0604020202020204" pitchFamily="34" charset="0"/>
              <a:buChar char="•"/>
            </a:pPr>
            <a:r>
              <a:rPr lang="en-US" sz="2000" dirty="0"/>
              <a:t>Low blood calcium (hypocalcemia)</a:t>
            </a:r>
          </a:p>
          <a:p>
            <a:pPr marL="285750" indent="-285750">
              <a:buFont typeface="Arial" panose="020B0604020202020204" pitchFamily="34" charset="0"/>
              <a:buChar char="•"/>
            </a:pPr>
            <a:r>
              <a:rPr lang="en-US" sz="2000" dirty="0"/>
              <a:t>Severe jaw bone problems (osteonecrosis) </a:t>
            </a:r>
          </a:p>
          <a:p>
            <a:pPr marL="285750" indent="-285750">
              <a:buFont typeface="Arial" panose="020B0604020202020204" pitchFamily="34" charset="0"/>
              <a:buChar char="•"/>
            </a:pPr>
            <a:r>
              <a:rPr lang="en-US" sz="2000" dirty="0"/>
              <a:t>Unusual thigh bone fractures</a:t>
            </a:r>
          </a:p>
          <a:p>
            <a:pPr marL="285750" indent="-285750">
              <a:buFont typeface="Arial" panose="020B0604020202020204" pitchFamily="34" charset="0"/>
              <a:buChar char="•"/>
            </a:pPr>
            <a:r>
              <a:rPr lang="en-US" sz="2000" dirty="0"/>
              <a:t>Serious infections</a:t>
            </a:r>
          </a:p>
          <a:p>
            <a:pPr marL="285750" indent="-285750">
              <a:buFont typeface="Arial" panose="020B0604020202020204" pitchFamily="34" charset="0"/>
              <a:buChar char="•"/>
            </a:pPr>
            <a:r>
              <a:rPr lang="en-US" sz="2000" dirty="0"/>
              <a:t>Skin problems</a:t>
            </a:r>
          </a:p>
          <a:p>
            <a:pPr marL="285750" indent="-285750">
              <a:buFont typeface="Arial" panose="020B0604020202020204" pitchFamily="34" charset="0"/>
              <a:buChar char="•"/>
            </a:pPr>
            <a:r>
              <a:rPr lang="en-US" sz="2000" dirty="0"/>
              <a:t>Bone, joint, or muscle pain</a:t>
            </a:r>
          </a:p>
        </p:txBody>
      </p:sp>
    </p:spTree>
    <p:extLst>
      <p:ext uri="{BB962C8B-B14F-4D97-AF65-F5344CB8AC3E}">
        <p14:creationId xmlns:p14="http://schemas.microsoft.com/office/powerpoint/2010/main" val="212059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371600"/>
            <a:ext cx="8153400" cy="5016758"/>
          </a:xfrm>
          <a:prstGeom prst="rect">
            <a:avLst/>
          </a:prstGeom>
        </p:spPr>
        <p:txBody>
          <a:bodyPr wrap="square">
            <a:spAutoFit/>
          </a:bodyPr>
          <a:lstStyle/>
          <a:p>
            <a:r>
              <a:rPr lang="en-US" sz="2000" dirty="0" smtClean="0"/>
              <a:t>ADVANTAGES</a:t>
            </a:r>
          </a:p>
          <a:p>
            <a:r>
              <a:rPr lang="en-US" sz="2000" dirty="0" smtClean="0"/>
              <a:t>2 </a:t>
            </a:r>
            <a:r>
              <a:rPr lang="en-US" sz="2000" dirty="0"/>
              <a:t>shots of </a:t>
            </a:r>
            <a:r>
              <a:rPr lang="en-US" sz="2000" dirty="0" err="1"/>
              <a:t>Prolia</a:t>
            </a:r>
            <a:r>
              <a:rPr lang="en-US" sz="2000" baseline="30000" dirty="0"/>
              <a:t>®</a:t>
            </a:r>
            <a:r>
              <a:rPr lang="en-US" sz="2000" dirty="0"/>
              <a:t> (</a:t>
            </a:r>
            <a:r>
              <a:rPr lang="en-US" sz="2000" dirty="0" err="1"/>
              <a:t>denosumab</a:t>
            </a:r>
            <a:r>
              <a:rPr lang="en-US" sz="2000" dirty="0"/>
              <a:t>) a year are proven to help women with postmenopausal osteoporosis at high risk for fracture strengthen their bones.</a:t>
            </a:r>
          </a:p>
          <a:p>
            <a:r>
              <a:rPr lang="en-US" sz="2000" dirty="0" err="1"/>
              <a:t>Prolia</a:t>
            </a:r>
            <a:r>
              <a:rPr lang="en-US" sz="2000" baseline="30000" dirty="0"/>
              <a:t>®</a:t>
            </a:r>
            <a:r>
              <a:rPr lang="en-US" sz="2000" dirty="0"/>
              <a:t> is a prescription medicine used to treat osteoporosis (thinning and weakening of bone) in women after menopause who:</a:t>
            </a:r>
          </a:p>
          <a:p>
            <a:pPr marL="285750" indent="-285750">
              <a:buFont typeface="Arial" panose="020B0604020202020204" pitchFamily="34" charset="0"/>
              <a:buChar char="•"/>
            </a:pPr>
            <a:r>
              <a:rPr lang="en-US" sz="2000" dirty="0"/>
              <a:t>are at high risk for fracture, meaning women who have had a fracture related to osteoporosis, or who have multiple risk factors for fracture</a:t>
            </a:r>
          </a:p>
          <a:p>
            <a:pPr marL="285750" indent="-285750">
              <a:buFont typeface="Arial" panose="020B0604020202020204" pitchFamily="34" charset="0"/>
              <a:buChar char="•"/>
            </a:pPr>
            <a:r>
              <a:rPr lang="en-US" sz="2000" dirty="0"/>
              <a:t>cannot use another osteoporosis medicine or other osteoporosis medicines did not work well.</a:t>
            </a:r>
          </a:p>
          <a:p>
            <a:pPr marL="285750" indent="-285750">
              <a:buFont typeface="Arial" panose="020B0604020202020204" pitchFamily="34" charset="0"/>
              <a:buChar char="•"/>
            </a:pPr>
            <a:r>
              <a:rPr lang="en-US" sz="2000" dirty="0" err="1"/>
              <a:t>Prolia</a:t>
            </a:r>
            <a:r>
              <a:rPr lang="en-US" sz="2000" baseline="30000" dirty="0"/>
              <a:t>®</a:t>
            </a:r>
            <a:r>
              <a:rPr lang="en-US" sz="2000" dirty="0"/>
              <a:t> isn't right for everyone. Do not take </a:t>
            </a:r>
            <a:r>
              <a:rPr lang="en-US" sz="2000" dirty="0" err="1"/>
              <a:t>Prolia</a:t>
            </a:r>
            <a:r>
              <a:rPr lang="en-US" sz="2000" baseline="30000" dirty="0"/>
              <a:t>®</a:t>
            </a:r>
            <a:r>
              <a:rPr lang="en-US" sz="2000" dirty="0"/>
              <a:t> if you: have low blood calcium; or are pregnant or plan to become pregnant, as </a:t>
            </a:r>
            <a:r>
              <a:rPr lang="en-US" sz="2000" dirty="0" err="1"/>
              <a:t>Prolia</a:t>
            </a:r>
            <a:r>
              <a:rPr lang="en-US" sz="2000" baseline="30000" dirty="0"/>
              <a:t>®</a:t>
            </a:r>
            <a:r>
              <a:rPr lang="en-US" sz="2000" dirty="0"/>
              <a:t> may harm your unborn baby; or are allergic to </a:t>
            </a:r>
            <a:r>
              <a:rPr lang="en-US" sz="2000" dirty="0" err="1"/>
              <a:t>denosumab</a:t>
            </a:r>
            <a:r>
              <a:rPr lang="en-US" sz="2000" dirty="0"/>
              <a:t> or any ingredients in </a:t>
            </a:r>
            <a:r>
              <a:rPr lang="en-US" sz="2000" dirty="0" err="1"/>
              <a:t>Prolia</a:t>
            </a:r>
            <a:r>
              <a:rPr lang="en-US" sz="2000" baseline="30000" dirty="0"/>
              <a:t>®</a:t>
            </a:r>
            <a:r>
              <a:rPr lang="en-US" sz="2000" dirty="0"/>
              <a:t>. You should take calcium and vitamin D as your doctor tells you to while you receive </a:t>
            </a:r>
            <a:r>
              <a:rPr lang="en-US" sz="2000" dirty="0" err="1"/>
              <a:t>Prolia</a:t>
            </a:r>
            <a:r>
              <a:rPr lang="en-US" sz="2000" baseline="30000" dirty="0"/>
              <a:t>®</a:t>
            </a:r>
            <a:r>
              <a:rPr lang="en-US" sz="2000" dirty="0"/>
              <a:t>. Talk to your doctor to see if </a:t>
            </a:r>
            <a:r>
              <a:rPr lang="en-US" sz="2000" dirty="0" err="1"/>
              <a:t>Prolia</a:t>
            </a:r>
            <a:r>
              <a:rPr lang="en-US" sz="2000" baseline="30000" dirty="0"/>
              <a:t>®</a:t>
            </a:r>
            <a:r>
              <a:rPr lang="en-US" sz="2000" dirty="0"/>
              <a:t> is right for you.</a:t>
            </a:r>
          </a:p>
        </p:txBody>
      </p:sp>
    </p:spTree>
    <p:extLst>
      <p:ext uri="{BB962C8B-B14F-4D97-AF65-F5344CB8AC3E}">
        <p14:creationId xmlns:p14="http://schemas.microsoft.com/office/powerpoint/2010/main" val="187156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4038600" cy="7017306"/>
          </a:xfrm>
          <a:prstGeom prst="rect">
            <a:avLst/>
          </a:prstGeom>
        </p:spPr>
        <p:txBody>
          <a:bodyPr wrap="square">
            <a:spAutoFit/>
          </a:bodyPr>
          <a:lstStyle/>
          <a:p>
            <a:r>
              <a:rPr lang="en-US" b="1" dirty="0" smtClean="0"/>
              <a:t>DRUG INTERACTIONS	</a:t>
            </a:r>
          </a:p>
          <a:p>
            <a:r>
              <a:rPr lang="en-US" dirty="0"/>
              <a:t>	</a:t>
            </a:r>
          </a:p>
          <a:p>
            <a:r>
              <a:rPr lang="en-US" dirty="0" err="1"/>
              <a:t>Abatacept</a:t>
            </a:r>
            <a:r>
              <a:rPr lang="en-US" dirty="0"/>
              <a:t>	</a:t>
            </a:r>
            <a:endParaRPr lang="en-US" dirty="0" smtClean="0"/>
          </a:p>
          <a:p>
            <a:r>
              <a:rPr lang="en-US" dirty="0" smtClean="0"/>
              <a:t>Monitor </a:t>
            </a:r>
            <a:r>
              <a:rPr lang="en-US" dirty="0"/>
              <a:t>therapy due to enhanced effects of </a:t>
            </a:r>
            <a:r>
              <a:rPr lang="en-US" dirty="0" err="1"/>
              <a:t>immunosuppressants</a:t>
            </a:r>
            <a:r>
              <a:rPr lang="en-US" dirty="0"/>
              <a:t> and the risk of serious infections.</a:t>
            </a:r>
          </a:p>
          <a:p>
            <a:endParaRPr lang="en-US" dirty="0" smtClean="0"/>
          </a:p>
          <a:p>
            <a:r>
              <a:rPr lang="en-US" dirty="0" err="1" smtClean="0"/>
              <a:t>Antithymocyte</a:t>
            </a:r>
            <a:r>
              <a:rPr lang="en-US" dirty="0" smtClean="0"/>
              <a:t> </a:t>
            </a:r>
            <a:r>
              <a:rPr lang="en-US" dirty="0"/>
              <a:t>globulin	</a:t>
            </a:r>
            <a:endParaRPr lang="en-US" dirty="0" smtClean="0"/>
          </a:p>
          <a:p>
            <a:r>
              <a:rPr lang="en-US" dirty="0" smtClean="0"/>
              <a:t>Monitor </a:t>
            </a:r>
            <a:r>
              <a:rPr lang="en-US" dirty="0"/>
              <a:t>therapy because of the enhanced immunosuppressive effect and increased risk of infections.</a:t>
            </a:r>
          </a:p>
          <a:p>
            <a:endParaRPr lang="en-US" dirty="0" smtClean="0"/>
          </a:p>
          <a:p>
            <a:r>
              <a:rPr lang="en-US" dirty="0" err="1" smtClean="0"/>
              <a:t>Belatacept</a:t>
            </a:r>
            <a:r>
              <a:rPr lang="en-US" dirty="0"/>
              <a:t>	</a:t>
            </a:r>
            <a:endParaRPr lang="en-US" dirty="0" smtClean="0"/>
          </a:p>
          <a:p>
            <a:r>
              <a:rPr lang="en-US" dirty="0" err="1" smtClean="0"/>
              <a:t>Montinor</a:t>
            </a:r>
            <a:r>
              <a:rPr lang="en-US" dirty="0" smtClean="0"/>
              <a:t> </a:t>
            </a:r>
            <a:r>
              <a:rPr lang="en-US" dirty="0"/>
              <a:t>therapy due to enhanced adverse effects of </a:t>
            </a:r>
            <a:r>
              <a:rPr lang="en-US" dirty="0" err="1"/>
              <a:t>immunosuppressants</a:t>
            </a:r>
            <a:r>
              <a:rPr lang="en-US" dirty="0"/>
              <a:t> and the risk of infections.</a:t>
            </a:r>
          </a:p>
          <a:p>
            <a:endParaRPr lang="en-US" dirty="0" smtClean="0"/>
          </a:p>
          <a:p>
            <a:r>
              <a:rPr lang="en-US" dirty="0" err="1" smtClean="0"/>
              <a:t>Belimumab</a:t>
            </a:r>
            <a:r>
              <a:rPr lang="en-US" dirty="0"/>
              <a:t>	</a:t>
            </a:r>
            <a:endParaRPr lang="en-US" dirty="0" smtClean="0"/>
          </a:p>
          <a:p>
            <a:r>
              <a:rPr lang="en-US" dirty="0" err="1" smtClean="0"/>
              <a:t>Belimumab</a:t>
            </a:r>
            <a:r>
              <a:rPr lang="en-US" dirty="0" smtClean="0"/>
              <a:t> </a:t>
            </a:r>
            <a:r>
              <a:rPr lang="en-US" dirty="0"/>
              <a:t>increases the </a:t>
            </a:r>
            <a:r>
              <a:rPr lang="en-US" dirty="0" err="1"/>
              <a:t>immunosupressive</a:t>
            </a:r>
            <a:r>
              <a:rPr lang="en-US" dirty="0"/>
              <a:t> effect. Interaction is significant so monitor closely.</a:t>
            </a:r>
          </a:p>
          <a:p>
            <a:endParaRPr lang="en-US" dirty="0" smtClean="0"/>
          </a:p>
          <a:p>
            <a:r>
              <a:rPr lang="en-US" dirty="0" err="1" smtClean="0"/>
              <a:t>Etanercept</a:t>
            </a:r>
            <a:endParaRPr lang="en-US" dirty="0" smtClean="0"/>
          </a:p>
          <a:p>
            <a:r>
              <a:rPr lang="en-US" dirty="0" smtClean="0"/>
              <a:t>Monitor </a:t>
            </a:r>
            <a:r>
              <a:rPr lang="en-US" dirty="0"/>
              <a:t>therapy as there may be an enhanced immunosuppressive effect</a:t>
            </a:r>
            <a:r>
              <a:rPr lang="en-US" dirty="0" smtClean="0"/>
              <a:t>.</a:t>
            </a:r>
            <a:endParaRPr lang="en-US" dirty="0"/>
          </a:p>
        </p:txBody>
      </p:sp>
      <p:sp>
        <p:nvSpPr>
          <p:cNvPr id="5" name="Rectangle 4"/>
          <p:cNvSpPr/>
          <p:nvPr/>
        </p:nvSpPr>
        <p:spPr>
          <a:xfrm>
            <a:off x="4572000" y="394692"/>
            <a:ext cx="4572000" cy="6463308"/>
          </a:xfrm>
          <a:prstGeom prst="rect">
            <a:avLst/>
          </a:prstGeom>
        </p:spPr>
        <p:txBody>
          <a:bodyPr>
            <a:spAutoFit/>
          </a:bodyPr>
          <a:lstStyle/>
          <a:p>
            <a:r>
              <a:rPr lang="en-US" dirty="0" err="1"/>
              <a:t>Gemtuzumab</a:t>
            </a:r>
            <a:r>
              <a:rPr lang="en-US" dirty="0"/>
              <a:t> </a:t>
            </a:r>
            <a:r>
              <a:rPr lang="en-US" dirty="0" err="1"/>
              <a:t>ozogamicin</a:t>
            </a:r>
            <a:r>
              <a:rPr lang="en-US" dirty="0"/>
              <a:t>	Monitor therapy due to enhanced adverse effects of </a:t>
            </a:r>
            <a:r>
              <a:rPr lang="en-US" dirty="0" err="1"/>
              <a:t>immunosuppressants</a:t>
            </a:r>
            <a:r>
              <a:rPr lang="en-US" dirty="0"/>
              <a:t> including the risk of infections.</a:t>
            </a:r>
          </a:p>
          <a:p>
            <a:r>
              <a:rPr lang="en-US" dirty="0" err="1"/>
              <a:t>Glatiramer</a:t>
            </a:r>
            <a:r>
              <a:rPr lang="en-US" dirty="0"/>
              <a:t> Acetate	Monitor therapy due to enhanced immunosuppressive effects and the risk of infections.</a:t>
            </a:r>
          </a:p>
          <a:p>
            <a:r>
              <a:rPr lang="en-US" dirty="0" err="1"/>
              <a:t>Ibritumomab</a:t>
            </a:r>
            <a:r>
              <a:rPr lang="en-US" dirty="0"/>
              <a:t>	Monitor therapy for enhanced immunosuppressive effects and increased risk of infections.</a:t>
            </a:r>
          </a:p>
          <a:p>
            <a:r>
              <a:rPr lang="en-US" dirty="0"/>
              <a:t>Infliximab	Therapy should be monitored when combination is initiated as there may be an increase in serious infections.</a:t>
            </a:r>
          </a:p>
          <a:p>
            <a:r>
              <a:rPr lang="en-US" dirty="0" err="1"/>
              <a:t>Obinutuzumab</a:t>
            </a:r>
            <a:r>
              <a:rPr lang="en-US" dirty="0"/>
              <a:t>	Monitor therapy due to increased risk of infections due to adverse effects of </a:t>
            </a:r>
            <a:r>
              <a:rPr lang="en-US" dirty="0" err="1"/>
              <a:t>immunosuppressants</a:t>
            </a:r>
            <a:r>
              <a:rPr lang="en-US" dirty="0"/>
              <a:t>.</a:t>
            </a:r>
          </a:p>
          <a:p>
            <a:r>
              <a:rPr lang="en-US" dirty="0" err="1"/>
              <a:t>Omalizumab</a:t>
            </a:r>
            <a:r>
              <a:rPr lang="en-US" dirty="0"/>
              <a:t>	Monitor therapy due to increased risk of infections consequent to increased adverse effects of </a:t>
            </a:r>
            <a:r>
              <a:rPr lang="en-US" dirty="0" err="1"/>
              <a:t>immunosuppressants</a:t>
            </a:r>
            <a:r>
              <a:rPr lang="en-US" dirty="0"/>
              <a:t>.</a:t>
            </a:r>
          </a:p>
          <a:p>
            <a:r>
              <a:rPr lang="en-US" dirty="0" err="1"/>
              <a:t>Pegaspargase</a:t>
            </a:r>
            <a:r>
              <a:rPr lang="en-US" dirty="0"/>
              <a:t>	Monitor therapy due to increased immunosuppressive effect and risk of infections.</a:t>
            </a:r>
            <a:endParaRPr lang="en-US" dirty="0"/>
          </a:p>
        </p:txBody>
      </p:sp>
    </p:spTree>
    <p:extLst>
      <p:ext uri="{BB962C8B-B14F-4D97-AF65-F5344CB8AC3E}">
        <p14:creationId xmlns:p14="http://schemas.microsoft.com/office/powerpoint/2010/main" val="2603429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498</Words>
  <Application>Microsoft Office PowerPoint</Application>
  <PresentationFormat>On-screen Show (4:3)</PresentationFormat>
  <Paragraphs>111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Velaglucerase alfa aka VPRIV</dc:title>
  <dc:creator>PC</dc:creator>
  <cp:lastModifiedBy>PC</cp:lastModifiedBy>
  <cp:revision>20</cp:revision>
  <dcterms:created xsi:type="dcterms:W3CDTF">2015-01-02T20:13:27Z</dcterms:created>
  <dcterms:modified xsi:type="dcterms:W3CDTF">2015-01-11T17:38:53Z</dcterms:modified>
</cp:coreProperties>
</file>