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jpeg" ContentType="image/jpeg"/>
  <Override PartName="/ppt/media/image1.png" ContentType="image/png"/>
  <Override PartName="/ppt/slideLayouts/slideLayout28.xml" ContentType="application/vnd.openxmlformats-officedocument.presentationml.slideLayout+xml"/>
  <Override PartName="/ppt/slideLayouts/_rels/slideLayout13.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34.xml.rels" ContentType="application/vnd.openxmlformats-package.relationships+xml"/>
  <Override PartName="/ppt/slideLayouts/_rels/slideLayout31.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26.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2.xml.rels" ContentType="application/vnd.openxmlformats-package.relationships+xml"/>
  <Override PartName="/ppt/slideLayouts/_rels/slideLayout29.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7.xml.rels" ContentType="application/vnd.openxmlformats-package.relationships+xml"/>
  <Override PartName="/ppt/slideLayouts/_rels/slideLayout12.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0.xml.rels" ContentType="application/vnd.openxmlformats-package.relationships+xml"/>
  <Override PartName="/ppt/slideLayouts/_rels/slideLayout19.xml.rels" ContentType="application/vnd.openxmlformats-package.relationships+xml"/>
  <Override PartName="/ppt/slideLayouts/_rels/slideLayout17.xml.rels" ContentType="application/vnd.openxmlformats-package.relationships+xml"/>
  <Override PartName="/ppt/slideLayouts/_rels/slideLayout15.xml.rels" ContentType="application/vnd.openxmlformats-package.relationships+xml"/>
  <Override PartName="/ppt/slideLayouts/_rels/slideLayout25.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21.xml.rels" ContentType="application/vnd.openxmlformats-package.relationships+xml"/>
  <Override PartName="/ppt/slideLayouts/_rels/slideLayout3.xml.rels" ContentType="application/vnd.openxmlformats-package.relationships+xml"/>
  <Override PartName="/ppt/slideLayouts/_rels/slideLayout1.xml.rels" ContentType="application/vnd.openxmlformats-package.relationships+xml"/>
  <Override PartName="/ppt/slideLayouts/_rels/slideLayout28.xml.rels" ContentType="application/vnd.openxmlformats-package.relationships+xml"/>
  <Override PartName="/ppt/slideLayouts/_rels/slideLayout8.xml.rels" ContentType="application/vnd.openxmlformats-package.relationships+xml"/>
  <Override PartName="/ppt/slideLayouts/_rels/slideLayout6.xml.rels" ContentType="application/vnd.openxmlformats-package.relationships+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7.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xml" ContentType="application/vnd.openxmlformats-officedocument.presentationml.slideLayout+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15.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7.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Masters/slideMaster1.xml" ContentType="application/vnd.openxmlformats-officedocument.presentationml.slideMaster+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29"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30"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32"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3"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34"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35"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3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38"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47"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5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52"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7619760" cy="530712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5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57"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58"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8"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6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6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2"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64"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65"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66"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68"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69"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71"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73"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74"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76"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77"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86" name="PlaceHolder 2"/>
          <p:cNvSpPr>
            <a:spLocks noGrp="1"/>
          </p:cNvSpPr>
          <p:nvPr>
            <p:ph type="subTitle"/>
          </p:nvPr>
        </p:nvSpPr>
        <p:spPr>
          <a:xfrm>
            <a:off x="457200" y="1604520"/>
            <a:ext cx="8046360" cy="3977640"/>
          </a:xfrm>
          <a:prstGeom prst="rect">
            <a:avLst/>
          </a:prstGeom>
        </p:spPr>
        <p:txBody>
          <a:bodyPr anchor="ctr" bIns="0" lIns="0" rIns="0" tIns="0" wrap="none"/>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88"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90"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91"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8046360" cy="3977280"/>
          </a:xfrm>
          <a:prstGeom prst="rect">
            <a:avLst/>
          </a:prstGeom>
        </p:spPr>
        <p:txBody>
          <a:bodyPr bIns="0" lIns="0" rIns="0" tIns="0" wrap="none"/>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7619760" cy="5307120"/>
          </a:xfrm>
          <a:prstGeom prst="rect">
            <a:avLst/>
          </a:prstGeom>
        </p:spPr>
        <p:txBody>
          <a:bodyPr anchor="ctr" bIns="0" lIns="0" rIns="0" tIns="0" wrap="none"/>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9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96"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97"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99"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00"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01"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03"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04"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05"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07" name="PlaceHolder 2"/>
          <p:cNvSpPr>
            <a:spLocks noGrp="1"/>
          </p:cNvSpPr>
          <p:nvPr>
            <p:ph type="body"/>
          </p:nvPr>
        </p:nvSpPr>
        <p:spPr>
          <a:xfrm>
            <a:off x="457200" y="1604520"/>
            <a:ext cx="8046360" cy="1896840"/>
          </a:xfrm>
          <a:prstGeom prst="rect">
            <a:avLst/>
          </a:prstGeom>
        </p:spPr>
        <p:txBody>
          <a:bodyPr bIns="0" lIns="0" rIns="0" tIns="0" wrap="none"/>
          <a:p>
            <a:endParaRPr/>
          </a:p>
        </p:txBody>
      </p:sp>
      <p:sp>
        <p:nvSpPr>
          <p:cNvPr id="108" name="PlaceHolder 3"/>
          <p:cNvSpPr>
            <a:spLocks noGrp="1"/>
          </p:cNvSpPr>
          <p:nvPr>
            <p:ph type="body"/>
          </p:nvPr>
        </p:nvSpPr>
        <p:spPr>
          <a:xfrm>
            <a:off x="457200" y="3681720"/>
            <a:ext cx="8046360" cy="1896840"/>
          </a:xfrm>
          <a:prstGeom prst="rect">
            <a:avLst/>
          </a:prstGeom>
        </p:spPr>
        <p:txBody>
          <a:bodyPr bIns="0" lIns="0" rIns="0" tIns="0" wrap="none"/>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10"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1"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112" name="PlaceHolder 4"/>
          <p:cNvSpPr>
            <a:spLocks noGrp="1"/>
          </p:cNvSpPr>
          <p:nvPr>
            <p:ph type="body"/>
          </p:nvPr>
        </p:nvSpPr>
        <p:spPr>
          <a:xfrm>
            <a:off x="4579920" y="3681720"/>
            <a:ext cx="3926160" cy="1896840"/>
          </a:xfrm>
          <a:prstGeom prst="rect">
            <a:avLst/>
          </a:prstGeom>
        </p:spPr>
        <p:txBody>
          <a:bodyPr bIns="0" lIns="0" rIns="0" tIns="0" wrap="none"/>
          <a:p>
            <a:endParaRPr/>
          </a:p>
        </p:txBody>
      </p:sp>
      <p:sp>
        <p:nvSpPr>
          <p:cNvPr id="113" name="PlaceHolder 5"/>
          <p:cNvSpPr>
            <a:spLocks noGrp="1"/>
          </p:cNvSpPr>
          <p:nvPr>
            <p:ph type="body"/>
          </p:nvPr>
        </p:nvSpPr>
        <p:spPr>
          <a:xfrm>
            <a:off x="457200" y="3681720"/>
            <a:ext cx="3926160" cy="1896840"/>
          </a:xfrm>
          <a:prstGeom prst="rect">
            <a:avLst/>
          </a:prstGeom>
        </p:spPr>
        <p:txBody>
          <a:bodyPr bIns="0" lIns="0" rIns="0" tIns="0" wrap="none"/>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1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16" name="PlaceHolder 3"/>
          <p:cNvSpPr>
            <a:spLocks noGrp="1"/>
          </p:cNvSpPr>
          <p:nvPr>
            <p:ph type="body"/>
          </p:nvPr>
        </p:nvSpPr>
        <p:spPr>
          <a:xfrm>
            <a:off x="4579920" y="1604520"/>
            <a:ext cx="3926160" cy="189684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2"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13" name="PlaceHolder 3"/>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3071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17"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18" name="PlaceHolder 3"/>
          <p:cNvSpPr>
            <a:spLocks noGrp="1"/>
          </p:cNvSpPr>
          <p:nvPr>
            <p:ph type="body"/>
          </p:nvPr>
        </p:nvSpPr>
        <p:spPr>
          <a:xfrm>
            <a:off x="457200" y="3681720"/>
            <a:ext cx="3926160" cy="1896840"/>
          </a:xfrm>
          <a:prstGeom prst="rect">
            <a:avLst/>
          </a:prstGeom>
        </p:spPr>
        <p:txBody>
          <a:bodyPr bIns="0" lIns="0" rIns="0" tIns="0" wrap="none"/>
          <a:p>
            <a:endParaRPr/>
          </a:p>
        </p:txBody>
      </p:sp>
      <p:sp>
        <p:nvSpPr>
          <p:cNvPr id="19" name="PlaceHolder 4"/>
          <p:cNvSpPr>
            <a:spLocks noGrp="1"/>
          </p:cNvSpPr>
          <p:nvPr>
            <p:ph type="body"/>
          </p:nvPr>
        </p:nvSpPr>
        <p:spPr>
          <a:xfrm>
            <a:off x="4579920" y="1604520"/>
            <a:ext cx="3926160" cy="397728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21" name="PlaceHolder 2"/>
          <p:cNvSpPr>
            <a:spLocks noGrp="1"/>
          </p:cNvSpPr>
          <p:nvPr>
            <p:ph type="body"/>
          </p:nvPr>
        </p:nvSpPr>
        <p:spPr>
          <a:xfrm>
            <a:off x="457200" y="1604520"/>
            <a:ext cx="3926160" cy="3977280"/>
          </a:xfrm>
          <a:prstGeom prst="rect">
            <a:avLst/>
          </a:prstGeom>
        </p:spPr>
        <p:txBody>
          <a:bodyPr bIns="0" lIns="0" rIns="0" tIns="0" wrap="none"/>
          <a:p>
            <a:endParaRPr/>
          </a:p>
        </p:txBody>
      </p:sp>
      <p:sp>
        <p:nvSpPr>
          <p:cNvPr id="22"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3" name="PlaceHolder 4"/>
          <p:cNvSpPr>
            <a:spLocks noGrp="1"/>
          </p:cNvSpPr>
          <p:nvPr>
            <p:ph type="body"/>
          </p:nvPr>
        </p:nvSpPr>
        <p:spPr>
          <a:xfrm>
            <a:off x="4579920" y="3681720"/>
            <a:ext cx="3926160" cy="18968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3000"/>
          </a:xfrm>
          <a:prstGeom prst="rect">
            <a:avLst/>
          </a:prstGeom>
        </p:spPr>
        <p:txBody>
          <a:bodyPr anchor="ctr" bIns="0" lIns="0" rIns="0" tIns="0" wrap="none"/>
          <a:p>
            <a:endParaRPr/>
          </a:p>
        </p:txBody>
      </p:sp>
      <p:sp>
        <p:nvSpPr>
          <p:cNvPr id="25" name="PlaceHolder 2"/>
          <p:cNvSpPr>
            <a:spLocks noGrp="1"/>
          </p:cNvSpPr>
          <p:nvPr>
            <p:ph type="body"/>
          </p:nvPr>
        </p:nvSpPr>
        <p:spPr>
          <a:xfrm>
            <a:off x="457200" y="1604520"/>
            <a:ext cx="3926160" cy="1896840"/>
          </a:xfrm>
          <a:prstGeom prst="rect">
            <a:avLst/>
          </a:prstGeom>
        </p:spPr>
        <p:txBody>
          <a:bodyPr bIns="0" lIns="0" rIns="0" tIns="0" wrap="none"/>
          <a:p>
            <a:endParaRPr/>
          </a:p>
        </p:txBody>
      </p:sp>
      <p:sp>
        <p:nvSpPr>
          <p:cNvPr id="26" name="PlaceHolder 3"/>
          <p:cNvSpPr>
            <a:spLocks noGrp="1"/>
          </p:cNvSpPr>
          <p:nvPr>
            <p:ph type="body"/>
          </p:nvPr>
        </p:nvSpPr>
        <p:spPr>
          <a:xfrm>
            <a:off x="4579920" y="1604520"/>
            <a:ext cx="3926160" cy="1896840"/>
          </a:xfrm>
          <a:prstGeom prst="rect">
            <a:avLst/>
          </a:prstGeom>
        </p:spPr>
        <p:txBody>
          <a:bodyPr bIns="0" lIns="0" rIns="0" tIns="0" wrap="none"/>
          <a:p>
            <a:endParaRPr/>
          </a:p>
        </p:txBody>
      </p:sp>
      <p:sp>
        <p:nvSpPr>
          <p:cNvPr id="27" name="PlaceHolder 4"/>
          <p:cNvSpPr>
            <a:spLocks noGrp="1"/>
          </p:cNvSpPr>
          <p:nvPr>
            <p:ph type="body"/>
          </p:nvPr>
        </p:nvSpPr>
        <p:spPr>
          <a:xfrm>
            <a:off x="457200" y="3681720"/>
            <a:ext cx="8045640" cy="18968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CustomShape 1"/>
          <p:cNvSpPr/>
          <p:nvPr/>
        </p:nvSpPr>
        <p:spPr>
          <a:xfrm>
            <a:off x="8458200" y="0"/>
            <a:ext cx="685440" cy="6857640"/>
          </a:xfrm>
          <a:prstGeom prst="rect">
            <a:avLst/>
          </a:prstGeom>
          <a:solidFill>
            <a:srgbClr val="675e47"/>
          </a:solidFill>
        </p:spPr>
      </p:sp>
      <p:sp>
        <p:nvSpPr>
          <p:cNvPr id="1" name="CustomShape 2"/>
          <p:cNvSpPr/>
          <p:nvPr/>
        </p:nvSpPr>
        <p:spPr>
          <a:xfrm>
            <a:off x="8458200" y="5486400"/>
            <a:ext cx="685440" cy="685440"/>
          </a:xfrm>
          <a:prstGeom prst="rect">
            <a:avLst/>
          </a:prstGeom>
          <a:solidFill>
            <a:srgbClr val="a9a57c"/>
          </a:solidFill>
        </p:spPr>
      </p:sp>
      <p:sp>
        <p:nvSpPr>
          <p:cNvPr id="2" name="PlaceHolder 3"/>
          <p:cNvSpPr>
            <a:spLocks noGrp="1"/>
          </p:cNvSpPr>
          <p:nvPr>
            <p:ph type="title"/>
          </p:nvPr>
        </p:nvSpPr>
        <p:spPr>
          <a:xfrm>
            <a:off x="685800" y="1905120"/>
            <a:ext cx="7543440" cy="2593440"/>
          </a:xfrm>
          <a:prstGeom prst="rect">
            <a:avLst/>
          </a:prstGeom>
        </p:spPr>
        <p:txBody>
          <a:bodyPr anchor="b"/>
          <a:p>
            <a:pPr>
              <a:lnSpc>
                <a:spcPct val="100000"/>
              </a:lnSpc>
            </a:pPr>
            <a:r>
              <a:rPr lang="en-US" sz="6600">
                <a:solidFill>
                  <a:srgbClr val="675e47"/>
                </a:solidFill>
                <a:latin typeface="Cambria"/>
              </a:rPr>
              <a:t>Click to edit the title text formatClick to edit Master title style</a:t>
            </a:r>
            <a:endParaRPr/>
          </a:p>
        </p:txBody>
      </p:sp>
      <p:sp>
        <p:nvSpPr>
          <p:cNvPr id="3" name="PlaceHolder 4"/>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2f2b20"/>
                </a:solidFill>
                <a:latin typeface="Calibri"/>
              </a:rPr>
              <a:t>1/15/15</a:t>
            </a:r>
            <a:endParaRPr/>
          </a:p>
        </p:txBody>
      </p:sp>
      <p:sp>
        <p:nvSpPr>
          <p:cNvPr id="4" name="PlaceHolder 5"/>
          <p:cNvSpPr>
            <a:spLocks noGrp="1"/>
          </p:cNvSpPr>
          <p:nvPr>
            <p:ph type="ftr"/>
          </p:nvPr>
        </p:nvSpPr>
        <p:spPr>
          <a:xfrm>
            <a:off x="0" y="0"/>
            <a:ext cx="-11796840" cy="-11796840"/>
          </a:xfrm>
          <a:prstGeom prst="rect">
            <a:avLst/>
          </a:prstGeom>
        </p:spPr>
        <p:txBody>
          <a:bodyPr bIns="45000" lIns="90000" rIns="90000" tIns="45000"/>
          <a:p>
            <a:endParaRPr/>
          </a:p>
        </p:txBody>
      </p:sp>
      <p:sp>
        <p:nvSpPr>
          <p:cNvPr id="5" name="PlaceHolder 6"/>
          <p:cNvSpPr>
            <a:spLocks noGrp="1"/>
          </p:cNvSpPr>
          <p:nvPr>
            <p:ph type="sldNum"/>
          </p:nvPr>
        </p:nvSpPr>
        <p:spPr>
          <a:xfrm>
            <a:off x="0" y="0"/>
            <a:ext cx="-11796840" cy="-11796840"/>
          </a:xfrm>
          <a:prstGeom prst="rect">
            <a:avLst/>
          </a:prstGeom>
        </p:spPr>
        <p:txBody>
          <a:bodyPr bIns="45000" lIns="90000" rIns="90000" tIns="45000"/>
          <a:p>
            <a:pPr>
              <a:lnSpc>
                <a:spcPct val="100000"/>
              </a:lnSpc>
            </a:pPr>
            <a:fld id="{4101F1F1-1151-41E1-A101-814181F1E1E1}" type="slidenum">
              <a:rPr lang="en-US">
                <a:solidFill>
                  <a:srgbClr val="2f2b20"/>
                </a:solidFill>
                <a:latin typeface="Calibri"/>
              </a:rPr>
              <a:t>&lt;number&gt;</a:t>
            </a:fld>
            <a:endParaRPr/>
          </a:p>
        </p:txBody>
      </p:sp>
      <p:sp>
        <p:nvSpPr>
          <p:cNvPr id="6" name="PlaceHolder 7"/>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CustomShape 1"/>
          <p:cNvSpPr/>
          <p:nvPr/>
        </p:nvSpPr>
        <p:spPr>
          <a:xfrm>
            <a:off x="8458200" y="0"/>
            <a:ext cx="685440" cy="6857640"/>
          </a:xfrm>
          <a:prstGeom prst="rect">
            <a:avLst/>
          </a:prstGeom>
          <a:solidFill>
            <a:srgbClr val="675e47"/>
          </a:solidFill>
        </p:spPr>
      </p:sp>
      <p:sp>
        <p:nvSpPr>
          <p:cNvPr id="40" name="CustomShape 2"/>
          <p:cNvSpPr/>
          <p:nvPr/>
        </p:nvSpPr>
        <p:spPr>
          <a:xfrm>
            <a:off x="8458200" y="5486400"/>
            <a:ext cx="685440" cy="685440"/>
          </a:xfrm>
          <a:prstGeom prst="rect">
            <a:avLst/>
          </a:prstGeom>
          <a:solidFill>
            <a:srgbClr val="a9a57c"/>
          </a:solidFill>
        </p:spPr>
      </p:sp>
      <p:sp>
        <p:nvSpPr>
          <p:cNvPr id="41" name="PlaceHolder 3"/>
          <p:cNvSpPr>
            <a:spLocks noGrp="1"/>
          </p:cNvSpPr>
          <p:nvPr>
            <p:ph type="title"/>
          </p:nvPr>
        </p:nvSpPr>
        <p:spPr>
          <a:xfrm>
            <a:off x="722160" y="5486400"/>
            <a:ext cx="7659360" cy="1168200"/>
          </a:xfrm>
          <a:prstGeom prst="rect">
            <a:avLst/>
          </a:prstGeom>
        </p:spPr>
        <p:txBody>
          <a:bodyPr/>
          <a:p>
            <a:pPr>
              <a:lnSpc>
                <a:spcPct val="100000"/>
              </a:lnSpc>
            </a:pPr>
            <a:r>
              <a:rPr lang="en-US" sz="3600">
                <a:solidFill>
                  <a:srgbClr val="675e47"/>
                </a:solidFill>
                <a:latin typeface="Cambria"/>
              </a:rPr>
              <a:t>Click to edit the title text formatClick to edit Master title style</a:t>
            </a:r>
            <a:endParaRPr/>
          </a:p>
        </p:txBody>
      </p:sp>
      <p:sp>
        <p:nvSpPr>
          <p:cNvPr id="42" name="PlaceHolder 4"/>
          <p:cNvSpPr>
            <a:spLocks noGrp="1"/>
          </p:cNvSpPr>
          <p:nvPr>
            <p:ph type="body"/>
          </p:nvPr>
        </p:nvSpPr>
        <p:spPr>
          <a:xfrm>
            <a:off x="722160" y="3852720"/>
            <a:ext cx="6135480" cy="1633320"/>
          </a:xfrm>
          <a:prstGeom prst="rect">
            <a:avLst/>
          </a:prstGeom>
        </p:spPr>
        <p:txBody>
          <a:bodyPr anchor="b"/>
          <a:p>
            <a:pPr>
              <a:buSzPct val="45000"/>
              <a:buFont typeface="StarSymbol"/>
              <a:buChar char=""/>
            </a:pPr>
            <a:r>
              <a:rPr lang="en-US" sz="2000">
                <a:solidFill>
                  <a:srgbClr val="8f8e8d"/>
                </a:solidFill>
                <a:latin typeface="Calibri"/>
              </a:rPr>
              <a:t>Click to edit the outline text format</a:t>
            </a:r>
            <a:endParaRPr/>
          </a:p>
          <a:p>
            <a:pPr lvl="1">
              <a:buSzPct val="75000"/>
              <a:buFont typeface="StarSymbol"/>
              <a:buChar char=""/>
            </a:pPr>
            <a:r>
              <a:rPr lang="en-US" sz="2000">
                <a:solidFill>
                  <a:srgbClr val="8f8e8d"/>
                </a:solidFill>
                <a:latin typeface="Calibri"/>
              </a:rPr>
              <a:t>Second Outline Level</a:t>
            </a:r>
            <a:endParaRPr/>
          </a:p>
          <a:p>
            <a:pPr lvl="2">
              <a:buSzPct val="45000"/>
              <a:buFont typeface="StarSymbol"/>
              <a:buChar char=""/>
            </a:pPr>
            <a:r>
              <a:rPr lang="en-US" sz="2000">
                <a:solidFill>
                  <a:srgbClr val="8f8e8d"/>
                </a:solidFill>
                <a:latin typeface="Calibri"/>
              </a:rPr>
              <a:t>Third Outline Level</a:t>
            </a:r>
            <a:endParaRPr/>
          </a:p>
          <a:p>
            <a:pPr lvl="3">
              <a:buSzPct val="75000"/>
              <a:buFont typeface="StarSymbol"/>
              <a:buChar char=""/>
            </a:pPr>
            <a:r>
              <a:rPr lang="en-US" sz="2000">
                <a:solidFill>
                  <a:srgbClr val="8f8e8d"/>
                </a:solidFill>
                <a:latin typeface="Calibri"/>
              </a:rPr>
              <a:t>Fourth Outline Level</a:t>
            </a:r>
            <a:endParaRPr/>
          </a:p>
          <a:p>
            <a:pPr lvl="4">
              <a:buSzPct val="45000"/>
              <a:buFont typeface="StarSymbol"/>
              <a:buChar char=""/>
            </a:pPr>
            <a:r>
              <a:rPr lang="en-US" sz="2000">
                <a:solidFill>
                  <a:srgbClr val="8f8e8d"/>
                </a:solidFill>
                <a:latin typeface="Calibri"/>
              </a:rPr>
              <a:t>Fifth Outline Level</a:t>
            </a:r>
            <a:endParaRPr/>
          </a:p>
          <a:p>
            <a:pPr lvl="5">
              <a:buSzPct val="45000"/>
              <a:buFont typeface="StarSymbol"/>
              <a:buChar char=""/>
            </a:pPr>
            <a:r>
              <a:rPr lang="en-US" sz="2000">
                <a:solidFill>
                  <a:srgbClr val="8f8e8d"/>
                </a:solidFill>
                <a:latin typeface="Calibri"/>
              </a:rPr>
              <a:t>Sixth Outline Level</a:t>
            </a:r>
            <a:endParaRPr/>
          </a:p>
          <a:p>
            <a:pPr>
              <a:lnSpc>
                <a:spcPct val="100000"/>
              </a:lnSpc>
            </a:pPr>
            <a:r>
              <a:rPr lang="en-US" sz="2000">
                <a:solidFill>
                  <a:srgbClr val="8f8e8d"/>
                </a:solidFill>
                <a:latin typeface="Calibri"/>
              </a:rPr>
              <a:t>Seventh Outline LevelClick to edit Master text styles</a:t>
            </a:r>
            <a:endParaRPr/>
          </a:p>
        </p:txBody>
      </p:sp>
      <p:sp>
        <p:nvSpPr>
          <p:cNvPr id="43" name="PlaceHolder 5"/>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2f2b20"/>
                </a:solidFill>
                <a:latin typeface="Calibri"/>
              </a:rPr>
              <a:t>1/15/15</a:t>
            </a:r>
            <a:endParaRPr/>
          </a:p>
        </p:txBody>
      </p:sp>
      <p:sp>
        <p:nvSpPr>
          <p:cNvPr id="44" name="PlaceHolder 6"/>
          <p:cNvSpPr>
            <a:spLocks noGrp="1"/>
          </p:cNvSpPr>
          <p:nvPr>
            <p:ph type="ftr"/>
          </p:nvPr>
        </p:nvSpPr>
        <p:spPr>
          <a:xfrm>
            <a:off x="0" y="0"/>
            <a:ext cx="-11796840" cy="-11796840"/>
          </a:xfrm>
          <a:prstGeom prst="rect">
            <a:avLst/>
          </a:prstGeom>
        </p:spPr>
        <p:txBody>
          <a:bodyPr bIns="45000" lIns="90000" rIns="90000" tIns="45000"/>
          <a:p>
            <a:endParaRPr/>
          </a:p>
        </p:txBody>
      </p:sp>
      <p:sp>
        <p:nvSpPr>
          <p:cNvPr id="45" name="PlaceHolder 7"/>
          <p:cNvSpPr>
            <a:spLocks noGrp="1"/>
          </p:cNvSpPr>
          <p:nvPr>
            <p:ph type="sldNum"/>
          </p:nvPr>
        </p:nvSpPr>
        <p:spPr>
          <a:xfrm>
            <a:off x="0" y="0"/>
            <a:ext cx="-11796840" cy="-11796840"/>
          </a:xfrm>
          <a:prstGeom prst="rect">
            <a:avLst/>
          </a:prstGeom>
        </p:spPr>
        <p:txBody>
          <a:bodyPr bIns="45000" lIns="90000" rIns="90000" tIns="45000"/>
          <a:p>
            <a:pPr>
              <a:lnSpc>
                <a:spcPct val="100000"/>
              </a:lnSpc>
            </a:pPr>
            <a:fld id="{611181E1-4100-4141-9101-5151D111C1E1}" type="slidenum">
              <a:rPr lang="en-US">
                <a:solidFill>
                  <a:srgbClr val="2f2b2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8458200" y="0"/>
            <a:ext cx="685440" cy="6857640"/>
          </a:xfrm>
          <a:prstGeom prst="rect">
            <a:avLst/>
          </a:prstGeom>
          <a:solidFill>
            <a:srgbClr val="675e47"/>
          </a:solidFill>
        </p:spPr>
      </p:sp>
      <p:sp>
        <p:nvSpPr>
          <p:cNvPr id="79" name="CustomShape 2"/>
          <p:cNvSpPr/>
          <p:nvPr/>
        </p:nvSpPr>
        <p:spPr>
          <a:xfrm>
            <a:off x="8458200" y="5486400"/>
            <a:ext cx="685440" cy="685440"/>
          </a:xfrm>
          <a:prstGeom prst="rect">
            <a:avLst/>
          </a:prstGeom>
          <a:solidFill>
            <a:srgbClr val="a9a57c"/>
          </a:solidFill>
        </p:spPr>
      </p:sp>
      <p:sp>
        <p:nvSpPr>
          <p:cNvPr id="80" name="PlaceHolder 3"/>
          <p:cNvSpPr>
            <a:spLocks noGrp="1"/>
          </p:cNvSpPr>
          <p:nvPr>
            <p:ph type="title"/>
          </p:nvPr>
        </p:nvSpPr>
        <p:spPr>
          <a:xfrm>
            <a:off x="457200" y="274680"/>
            <a:ext cx="7619760" cy="1142640"/>
          </a:xfrm>
          <a:prstGeom prst="rect">
            <a:avLst/>
          </a:prstGeom>
        </p:spPr>
        <p:txBody>
          <a:bodyPr anchor="ctr"/>
          <a:p>
            <a:pPr>
              <a:lnSpc>
                <a:spcPct val="100000"/>
              </a:lnSpc>
            </a:pPr>
            <a:r>
              <a:rPr lang="en-US" sz="4600">
                <a:solidFill>
                  <a:srgbClr val="675e47"/>
                </a:solidFill>
                <a:latin typeface="Cambria"/>
              </a:rPr>
              <a:t>Click to edit the title text formatClick to edit Master title style</a:t>
            </a:r>
            <a:endParaRPr/>
          </a:p>
        </p:txBody>
      </p:sp>
      <p:sp>
        <p:nvSpPr>
          <p:cNvPr id="81" name="PlaceHolder 4"/>
          <p:cNvSpPr>
            <a:spLocks noGrp="1"/>
          </p:cNvSpPr>
          <p:nvPr>
            <p:ph type="dt"/>
          </p:nvPr>
        </p:nvSpPr>
        <p:spPr>
          <a:xfrm>
            <a:off x="0" y="0"/>
            <a:ext cx="-11796840" cy="-11796840"/>
          </a:xfrm>
          <a:prstGeom prst="rect">
            <a:avLst/>
          </a:prstGeom>
        </p:spPr>
        <p:txBody>
          <a:bodyPr bIns="45000" lIns="90000" rIns="90000" tIns="45000"/>
          <a:p>
            <a:pPr>
              <a:lnSpc>
                <a:spcPct val="100000"/>
              </a:lnSpc>
            </a:pPr>
            <a:r>
              <a:rPr lang="en-US">
                <a:solidFill>
                  <a:srgbClr val="2f2b20"/>
                </a:solidFill>
                <a:latin typeface="Calibri"/>
              </a:rPr>
              <a:t>1/15/15</a:t>
            </a:r>
            <a:endParaRPr/>
          </a:p>
        </p:txBody>
      </p:sp>
      <p:sp>
        <p:nvSpPr>
          <p:cNvPr id="82" name="PlaceHolder 5"/>
          <p:cNvSpPr>
            <a:spLocks noGrp="1"/>
          </p:cNvSpPr>
          <p:nvPr>
            <p:ph type="ftr"/>
          </p:nvPr>
        </p:nvSpPr>
        <p:spPr>
          <a:xfrm>
            <a:off x="0" y="0"/>
            <a:ext cx="-11796840" cy="-11796840"/>
          </a:xfrm>
          <a:prstGeom prst="rect">
            <a:avLst/>
          </a:prstGeom>
        </p:spPr>
        <p:txBody>
          <a:bodyPr bIns="45000" lIns="90000" rIns="90000" tIns="45000"/>
          <a:p>
            <a:endParaRPr/>
          </a:p>
        </p:txBody>
      </p:sp>
      <p:sp>
        <p:nvSpPr>
          <p:cNvPr id="83" name="PlaceHolder 6"/>
          <p:cNvSpPr>
            <a:spLocks noGrp="1"/>
          </p:cNvSpPr>
          <p:nvPr>
            <p:ph type="sldNum"/>
          </p:nvPr>
        </p:nvSpPr>
        <p:spPr>
          <a:xfrm>
            <a:off x="0" y="0"/>
            <a:ext cx="-11796840" cy="-11796840"/>
          </a:xfrm>
          <a:prstGeom prst="rect">
            <a:avLst/>
          </a:prstGeom>
        </p:spPr>
        <p:txBody>
          <a:bodyPr bIns="45000" lIns="90000" rIns="90000" tIns="45000"/>
          <a:p>
            <a:pPr>
              <a:lnSpc>
                <a:spcPct val="100000"/>
              </a:lnSpc>
            </a:pPr>
            <a:fld id="{2171E1D1-D141-4131-8161-617161B1B1E1}" type="slidenum">
              <a:rPr lang="en-US">
                <a:solidFill>
                  <a:srgbClr val="2f2b20"/>
                </a:solidFill>
                <a:latin typeface="Calibri"/>
              </a:rPr>
              <a:t>&lt;number&gt;</a:t>
            </a:fld>
            <a:endParaRPr/>
          </a:p>
        </p:txBody>
      </p:sp>
      <p:sp>
        <p:nvSpPr>
          <p:cNvPr id="84" name="PlaceHolder 7"/>
          <p:cNvSpPr>
            <a:spLocks noGrp="1"/>
          </p:cNvSpPr>
          <p:nvPr>
            <p:ph type="body"/>
          </p:nvPr>
        </p:nvSpPr>
        <p:spPr>
          <a:xfrm>
            <a:off x="457200" y="1604520"/>
            <a:ext cx="8046360" cy="397728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accent1="accent1" accent2="accent2" accent3="accent3" accent4="accent4" accent5="accent5" accent6="accent6" bg1="lt1" bg2="lt2" folHlink="folHlink" hlink="hlink" tx1="dk1" tx2="dk2"/>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9.xml"/>
</Relationships>
</file>

<file path=ppt/slides/_rels/slide8.xml.rels><?xml version="1.0" encoding="UTF-8"?>
<Relationships xmlns="http://schemas.openxmlformats.org/package/2006/relationships"><Relationship Id="rId1" Type="http://schemas.openxmlformats.org/officeDocument/2006/relationships/hyperlink" Target="http://www.rxlist.com/zenapax-drug.htm" TargetMode="External"/><Relationship Id="rId2" Type="http://schemas.openxmlformats.org/officeDocument/2006/relationships/hyperlink" Target="http://www.rxlist.com/zenapax-drug.htm" TargetMode="External"/><Relationship Id="rId3" Type="http://schemas.openxmlformats.org/officeDocument/2006/relationships/hyperlink" Target="http://www.rxlist.com/zenapax-drug/side-effects-interactions.htm" TargetMode="External"/><Relationship Id="rId4" Type="http://schemas.openxmlformats.org/officeDocument/2006/relationships/hyperlink" Target="http://www.rxlist.com/zenapax-drug/side-effects-interactions.htm" TargetMode="External"/><Relationship Id="rId5" Type="http://schemas.openxmlformats.org/officeDocument/2006/relationships/slideLayout" Target="../slideLayouts/slideLayout29.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TextShape 1"/>
          <p:cNvSpPr txBox="1"/>
          <p:nvPr/>
        </p:nvSpPr>
        <p:spPr>
          <a:xfrm>
            <a:off x="251640" y="182880"/>
            <a:ext cx="7772040" cy="1920240"/>
          </a:xfrm>
          <a:prstGeom prst="rect">
            <a:avLst/>
          </a:prstGeom>
        </p:spPr>
        <p:txBody>
          <a:bodyPr anchor="b"/>
          <a:p>
            <a:pPr algn="ctr">
              <a:lnSpc>
                <a:spcPct val="100000"/>
              </a:lnSpc>
            </a:pPr>
            <a:r>
              <a:rPr b="1" lang="en-US" sz="4400">
                <a:solidFill>
                  <a:srgbClr val="2f2b20"/>
                </a:solidFill>
                <a:latin typeface="Arial"/>
              </a:rPr>
              <a:t>Daclizumab</a:t>
            </a:r>
            <a:r>
              <a:rPr b="1" lang="en-US" sz="4400">
                <a:solidFill>
                  <a:srgbClr val="2f2b20"/>
                </a:solidFill>
                <a:latin typeface="Arial"/>
              </a:rPr>
              <a:t>
</a:t>
            </a:r>
            <a:r>
              <a:rPr b="1" lang="en-US" sz="4400">
                <a:solidFill>
                  <a:srgbClr val="2f2b20"/>
                </a:solidFill>
                <a:latin typeface="Arial"/>
              </a:rPr>
              <a:t>(Approved investigational)</a:t>
            </a:r>
            <a:endParaRPr/>
          </a:p>
        </p:txBody>
      </p:sp>
      <p:sp>
        <p:nvSpPr>
          <p:cNvPr id="118" name="TextShape 2"/>
          <p:cNvSpPr txBox="1"/>
          <p:nvPr/>
        </p:nvSpPr>
        <p:spPr>
          <a:xfrm>
            <a:off x="539640" y="2925000"/>
            <a:ext cx="7003800" cy="3024000"/>
          </a:xfrm>
          <a:prstGeom prst="rect">
            <a:avLst/>
          </a:prstGeom>
        </p:spPr>
        <p:txBody>
          <a:bodyPr/>
          <a:p>
            <a:pPr>
              <a:lnSpc>
                <a:spcPct val="100000"/>
              </a:lnSpc>
            </a:pPr>
            <a:r>
              <a:rPr b="1" lang="en-US" sz="2000">
                <a:solidFill>
                  <a:srgbClr val="2f2b20"/>
                </a:solidFill>
                <a:latin typeface="Arial"/>
              </a:rPr>
              <a:t>Drugbank ID :</a:t>
            </a:r>
            <a:r>
              <a:rPr lang="en-US" sz="2000">
                <a:solidFill>
                  <a:srgbClr val="2f2b20"/>
                </a:solidFill>
                <a:latin typeface="Arial"/>
              </a:rPr>
              <a:t> DB00111</a:t>
            </a:r>
            <a:endParaRPr/>
          </a:p>
          <a:p>
            <a:pPr>
              <a:lnSpc>
                <a:spcPct val="100000"/>
              </a:lnSpc>
            </a:pPr>
            <a:r>
              <a:rPr b="1" lang="en-US" sz="2000">
                <a:solidFill>
                  <a:srgbClr val="2f2b20"/>
                </a:solidFill>
                <a:latin typeface="Arial"/>
              </a:rPr>
              <a:t>Half life :</a:t>
            </a:r>
            <a:r>
              <a:rPr lang="en-US" sz="2000">
                <a:solidFill>
                  <a:srgbClr val="2f2b20"/>
                </a:solidFill>
                <a:latin typeface="Arial"/>
              </a:rPr>
              <a:t> 11-38 days</a:t>
            </a:r>
            <a:endParaRPr/>
          </a:p>
          <a:p>
            <a:pPr>
              <a:lnSpc>
                <a:spcPct val="100000"/>
              </a:lnSpc>
            </a:pPr>
            <a:r>
              <a:rPr b="1" lang="en-US" sz="2000">
                <a:solidFill>
                  <a:srgbClr val="2f2b20"/>
                </a:solidFill>
                <a:latin typeface="Arial"/>
              </a:rPr>
              <a:t>Categories</a:t>
            </a:r>
            <a:r>
              <a:rPr lang="en-US" sz="2000">
                <a:solidFill>
                  <a:srgbClr val="2f2b20"/>
                </a:solidFill>
                <a:latin typeface="Arial"/>
              </a:rPr>
              <a:t> : </a:t>
            </a:r>
            <a:endParaRPr/>
          </a:p>
          <a:p>
            <a:pPr>
              <a:lnSpc>
                <a:spcPct val="100000"/>
              </a:lnSpc>
            </a:pPr>
            <a:r>
              <a:rPr lang="en-US" sz="2000">
                <a:solidFill>
                  <a:srgbClr val="2f2b20"/>
                </a:solidFill>
                <a:latin typeface="Arial"/>
              </a:rPr>
              <a:t>Immunosuppressive Agents </a:t>
            </a:r>
            <a:endParaRPr/>
          </a:p>
          <a:p>
            <a:pPr algn="ctr"/>
            <a:r>
              <a:rPr lang="en-US" sz="2000">
                <a:solidFill>
                  <a:srgbClr val="2f2b20"/>
                </a:solidFill>
                <a:latin typeface="Times New Roman"/>
              </a:rPr>
              <a:t> </a:t>
            </a:r>
            <a:endParaRPr/>
          </a:p>
        </p:txBody>
      </p:sp>
      <p:pic>
        <p:nvPicPr>
          <p:cNvPr descr="" id="119" name=""/>
          <p:cNvPicPr/>
          <p:nvPr/>
        </p:nvPicPr>
        <p:blipFill>
          <a:blip r:embed="rId1"/>
          <a:stretch>
            <a:fillRect/>
          </a:stretch>
        </p:blipFill>
        <p:spPr>
          <a:xfrm>
            <a:off x="3840480" y="2286000"/>
            <a:ext cx="4396320" cy="4304880"/>
          </a:xfrm>
          <a:prstGeom prst="rect">
            <a:avLst/>
          </a:prstGeom>
        </p:spPr>
      </p:pic>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p>
            <a:pPr>
              <a:lnSpc>
                <a:spcPct val="100000"/>
              </a:lnSpc>
            </a:pPr>
            <a:r>
              <a:rPr b="1" lang="en-US" sz="2400">
                <a:solidFill>
                  <a:srgbClr val="2f2b20"/>
                </a:solidFill>
                <a:latin typeface="Times New Roman"/>
              </a:rPr>
              <a:t>Description</a:t>
            </a:r>
            <a:r>
              <a:rPr lang="en-US" sz="2400">
                <a:solidFill>
                  <a:srgbClr val="2f2b20"/>
                </a:solidFill>
                <a:latin typeface="Times New Roman"/>
              </a:rPr>
              <a:t> </a:t>
            </a:r>
            <a:r>
              <a:rPr lang="en-US" sz="2800">
                <a:solidFill>
                  <a:srgbClr val="2f2b20"/>
                </a:solidFill>
                <a:latin typeface="Times New Roman"/>
              </a:rPr>
              <a:t>:</a:t>
            </a:r>
            <a:endParaRPr/>
          </a:p>
          <a:p>
            <a:pPr>
              <a:lnSpc>
                <a:spcPct val="100000"/>
              </a:lnSpc>
            </a:pPr>
            <a:r>
              <a:rPr lang="en-US" sz="2000">
                <a:solidFill>
                  <a:srgbClr val="2f2b20"/>
                </a:solidFill>
                <a:latin typeface="Times New Roman"/>
              </a:rPr>
              <a:t> </a:t>
            </a:r>
            <a:r>
              <a:rPr lang="en-US">
                <a:solidFill>
                  <a:srgbClr val="2f2b20"/>
                </a:solidFill>
                <a:latin typeface="Times New Roman"/>
              </a:rPr>
              <a:t>Humanized IgG1 Mab that binds to the human interleukin-2 receptor (anti-Tac or anti-CD25). Daclizumab is a composite of human (90%) and murine (10%) antibody sequences. The human sequences were derived from the constant domains of human IgG1 and the variable framework regions of the Eu myeloma antibody. The murine sequences were derived from the complementarity-determining regions of a murine anti-Tac antibody.. </a:t>
            </a:r>
            <a:endParaRPr/>
          </a:p>
          <a:p>
            <a:pPr>
              <a:lnSpc>
                <a:spcPct val="100000"/>
              </a:lnSpc>
            </a:pPr>
            <a:r>
              <a:rPr b="1" lang="en-US" sz="2400">
                <a:solidFill>
                  <a:srgbClr val="2f2b20"/>
                </a:solidFill>
                <a:latin typeface="Times New Roman"/>
              </a:rPr>
              <a:t>Indication</a:t>
            </a:r>
            <a:r>
              <a:rPr lang="en-US" sz="2400">
                <a:solidFill>
                  <a:srgbClr val="2f2b20"/>
                </a:solidFill>
                <a:latin typeface="Times New Roman"/>
              </a:rPr>
              <a:t> :</a:t>
            </a:r>
            <a:endParaRPr/>
          </a:p>
          <a:p>
            <a:pPr>
              <a:lnSpc>
                <a:spcPct val="100000"/>
              </a:lnSpc>
            </a:pPr>
            <a:r>
              <a:rPr lang="en-US">
                <a:solidFill>
                  <a:srgbClr val="2f2b20"/>
                </a:solidFill>
                <a:latin typeface="Times New Roman"/>
              </a:rPr>
              <a:t>Zenapax is a humanized monoclonal antibody used for prevention of renal transplant rejection. </a:t>
            </a:r>
            <a:endParaRPr/>
          </a:p>
          <a:p>
            <a:pPr>
              <a:lnSpc>
                <a:spcPct val="100000"/>
              </a:lnSpc>
            </a:pPr>
            <a:r>
              <a:rPr b="1" lang="en-US" sz="2400">
                <a:solidFill>
                  <a:srgbClr val="2f2b20"/>
                </a:solidFill>
                <a:latin typeface="Times New Roman"/>
              </a:rPr>
              <a:t>Pharmacodynamics </a:t>
            </a:r>
            <a:r>
              <a:rPr lang="en-US" sz="2400">
                <a:solidFill>
                  <a:srgbClr val="2f2b20"/>
                </a:solidFill>
                <a:latin typeface="Times New Roman"/>
              </a:rPr>
              <a:t>: </a:t>
            </a:r>
            <a:endParaRPr/>
          </a:p>
          <a:p>
            <a:pPr>
              <a:lnSpc>
                <a:spcPct val="100000"/>
              </a:lnSpc>
            </a:pPr>
            <a:r>
              <a:rPr lang="en-US">
                <a:solidFill>
                  <a:srgbClr val="2f2b20"/>
                </a:solidFill>
                <a:latin typeface="Times New Roman"/>
              </a:rPr>
              <a:t>Zenapax functions as an IL-2 receptor antagonist. Specifically it inhibits IL-2-mediated activation of lymphocytes, a critical pathway in the cellular immune response involved in allograft rejection.</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1" name="TextShape 1"/>
          <p:cNvSpPr txBox="1"/>
          <p:nvPr/>
        </p:nvSpPr>
        <p:spPr>
          <a:xfrm>
            <a:off x="118080" y="182880"/>
            <a:ext cx="8020080" cy="2194560"/>
          </a:xfrm>
          <a:prstGeom prst="rect">
            <a:avLst/>
          </a:prstGeom>
        </p:spPr>
        <p:txBody>
          <a:bodyPr anchor="b"/>
          <a:p>
            <a:pPr>
              <a:lnSpc>
                <a:spcPct val="160000"/>
              </a:lnSpc>
            </a:pPr>
            <a:r>
              <a:rPr b="1" lang="en-US" sz="2000">
                <a:solidFill>
                  <a:srgbClr val="2f2b20"/>
                </a:solidFill>
                <a:latin typeface="Arial"/>
              </a:rPr>
              <a:t>Mechanism of action </a:t>
            </a:r>
            <a:r>
              <a:rPr lang="en-US" sz="2000">
                <a:solidFill>
                  <a:srgbClr val="2f2b20"/>
                </a:solidFill>
                <a:latin typeface="Arial"/>
              </a:rPr>
              <a:t>: </a:t>
            </a:r>
            <a:endParaRPr/>
          </a:p>
          <a:p>
            <a:pPr>
              <a:lnSpc>
                <a:spcPct val="160000"/>
              </a:lnSpc>
            </a:pPr>
            <a:r>
              <a:rPr lang="en-US" sz="2000">
                <a:solidFill>
                  <a:srgbClr val="2f2b20"/>
                </a:solidFill>
                <a:latin typeface="Arial"/>
              </a:rPr>
              <a:t>Zenepax binds with high-affinity to the Tac subunit of the high-affinity IL-2 receptor complex and inhibits IL-2 binding. The IL-2 receptor (Tac) subunit is expressed on activated but not resting lymphocytes.</a:t>
            </a:r>
            <a:endParaRPr/>
          </a:p>
        </p:txBody>
      </p:sp>
      <p:pic>
        <p:nvPicPr>
          <p:cNvPr descr="" id="122" name=""/>
          <p:cNvPicPr/>
          <p:nvPr/>
        </p:nvPicPr>
        <p:blipFill>
          <a:blip r:embed="rId1"/>
          <a:stretch>
            <a:fillRect/>
          </a:stretch>
        </p:blipFill>
        <p:spPr>
          <a:xfrm>
            <a:off x="1005840" y="2743200"/>
            <a:ext cx="6400800" cy="3843360"/>
          </a:xfrm>
          <a:prstGeom prst="rect">
            <a:avLst/>
          </a:prstGeom>
        </p:spPr>
      </p:pic>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3" name="TextShape 1"/>
          <p:cNvSpPr txBox="1"/>
          <p:nvPr/>
        </p:nvSpPr>
        <p:spPr>
          <a:xfrm>
            <a:off x="366120" y="309600"/>
            <a:ext cx="7772040" cy="5423400"/>
          </a:xfrm>
          <a:prstGeom prst="rect">
            <a:avLst/>
          </a:prstGeom>
        </p:spPr>
        <p:txBody>
          <a:bodyPr anchor="b"/>
          <a:p>
            <a:pPr>
              <a:lnSpc>
                <a:spcPct val="100000"/>
              </a:lnSpc>
            </a:pPr>
            <a:r>
              <a:rPr b="1" lang="en-US" sz="2000">
                <a:solidFill>
                  <a:srgbClr val="2f2b20"/>
                </a:solidFill>
                <a:latin typeface="Arial"/>
              </a:rPr>
              <a:t>Targets </a:t>
            </a:r>
            <a:r>
              <a:rPr lang="en-US" sz="2000">
                <a:solidFill>
                  <a:srgbClr val="2f2b20"/>
                </a:solidFill>
                <a:latin typeface="Arial"/>
              </a:rPr>
              <a:t>: Interleukin-2 receptor subunit alpha,Interleukin-2 receptor subunit beta, Low affinity immunoglobulin gamma Fc region receptor III-B,Complement C1r subcomponent, Complement C1q subcomponent subunit A, Complement C1q subcomponent subunit B,Complement C1q subcomponent subunit C,Low affinity immunoglobulin gamma Fc region receptor III-A,High affinity immunoglobulin gamma Fc receptor I, Low affinity immunoglobulin gamma Fc region receptor II-a,Low affinity immunoglobulin gamma Fc region receptor II-b,Low affinity immunoglobulin gamma Fc region receptor II-c</a:t>
            </a:r>
            <a:endParaRPr/>
          </a:p>
          <a:p>
            <a:pPr>
              <a:lnSpc>
                <a:spcPct val="100000"/>
              </a:lnSpc>
            </a:pPr>
            <a:r>
              <a:rPr b="1" lang="en-US" sz="2000">
                <a:solidFill>
                  <a:srgbClr val="2f2b20"/>
                </a:solidFill>
                <a:latin typeface="Arial"/>
              </a:rPr>
              <a:t>Affected organisms </a:t>
            </a:r>
            <a:r>
              <a:rPr lang="en-US" sz="2000">
                <a:solidFill>
                  <a:srgbClr val="2f2b20"/>
                </a:solidFill>
                <a:latin typeface="Arial"/>
              </a:rPr>
              <a:t>: Humans and other mammals </a:t>
            </a:r>
            <a:endParaRPr/>
          </a:p>
          <a:p>
            <a:pPr>
              <a:lnSpc>
                <a:spcPct val="100000"/>
              </a:lnSpc>
            </a:pPr>
            <a:r>
              <a:rPr b="1" lang="en-US" sz="2000">
                <a:solidFill>
                  <a:srgbClr val="2f2b20"/>
                </a:solidFill>
                <a:latin typeface="Arial"/>
              </a:rPr>
              <a:t>Metabolism :</a:t>
            </a:r>
            <a:r>
              <a:rPr lang="en-US" sz="2000">
                <a:solidFill>
                  <a:srgbClr val="2f2b20"/>
                </a:solidFill>
                <a:latin typeface="Arial"/>
              </a:rPr>
              <a:t> Most likely removed by opsonization via the reticuloendothelial system when bound to lymphocytes.</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TextShape 1"/>
          <p:cNvSpPr txBox="1"/>
          <p:nvPr/>
        </p:nvSpPr>
        <p:spPr>
          <a:xfrm>
            <a:off x="323640" y="692640"/>
            <a:ext cx="7772040" cy="4752000"/>
          </a:xfrm>
          <a:prstGeom prst="rect">
            <a:avLst/>
          </a:prstGeom>
        </p:spPr>
        <p:txBody>
          <a:bodyPr anchor="b"/>
          <a:p>
            <a:pPr>
              <a:lnSpc>
                <a:spcPct val="100000"/>
              </a:lnSpc>
            </a:pPr>
            <a:r>
              <a:rPr b="1" lang="en-US" sz="2400">
                <a:solidFill>
                  <a:srgbClr val="2f2b20"/>
                </a:solidFill>
                <a:latin typeface="Times New Roman"/>
              </a:rPr>
              <a:t>Sequence</a:t>
            </a:r>
            <a:r>
              <a:rPr lang="en-US" sz="2400">
                <a:solidFill>
                  <a:srgbClr val="2f2b20"/>
                </a:solidFill>
                <a:latin typeface="Times New Roman"/>
              </a:rPr>
              <a:t> :</a:t>
            </a:r>
            <a:endParaRPr/>
          </a:p>
          <a:p>
            <a:pPr>
              <a:lnSpc>
                <a:spcPct val="100000"/>
              </a:lnSpc>
            </a:pPr>
            <a:r>
              <a:rPr lang="en-US">
                <a:solidFill>
                  <a:srgbClr val="2f2b20"/>
                </a:solidFill>
                <a:latin typeface="Times New Roman"/>
              </a:rPr>
              <a:t>&gt;Humanized Anti-CD25 Heavy Chain 1</a:t>
            </a:r>
            <a:endParaRPr/>
          </a:p>
          <a:p>
            <a:pPr>
              <a:lnSpc>
                <a:spcPct val="100000"/>
              </a:lnSpc>
            </a:pPr>
            <a:r>
              <a:rPr lang="en-US">
                <a:solidFill>
                  <a:srgbClr val="2f2b20"/>
                </a:solidFill>
                <a:latin typeface="Times New Roman"/>
              </a:rPr>
              <a:t>QVQLVQSGAEVKKPGSSVKVSCKASGYTFTSYRMHWVRQAPGQGLEWIGYINPSTGYTEY</a:t>
            </a:r>
            <a:endParaRPr/>
          </a:p>
          <a:p>
            <a:pPr>
              <a:lnSpc>
                <a:spcPct val="100000"/>
              </a:lnSpc>
            </a:pPr>
            <a:r>
              <a:rPr lang="en-US">
                <a:solidFill>
                  <a:srgbClr val="2f2b20"/>
                </a:solidFill>
                <a:latin typeface="Times New Roman"/>
              </a:rPr>
              <a:t>NQKFKDKATITADESTNTAYMELSSLRSEDTAVYYCARGGGVFDYWGQGTTLTVSSGPSV</a:t>
            </a:r>
            <a:endParaRPr/>
          </a:p>
          <a:p>
            <a:pPr>
              <a:lnSpc>
                <a:spcPct val="100000"/>
              </a:lnSpc>
            </a:pPr>
            <a:r>
              <a:rPr lang="en-US">
                <a:solidFill>
                  <a:srgbClr val="2f2b20"/>
                </a:solidFill>
                <a:latin typeface="Times New Roman"/>
              </a:rPr>
              <a:t>FPLAPSSKSTSGGTAALGCLVKDYFPEPVTVSWNSGALTSGVHTFPAVLQSSGLYSLSSV</a:t>
            </a:r>
            <a:endParaRPr/>
          </a:p>
          <a:p>
            <a:pPr>
              <a:lnSpc>
                <a:spcPct val="100000"/>
              </a:lnSpc>
            </a:pPr>
            <a:r>
              <a:rPr lang="en-US">
                <a:solidFill>
                  <a:srgbClr val="2f2b20"/>
                </a:solidFill>
                <a:latin typeface="Times New Roman"/>
              </a:rPr>
              <a:t>VTVPSSSLGTQTYICNVNHKPSNTKVDKKAEPKSCDKTHTCPPCPAPELLGGPSVFLFPP</a:t>
            </a:r>
            <a:endParaRPr/>
          </a:p>
          <a:p>
            <a:pPr>
              <a:lnSpc>
                <a:spcPct val="100000"/>
              </a:lnSpc>
            </a:pPr>
            <a:r>
              <a:rPr lang="en-US">
                <a:solidFill>
                  <a:srgbClr val="2f2b20"/>
                </a:solidFill>
                <a:latin typeface="Times New Roman"/>
              </a:rPr>
              <a:t>KPKDTLMISRTPEVTCVVVDVSHEDPEVKFNWYVDGVEVHNAKTKPREEQYNSTYRVVSV</a:t>
            </a:r>
            <a:endParaRPr/>
          </a:p>
          <a:p>
            <a:pPr>
              <a:lnSpc>
                <a:spcPct val="100000"/>
              </a:lnSpc>
            </a:pPr>
            <a:r>
              <a:rPr lang="en-US">
                <a:solidFill>
                  <a:srgbClr val="2f2b20"/>
                </a:solidFill>
                <a:latin typeface="Times New Roman"/>
              </a:rPr>
              <a:t>LTVLHQDWLNGKEYKCKVSNKALPAPIEKTISKAKGQPREPQVYTLPPSRDELTKNQVSL</a:t>
            </a:r>
            <a:endParaRPr/>
          </a:p>
          <a:p>
            <a:pPr>
              <a:lnSpc>
                <a:spcPct val="100000"/>
              </a:lnSpc>
            </a:pPr>
            <a:r>
              <a:rPr lang="en-US">
                <a:solidFill>
                  <a:srgbClr val="2f2b20"/>
                </a:solidFill>
                <a:latin typeface="Times New Roman"/>
              </a:rPr>
              <a:t>TCLVKGFYPSDIAVEWESNGQPENNYKTTPPVLDSDGSFFLYSKLTVDKSRWQQGNVFSC</a:t>
            </a:r>
            <a:endParaRPr/>
          </a:p>
          <a:p>
            <a:pPr>
              <a:lnSpc>
                <a:spcPct val="100000"/>
              </a:lnSpc>
            </a:pPr>
            <a:r>
              <a:rPr lang="en-US">
                <a:solidFill>
                  <a:srgbClr val="2f2b20"/>
                </a:solidFill>
                <a:latin typeface="Times New Roman"/>
              </a:rPr>
              <a:t>SVMHEALHNHYTQKSLSLSPGK</a:t>
            </a:r>
            <a:endParaRPr/>
          </a:p>
          <a:p>
            <a:pPr>
              <a:lnSpc>
                <a:spcPct val="100000"/>
              </a:lnSpc>
            </a:pPr>
            <a:r>
              <a:rPr lang="en-US">
                <a:solidFill>
                  <a:srgbClr val="2f2b20"/>
                </a:solidFill>
                <a:latin typeface="Times New Roman"/>
              </a:rPr>
              <a:t>&gt;Humanized Anti-CD25 Light Chain 1</a:t>
            </a:r>
            <a:endParaRPr/>
          </a:p>
          <a:p>
            <a:pPr>
              <a:lnSpc>
                <a:spcPct val="100000"/>
              </a:lnSpc>
            </a:pPr>
            <a:r>
              <a:rPr lang="en-US">
                <a:solidFill>
                  <a:srgbClr val="2f2b20"/>
                </a:solidFill>
                <a:latin typeface="Times New Roman"/>
              </a:rPr>
              <a:t>DIQMTQSPSTLSASVGDRVTITCSASSSISYMHWYQQKPGKAPKLLIYTTSNLASGVPAR</a:t>
            </a:r>
            <a:endParaRPr/>
          </a:p>
          <a:p>
            <a:pPr>
              <a:lnSpc>
                <a:spcPct val="100000"/>
              </a:lnSpc>
            </a:pPr>
            <a:r>
              <a:rPr lang="en-US">
                <a:solidFill>
                  <a:srgbClr val="2f2b20"/>
                </a:solidFill>
                <a:latin typeface="Times New Roman"/>
              </a:rPr>
              <a:t>FSGSGSGTEFTLTISSLQPDDFATYYCHQRSTYPLTFGSGTKVEVKRTVAAPSVFIFPPS</a:t>
            </a:r>
            <a:endParaRPr/>
          </a:p>
          <a:p>
            <a:pPr>
              <a:lnSpc>
                <a:spcPct val="100000"/>
              </a:lnSpc>
            </a:pPr>
            <a:r>
              <a:rPr lang="en-US">
                <a:solidFill>
                  <a:srgbClr val="2f2b20"/>
                </a:solidFill>
                <a:latin typeface="Times New Roman"/>
              </a:rPr>
              <a:t>DEQLKSGTASVVCLLNNFYPREAKVQWKVDNALQSGNSQESVTEQDSKDSTYSLSSTLTL</a:t>
            </a:r>
            <a:endParaRPr/>
          </a:p>
          <a:p>
            <a:pPr>
              <a:lnSpc>
                <a:spcPct val="100000"/>
              </a:lnSpc>
            </a:pPr>
            <a:r>
              <a:rPr lang="en-US">
                <a:solidFill>
                  <a:srgbClr val="2f2b20"/>
                </a:solidFill>
                <a:latin typeface="Times New Roman"/>
              </a:rPr>
              <a:t>SKADYEKHKVYACEVTHQGLSSPVTKSFNR</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251640" y="0"/>
            <a:ext cx="7772040" cy="6675120"/>
          </a:xfrm>
          <a:prstGeom prst="rect">
            <a:avLst/>
          </a:prstGeom>
        </p:spPr>
        <p:txBody>
          <a:bodyPr anchor="b"/>
          <a:p>
            <a:pPr>
              <a:lnSpc>
                <a:spcPct val="100000"/>
              </a:lnSpc>
            </a:pPr>
            <a:r>
              <a:rPr b="1" lang="en-US" sz="2000">
                <a:solidFill>
                  <a:srgbClr val="2f2b20"/>
                </a:solidFill>
                <a:latin typeface="Arial"/>
              </a:rPr>
              <a:t>Brands : </a:t>
            </a:r>
            <a:r>
              <a:rPr lang="en-US" sz="2000">
                <a:solidFill>
                  <a:srgbClr val="2f2b20"/>
                </a:solidFill>
                <a:latin typeface="Arial"/>
              </a:rPr>
              <a:t>Zenapax</a:t>
            </a:r>
            <a:endParaRPr/>
          </a:p>
          <a:p>
            <a:pPr>
              <a:lnSpc>
                <a:spcPct val="100000"/>
              </a:lnSpc>
            </a:pPr>
            <a:r>
              <a:rPr lang="en-US" sz="2000">
                <a:solidFill>
                  <a:srgbClr val="2f2b20"/>
                </a:solidFill>
                <a:latin typeface="Arial"/>
              </a:rPr>
              <a:t>ZENAPAX (daclizumab) is an immunosuppressive, humanized IgG1 monoclonal antibody produced by recombinant DNA technology that binds specifically to the alpha subunit (p55 alpha, CD25, or Tac subunit) of the human high-affinity interleukin-2 (IL-2) receptor that is expressed on the surface of activated lymphocytes.</a:t>
            </a:r>
            <a:endParaRPr/>
          </a:p>
          <a:p>
            <a:pPr>
              <a:lnSpc>
                <a:spcPct val="100000"/>
              </a:lnSpc>
            </a:pPr>
            <a:r>
              <a:rPr lang="en-US" sz="2000">
                <a:solidFill>
                  <a:srgbClr val="2f2b20"/>
                </a:solidFill>
                <a:latin typeface="Arial"/>
              </a:rPr>
              <a:t>Daclizumab is a composite of human (90%) and murine (10%) antibody sequences. The human sequences were derived from the constant domains of human IgG1 and the variable framework regions of the Eu myeloma antibody. The murine sequences were derived from the complementarity-determining regions of a murine anti-Tac antibody. The molecular weight predicted from the DNA sequence is 144 kilodaltons.</a:t>
            </a:r>
            <a:endParaRPr/>
          </a:p>
          <a:p>
            <a:pPr>
              <a:lnSpc>
                <a:spcPct val="100000"/>
              </a:lnSpc>
            </a:pPr>
            <a:r>
              <a:rPr lang="en-US" sz="2000">
                <a:solidFill>
                  <a:srgbClr val="2f2b20"/>
                </a:solidFill>
                <a:latin typeface="Arial"/>
              </a:rPr>
              <a:t>ZENAPAX (daclizumab) 25 mg/5 mL is supplied as a clear, sterile, colorless concentrate for further dilution and intravenous administration. Each milliliter of ZENAPAX contains 5 mg of daclizumab and 3.6 mg sodium phosphate monobasic monohydrate, 11 mg sodium phosphate dibasic heptahydrate, 4.6 mg sodium chloride, 0.2 mg polysorbate 80, and may contain hydrochloric acid or sodium hydroxide to adjust the pH to 6.9. No preservatives are added.</a:t>
            </a:r>
            <a:endParaRPr/>
          </a:p>
          <a:p>
            <a:pPr>
              <a:lnSpc>
                <a:spcPct val="100000"/>
              </a:lnSpc>
            </a:pPr>
            <a:r>
              <a:rPr b="1" lang="en-US" sz="2000">
                <a:solidFill>
                  <a:srgbClr val="2f2b20"/>
                </a:solidFill>
                <a:latin typeface="Arial"/>
              </a:rPr>
              <a:t>Indications :</a:t>
            </a:r>
            <a:r>
              <a:rPr lang="en-US" sz="2000">
                <a:solidFill>
                  <a:srgbClr val="2f2b20"/>
                </a:solidFill>
                <a:latin typeface="Arial"/>
              </a:rPr>
              <a:t> ZENAPAX (daclizumab) is indicated for the prophylaxis of acute organ rejection in patients receiving renal transplants. It is used as part of an immunosuppressive regimen that includes cyclosporine and corticosteroids.</a:t>
            </a:r>
            <a:endParaRPr/>
          </a:p>
          <a:p>
            <a:pPr>
              <a:lnSpc>
                <a:spcPct val="100000"/>
              </a:lnSpc>
            </a:pPr>
            <a:r>
              <a:rPr lang="en-US" sz="2000">
                <a:solidFill>
                  <a:srgbClr val="2f2b20"/>
                </a:solidFill>
                <a:latin typeface="Arial"/>
              </a:rPr>
              <a:t>The efficacy of ZENAPAX (daclizumab) for the prophylaxis of acute rejection in recipients of other solid organ allografts has not been demonstrated.</a:t>
            </a:r>
            <a:endParaRPr/>
          </a:p>
          <a:p>
            <a:pPr>
              <a:lnSpc>
                <a:spcPct val="100000"/>
              </a:lnSpc>
            </a:pPr>
            <a:r>
              <a:rPr b="1" lang="en-US" sz="2000">
                <a:solidFill>
                  <a:srgbClr val="2f2b20"/>
                </a:solidFill>
                <a:latin typeface="Arial"/>
              </a:rPr>
              <a:t>Dosage :</a:t>
            </a:r>
            <a:r>
              <a:rPr lang="en-US" sz="2000">
                <a:solidFill>
                  <a:srgbClr val="2f2b20"/>
                </a:solidFill>
                <a:latin typeface="Arial"/>
              </a:rPr>
              <a:t> ZENAPAX (daclizumab) is used as part of an immunosuppressive regimen that includes cyclosporine and corticosteroids. The recommended dose for ZENAPAX (daclizumab) in adult and pediatric patients is 1.0 mg/kg (see PRECAUTIONS: Pediatric Use). The calculated volume of ZENAPAX (daclizumab) should be mixed with 50 mL of sterile 0.9% sodium chloride solution and administered via a peripheral or central vein over a 15-minute period.</a:t>
            </a:r>
            <a:endParaRPr/>
          </a:p>
          <a:p>
            <a:pPr>
              <a:lnSpc>
                <a:spcPct val="100000"/>
              </a:lnSpc>
            </a:pPr>
            <a:r>
              <a:rPr lang="en-US" sz="2000">
                <a:solidFill>
                  <a:srgbClr val="2f2b20"/>
                </a:solidFill>
                <a:latin typeface="Arial"/>
              </a:rPr>
              <a:t>Based on the clinical trials, the standard course of ZENAPAX (daclizumab) therapy is five doses. The first dose should be given no more than 24 hours before transplantation. The four remaining doses should be given at intervals of 14 days.No dosage adjustment is necessary for patients with severe renal impairment. No dosage adjustments based on other identified covariates (age, gender, proteinuria, race) are required for renal allograft patients. No data are available for administration in patients with severe hepatic impairment. </a:t>
            </a: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TextShape 1"/>
          <p:cNvSpPr txBox="1"/>
          <p:nvPr/>
        </p:nvSpPr>
        <p:spPr>
          <a:xfrm>
            <a:off x="91440" y="167040"/>
            <a:ext cx="8321040" cy="7050960"/>
          </a:xfrm>
          <a:prstGeom prst="rect">
            <a:avLst/>
          </a:prstGeom>
        </p:spPr>
        <p:txBody>
          <a:bodyPr bIns="45000" lIns="90000" rIns="90000" tIns="45000" wrap="none"/>
          <a:p>
            <a:r>
              <a:rPr b="1" lang="en-US" sz="2000">
                <a:latin typeface="Arial"/>
              </a:rPr>
              <a:t>Drug interactions :</a:t>
            </a:r>
            <a:r>
              <a:rPr lang="en-US" sz="2000">
                <a:latin typeface="Arial"/>
              </a:rPr>
              <a:t> The following medications have been administered with ZENAPAX (daclizumab) in clinical trials in renal allograft patients with no incremental increase in adverse reactions: cyclosporine, mycophenolate mofetil, ganciclovir, acyclovir, azathioprine, and corticosteroids. Very limited experience exists in these patients with the use of ZENAPAX (daclizumab) concomitantly with tacrolimus, muromonab-CD3, antithymocite globulin, and anti-lymphocyte globulin. In renal allograft recipients (n=50) treated with ZENAPAX (daclizumab) and mycophenolate mofetil, no pharmacokinetic interaction between ZENAPAX (daclizumab) and mycophenolic acid, the active metabolite of mycophenolate mofetil, was observed. However, in a large clinical study in cardiac transplant recipients (n=434), the use of ZENAPAX (daclizumab) as part of an immunosuppression regimen including cyclosporine, mycophenolate mofetil, and corticosteroids was associated with an increase in mortality, particularly in patients receiving concomitant anti-lymphocyte antibody therapy and in patients who developed severe infections </a:t>
            </a:r>
            <a:endParaRPr/>
          </a:p>
          <a:p>
            <a:r>
              <a:rPr b="1" lang="en-US" sz="2000">
                <a:latin typeface="Arial"/>
              </a:rPr>
              <a:t>Overdose :</a:t>
            </a:r>
            <a:r>
              <a:rPr lang="en-US" sz="2000">
                <a:latin typeface="Arial"/>
              </a:rPr>
              <a:t> There have not been any reports of overdoses with ZENAPAX (daclizumab) . A maximum tolerated dose has not been determined in patients. A dose of 1.5 mg/kg has been administered to bone marrow transplant recipients without any associated adverse events.</a:t>
            </a:r>
            <a:endParaRPr/>
          </a:p>
          <a:p>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7" name="TextShape 1"/>
          <p:cNvSpPr txBox="1"/>
          <p:nvPr/>
        </p:nvSpPr>
        <p:spPr>
          <a:xfrm>
            <a:off x="357120" y="2428920"/>
            <a:ext cx="7619760" cy="1777320"/>
          </a:xfrm>
          <a:prstGeom prst="rect">
            <a:avLst/>
          </a:prstGeom>
        </p:spPr>
        <p:txBody>
          <a:bodyPr anchor="ctr"/>
          <a:p>
            <a:pPr>
              <a:lnSpc>
                <a:spcPct val="100000"/>
              </a:lnSpc>
            </a:pPr>
            <a:r>
              <a:rPr b="1" lang="en-US" sz="2400">
                <a:solidFill>
                  <a:srgbClr val="2f2b20"/>
                </a:solidFill>
                <a:latin typeface="Times New Roman"/>
              </a:rPr>
              <a:t>References</a:t>
            </a:r>
            <a:r>
              <a:rPr lang="en-US" sz="2400">
                <a:solidFill>
                  <a:srgbClr val="2f2b20"/>
                </a:solidFill>
                <a:latin typeface="Times New Roman"/>
              </a:rPr>
              <a:t> :</a:t>
            </a:r>
            <a:r>
              <a:rPr lang="en-US" sz="2400">
                <a:solidFill>
                  <a:srgbClr val="2f2b20"/>
                </a:solidFill>
                <a:latin typeface="Times New Roman"/>
              </a:rPr>
              <a:t>
</a:t>
            </a:r>
            <a:r>
              <a:rPr lang="en-US" sz="2400">
                <a:solidFill>
                  <a:srgbClr val="2f2b20"/>
                </a:solidFill>
                <a:latin typeface="Times New Roman"/>
              </a:rPr>
              <a:t> </a:t>
            </a:r>
            <a:r>
              <a:rPr lang="en-US" u="sng">
                <a:solidFill>
                  <a:srgbClr val="2f2b20"/>
                </a:solidFill>
                <a:latin typeface="Times New Roman"/>
                <a:hlinkClick r:id="rId1"/>
              </a:rPr>
              <a:t>http://</a:t>
            </a:r>
            <a:r>
              <a:rPr lang="en-US" u="sng">
                <a:solidFill>
                  <a:srgbClr val="2f2b20"/>
                </a:solidFill>
                <a:latin typeface="Times New Roman"/>
                <a:hlinkClick r:id="rId2"/>
              </a:rPr>
              <a:t>www.rxlist.com/zenapax-drug.htm</a:t>
            </a:r>
            <a:r>
              <a:rPr lang="en-US">
                <a:solidFill>
                  <a:srgbClr val="2f2b20"/>
                </a:solidFill>
                <a:latin typeface="Times New Roman"/>
              </a:rPr>
              <a:t>
</a:t>
            </a:r>
            <a:r>
              <a:rPr lang="en-US" u="sng">
                <a:solidFill>
                  <a:srgbClr val="2f2b20"/>
                </a:solidFill>
                <a:latin typeface="Times New Roman"/>
                <a:hlinkClick r:id="rId3"/>
              </a:rPr>
              <a:t>http://</a:t>
            </a:r>
            <a:r>
              <a:rPr lang="en-US" u="sng">
                <a:solidFill>
                  <a:srgbClr val="2f2b20"/>
                </a:solidFill>
                <a:latin typeface="Times New Roman"/>
                <a:hlinkClick r:id="rId4"/>
              </a:rPr>
              <a:t>www.rxlist.com/zenapax-drug/side-effects-interactions.htm</a:t>
            </a:r>
            <a:r>
              <a:rPr lang="en-US" u="sng">
                <a:solidFill>
                  <a:srgbClr val="2f2b20"/>
                </a:solidFill>
                <a:latin typeface="Times New Roman"/>
              </a:rPr>
              <a:t>
</a:t>
            </a:r>
            <a:r>
              <a:rPr lang="en-US" u="sng">
                <a:solidFill>
                  <a:srgbClr val="2f2b20"/>
                </a:solidFill>
                <a:latin typeface="Times New Roman"/>
              </a:rPr>
              <a:t>www.drugbank.com</a:t>
            </a:r>
            <a:r>
              <a:rPr lang="en-US">
                <a:solidFill>
                  <a:srgbClr val="2f2b20"/>
                </a:solidFill>
                <a:latin typeface="Times New Roman"/>
              </a:rPr>
              <a:t>
</a:t>
            </a:r>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