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56" r:id="rId8"/>
    <p:sldId id="258" r:id="rId9"/>
    <p:sldId id="265"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67"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1671AD-5EE0-4832-A454-19DBA3504DAD}"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279195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671AD-5EE0-4832-A454-19DBA3504DAD}"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154013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671AD-5EE0-4832-A454-19DBA3504DAD}"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98688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671AD-5EE0-4832-A454-19DBA3504DAD}"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207885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1671AD-5EE0-4832-A454-19DBA3504DAD}"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2765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1671AD-5EE0-4832-A454-19DBA3504DAD}"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375666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1671AD-5EE0-4832-A454-19DBA3504DAD}" type="datetimeFigureOut">
              <a:rPr lang="en-US" smtClean="0"/>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290000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1671AD-5EE0-4832-A454-19DBA3504DAD}" type="datetimeFigureOut">
              <a:rPr lang="en-US" smtClean="0"/>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3522145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671AD-5EE0-4832-A454-19DBA3504DAD}" type="datetimeFigureOut">
              <a:rPr lang="en-US" smtClean="0"/>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3198659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671AD-5EE0-4832-A454-19DBA3504DAD}"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169388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671AD-5EE0-4832-A454-19DBA3504DAD}"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D88BF-7727-4436-9AB3-5961E49CF26B}" type="slidenum">
              <a:rPr lang="en-US" smtClean="0"/>
              <a:t>‹#›</a:t>
            </a:fld>
            <a:endParaRPr lang="en-US"/>
          </a:p>
        </p:txBody>
      </p:sp>
    </p:spTree>
    <p:extLst>
      <p:ext uri="{BB962C8B-B14F-4D97-AF65-F5344CB8AC3E}">
        <p14:creationId xmlns:p14="http://schemas.microsoft.com/office/powerpoint/2010/main" val="277653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671AD-5EE0-4832-A454-19DBA3504DAD}" type="datetimeFigureOut">
              <a:rPr lang="en-US" smtClean="0"/>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D88BF-7727-4436-9AB3-5961E49CF26B}" type="slidenum">
              <a:rPr lang="en-US" smtClean="0"/>
              <a:t>‹#›</a:t>
            </a:fld>
            <a:endParaRPr lang="en-US"/>
          </a:p>
        </p:txBody>
      </p:sp>
    </p:spTree>
    <p:extLst>
      <p:ext uri="{BB962C8B-B14F-4D97-AF65-F5344CB8AC3E}">
        <p14:creationId xmlns:p14="http://schemas.microsoft.com/office/powerpoint/2010/main" val="341960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1828800"/>
            <a:ext cx="1734193" cy="584775"/>
          </a:xfrm>
          <a:prstGeom prst="rect">
            <a:avLst/>
          </a:prstGeom>
        </p:spPr>
        <p:txBody>
          <a:bodyPr wrap="none">
            <a:spAutoFit/>
          </a:bodyPr>
          <a:lstStyle/>
          <a:p>
            <a:r>
              <a:rPr lang="en-US" sz="3200" dirty="0" err="1"/>
              <a:t>Buserelin</a:t>
            </a:r>
            <a:endParaRPr lang="en-US" sz="3200" dirty="0"/>
          </a:p>
        </p:txBody>
      </p:sp>
      <p:sp>
        <p:nvSpPr>
          <p:cNvPr id="5" name="Rectangle 4"/>
          <p:cNvSpPr/>
          <p:nvPr/>
        </p:nvSpPr>
        <p:spPr>
          <a:xfrm>
            <a:off x="28977" y="152400"/>
            <a:ext cx="1329210" cy="461665"/>
          </a:xfrm>
          <a:prstGeom prst="rect">
            <a:avLst/>
          </a:prstGeom>
        </p:spPr>
        <p:txBody>
          <a:bodyPr wrap="none">
            <a:spAutoFit/>
          </a:bodyPr>
          <a:lstStyle/>
          <a:p>
            <a:r>
              <a:rPr lang="en-US" sz="2400" dirty="0"/>
              <a:t>DB06719</a:t>
            </a:r>
          </a:p>
        </p:txBody>
      </p:sp>
      <p:sp>
        <p:nvSpPr>
          <p:cNvPr id="6" name="Rectangle 5"/>
          <p:cNvSpPr/>
          <p:nvPr/>
        </p:nvSpPr>
        <p:spPr>
          <a:xfrm>
            <a:off x="1471441" y="2875002"/>
            <a:ext cx="1382110" cy="369332"/>
          </a:xfrm>
          <a:prstGeom prst="rect">
            <a:avLst/>
          </a:prstGeom>
        </p:spPr>
        <p:txBody>
          <a:bodyPr wrap="none">
            <a:spAutoFit/>
          </a:bodyPr>
          <a:lstStyle/>
          <a:p>
            <a:r>
              <a:rPr lang="en-US" dirty="0"/>
              <a:t>C</a:t>
            </a:r>
            <a:r>
              <a:rPr lang="en-US" baseline="-25000" dirty="0"/>
              <a:t>62</a:t>
            </a:r>
            <a:r>
              <a:rPr lang="en-US" dirty="0"/>
              <a:t>H</a:t>
            </a:r>
            <a:r>
              <a:rPr lang="en-US" baseline="-25000" dirty="0"/>
              <a:t>90</a:t>
            </a:r>
            <a:r>
              <a:rPr lang="en-US" dirty="0"/>
              <a:t>N</a:t>
            </a:r>
            <a:r>
              <a:rPr lang="en-US" baseline="-25000" dirty="0"/>
              <a:t>16</a:t>
            </a:r>
            <a:r>
              <a:rPr lang="en-US" dirty="0"/>
              <a:t>O</a:t>
            </a:r>
            <a:r>
              <a:rPr lang="en-US" baseline="-25000" dirty="0"/>
              <a:t>15</a:t>
            </a:r>
            <a:endParaRPr lang="en-US" dirty="0"/>
          </a:p>
        </p:txBody>
      </p:sp>
    </p:spTree>
    <p:extLst>
      <p:ext uri="{BB962C8B-B14F-4D97-AF65-F5344CB8AC3E}">
        <p14:creationId xmlns:p14="http://schemas.microsoft.com/office/powerpoint/2010/main" val="2720478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90600"/>
            <a:ext cx="8991600" cy="3785652"/>
          </a:xfrm>
          <a:prstGeom prst="rect">
            <a:avLst/>
          </a:prstGeom>
        </p:spPr>
        <p:txBody>
          <a:bodyPr wrap="square">
            <a:spAutoFit/>
          </a:bodyPr>
          <a:lstStyle/>
          <a:p>
            <a:r>
              <a:rPr lang="en-US" sz="2000" dirty="0" smtClean="0"/>
              <a:t>REFERENCES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err="1" smtClean="0"/>
              <a:t>Lexicomp</a:t>
            </a:r>
            <a:r>
              <a:rPr lang="en-US" sz="2000" dirty="0"/>
              <a:t>. </a:t>
            </a:r>
            <a:r>
              <a:rPr lang="en-US" sz="2000" dirty="0" err="1"/>
              <a:t>Buserelin</a:t>
            </a:r>
            <a:r>
              <a:rPr lang="en-US" sz="2000" dirty="0"/>
              <a:t> Acetate. </a:t>
            </a:r>
            <a:r>
              <a:rPr lang="en-US" sz="2000" dirty="0" err="1"/>
              <a:t>N.p</a:t>
            </a:r>
            <a:r>
              <a:rPr lang="en-US" sz="2000" dirty="0"/>
              <a:t>., 2014. Web. 11 Nov. </a:t>
            </a:r>
            <a:r>
              <a:rPr lang="en-US" sz="2000" dirty="0" smtClean="0"/>
              <a:t>2014</a:t>
            </a:r>
          </a:p>
          <a:p>
            <a:pPr marL="342900" indent="-342900">
              <a:buFont typeface="Arial" panose="020B0604020202020204" pitchFamily="34" charset="0"/>
              <a:buChar char="•"/>
            </a:pPr>
            <a:r>
              <a:rPr lang="en-US" sz="2000" dirty="0"/>
              <a:t>Sanofi-Aventis Canada Inc. </a:t>
            </a:r>
            <a:r>
              <a:rPr lang="en-US" sz="2000" dirty="0" err="1"/>
              <a:t>Buserelin</a:t>
            </a:r>
            <a:r>
              <a:rPr lang="en-US" sz="2000" dirty="0"/>
              <a:t> Acetate. 1st ed. 2013. Web. 11 Nov. 2014.http://</a:t>
            </a:r>
            <a:r>
              <a:rPr lang="en-US" sz="2000" dirty="0" smtClean="0"/>
              <a:t>www.sanofi.ca</a:t>
            </a:r>
          </a:p>
          <a:p>
            <a:pPr marL="342900" indent="-342900">
              <a:buFont typeface="Arial" panose="020B0604020202020204" pitchFamily="34" charset="0"/>
              <a:buChar char="•"/>
            </a:pPr>
            <a:r>
              <a:rPr lang="en-US" sz="2000" dirty="0"/>
              <a:t>Kirby RS, Fitzpatrick JM, Clarke N: </a:t>
            </a:r>
            <a:r>
              <a:rPr lang="en-US" sz="2000" dirty="0" err="1"/>
              <a:t>Abarelix</a:t>
            </a:r>
            <a:r>
              <a:rPr lang="en-US" sz="2000" dirty="0"/>
              <a:t> and other </a:t>
            </a:r>
            <a:r>
              <a:rPr lang="en-US" sz="2000" dirty="0" err="1"/>
              <a:t>gonadotrophin</a:t>
            </a:r>
            <a:r>
              <a:rPr lang="en-US" sz="2000" dirty="0"/>
              <a:t>-releasing hormone antagonists in prostate cancer. BJU Int. 2009 Dec;104(11):1580-4</a:t>
            </a:r>
            <a:endParaRPr lang="en-US" sz="2000" dirty="0" smtClean="0"/>
          </a:p>
          <a:p>
            <a:pPr marL="342900" indent="-342900">
              <a:buFont typeface="Arial" panose="020B0604020202020204" pitchFamily="34" charset="0"/>
              <a:buChar char="•"/>
            </a:pPr>
            <a:r>
              <a:rPr lang="en-US" sz="2000" dirty="0" smtClean="0"/>
              <a:t>http</a:t>
            </a:r>
            <a:r>
              <a:rPr lang="en-US" sz="2000" dirty="0" smtClean="0"/>
              <a:t>://www.ncbi.nlm.nih.gov/pubmed/25293536 </a:t>
            </a:r>
            <a:endParaRPr lang="en-US" sz="2000" dirty="0" smtClean="0"/>
          </a:p>
          <a:p>
            <a:pPr marL="342900" indent="-342900">
              <a:buFont typeface="Arial" panose="020B0604020202020204" pitchFamily="34" charset="0"/>
              <a:buChar char="•"/>
            </a:pPr>
            <a:r>
              <a:rPr lang="en-US" sz="2000" dirty="0" smtClean="0"/>
              <a:t>http</a:t>
            </a:r>
            <a:r>
              <a:rPr lang="en-US" sz="2000" dirty="0" smtClean="0"/>
              <a:t>://www.ncbi.nlm.nih.gov/pubmed/25276180 </a:t>
            </a:r>
            <a:endParaRPr lang="en-US" sz="2000" dirty="0" smtClean="0"/>
          </a:p>
          <a:p>
            <a:pPr marL="342900" indent="-342900">
              <a:buFont typeface="Arial" panose="020B0604020202020204" pitchFamily="34" charset="0"/>
              <a:buChar char="•"/>
            </a:pPr>
            <a:r>
              <a:rPr lang="en-US" sz="2000" dirty="0" smtClean="0"/>
              <a:t>http</a:t>
            </a:r>
            <a:r>
              <a:rPr lang="en-US" sz="2000" dirty="0" smtClean="0"/>
              <a:t>://www.ncbi.nlm.nih.gov/pubmed/24690459 </a:t>
            </a:r>
            <a:endParaRPr lang="en-US" sz="2000" dirty="0" smtClean="0"/>
          </a:p>
          <a:p>
            <a:pPr marL="342900" indent="-342900">
              <a:buFont typeface="Arial" panose="020B0604020202020204" pitchFamily="34" charset="0"/>
              <a:buChar char="•"/>
            </a:pPr>
            <a:r>
              <a:rPr lang="en-US" sz="2000" dirty="0" smtClean="0"/>
              <a:t>http</a:t>
            </a:r>
            <a:r>
              <a:rPr lang="en-US" sz="2000" dirty="0" smtClean="0"/>
              <a:t>://www.ncbi.nlm.nih.gov/pubmed/24657556 </a:t>
            </a:r>
            <a:endParaRPr lang="en-US" sz="2000" dirty="0" smtClean="0"/>
          </a:p>
          <a:p>
            <a:pPr marL="342900" indent="-342900">
              <a:buFont typeface="Arial" panose="020B0604020202020204" pitchFamily="34" charset="0"/>
              <a:buChar char="•"/>
            </a:pPr>
            <a:r>
              <a:rPr lang="en-US" sz="2000" dirty="0" smtClean="0"/>
              <a:t>http</a:t>
            </a:r>
            <a:r>
              <a:rPr lang="en-US" sz="2000" dirty="0" smtClean="0"/>
              <a:t>://www.ncbi.nlm.nih.gov/pubmed/24629591</a:t>
            </a:r>
            <a:endParaRPr lang="en-US" sz="2000" dirty="0"/>
          </a:p>
        </p:txBody>
      </p:sp>
    </p:spTree>
    <p:extLst>
      <p:ext uri="{BB962C8B-B14F-4D97-AF65-F5344CB8AC3E}">
        <p14:creationId xmlns:p14="http://schemas.microsoft.com/office/powerpoint/2010/main" val="20691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343561"/>
            <a:ext cx="8915400" cy="1323439"/>
          </a:xfrm>
          <a:prstGeom prst="rect">
            <a:avLst/>
          </a:prstGeom>
        </p:spPr>
        <p:txBody>
          <a:bodyPr wrap="square">
            <a:spAutoFit/>
          </a:bodyPr>
          <a:lstStyle/>
          <a:p>
            <a:r>
              <a:rPr lang="en-US" sz="2000" dirty="0" smtClean="0"/>
              <a:t>DESCRIPTION	</a:t>
            </a:r>
          </a:p>
          <a:p>
            <a:r>
              <a:rPr lang="en-US" sz="2000" dirty="0" err="1" smtClean="0"/>
              <a:t>Buserelin</a:t>
            </a:r>
            <a:r>
              <a:rPr lang="en-US" sz="2000" dirty="0" smtClean="0"/>
              <a:t> </a:t>
            </a:r>
            <a:r>
              <a:rPr lang="en-US" sz="2000" dirty="0"/>
              <a:t>is a synthetic peptide analog of the luteinizing hormone-releasing hormone (LHRH) agonist, which stimulates the pituitary gland’s </a:t>
            </a:r>
            <a:r>
              <a:rPr lang="en-US" sz="2000" dirty="0" err="1"/>
              <a:t>gonadotrophin</a:t>
            </a:r>
            <a:r>
              <a:rPr lang="en-US" sz="2000" dirty="0"/>
              <a:t>-releasing hormone receptor (</a:t>
            </a:r>
            <a:r>
              <a:rPr lang="en-US" sz="2000" dirty="0" err="1"/>
              <a:t>GnRHR</a:t>
            </a:r>
            <a:r>
              <a:rPr lang="en-US" sz="2000" dirty="0"/>
              <a:t>). It is used in prostate cancer treatment.</a:t>
            </a:r>
          </a:p>
        </p:txBody>
      </p:sp>
      <p:sp>
        <p:nvSpPr>
          <p:cNvPr id="5" name="Rectangle 4"/>
          <p:cNvSpPr/>
          <p:nvPr/>
        </p:nvSpPr>
        <p:spPr>
          <a:xfrm>
            <a:off x="228600" y="3096161"/>
            <a:ext cx="8915400" cy="1323439"/>
          </a:xfrm>
          <a:prstGeom prst="rect">
            <a:avLst/>
          </a:prstGeom>
        </p:spPr>
        <p:txBody>
          <a:bodyPr wrap="square">
            <a:spAutoFit/>
          </a:bodyPr>
          <a:lstStyle/>
          <a:p>
            <a:r>
              <a:rPr lang="en-US" sz="2000" dirty="0" smtClean="0"/>
              <a:t>INDICATION	</a:t>
            </a:r>
          </a:p>
          <a:p>
            <a:r>
              <a:rPr lang="en-US" sz="2000" dirty="0" err="1" smtClean="0"/>
              <a:t>Buserelin</a:t>
            </a:r>
            <a:r>
              <a:rPr lang="en-US" sz="2000" dirty="0" smtClean="0"/>
              <a:t> </a:t>
            </a:r>
            <a:r>
              <a:rPr lang="en-US" sz="2000" dirty="0"/>
              <a:t>may be used in the treatment of hormone-responsive cancers such as prostate cancer or breast cancer, estrogen-dependent conditions (such as endometriosis or uterine fibroids), and in assisted reproduction.</a:t>
            </a:r>
          </a:p>
        </p:txBody>
      </p:sp>
    </p:spTree>
    <p:extLst>
      <p:ext uri="{BB962C8B-B14F-4D97-AF65-F5344CB8AC3E}">
        <p14:creationId xmlns:p14="http://schemas.microsoft.com/office/powerpoint/2010/main" val="174836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914400"/>
            <a:ext cx="7772400" cy="5078313"/>
          </a:xfrm>
          <a:prstGeom prst="rect">
            <a:avLst/>
          </a:prstGeom>
        </p:spPr>
        <p:txBody>
          <a:bodyPr wrap="square">
            <a:spAutoFit/>
          </a:bodyPr>
          <a:lstStyle/>
          <a:p>
            <a:r>
              <a:rPr lang="en-US" dirty="0" smtClean="0"/>
              <a:t>PHARMACODYNAMICS</a:t>
            </a:r>
            <a:r>
              <a:rPr lang="en-US" dirty="0"/>
              <a:t>	</a:t>
            </a:r>
            <a:endParaRPr lang="en-US" dirty="0" smtClean="0"/>
          </a:p>
          <a:p>
            <a:endParaRPr lang="en-US" dirty="0"/>
          </a:p>
          <a:p>
            <a:r>
              <a:rPr lang="en-US" dirty="0" smtClean="0"/>
              <a:t>The </a:t>
            </a:r>
            <a:r>
              <a:rPr lang="en-US" dirty="0"/>
              <a:t>substitution of glycine in position 6 by D-serine, and that of </a:t>
            </a:r>
            <a:r>
              <a:rPr lang="en-US" dirty="0" err="1"/>
              <a:t>glycinamide</a:t>
            </a:r>
            <a:r>
              <a:rPr lang="en-US" dirty="0"/>
              <a:t> in position 10 by </a:t>
            </a:r>
            <a:r>
              <a:rPr lang="en-US" dirty="0" err="1"/>
              <a:t>ethylamide</a:t>
            </a:r>
            <a:r>
              <a:rPr lang="en-US" dirty="0"/>
              <a:t>, leads to a </a:t>
            </a:r>
            <a:r>
              <a:rPr lang="en-US" dirty="0" err="1"/>
              <a:t>nonapeptide</a:t>
            </a:r>
            <a:r>
              <a:rPr lang="en-US" dirty="0"/>
              <a:t> with a greatly enhanced LHRH effect. The effects of </a:t>
            </a:r>
            <a:r>
              <a:rPr lang="en-US" dirty="0" err="1"/>
              <a:t>buserelin</a:t>
            </a:r>
            <a:r>
              <a:rPr lang="en-US" dirty="0"/>
              <a:t> on FSH and LH release are 20 to 170 times greater than those of LHRH. </a:t>
            </a:r>
            <a:r>
              <a:rPr lang="en-US" dirty="0" err="1"/>
              <a:t>Buserelin</a:t>
            </a:r>
            <a:r>
              <a:rPr lang="en-US" dirty="0"/>
              <a:t> also has a longer duration of action than natural LHRH. Investigations in healthy adult males and females have demonstrated that the increase in plasma LH and FSH levels persist for at least 7 hours and that a return to basal values requires about 24 hours. Clinical inhibition of gonadotropin release, and subsequent reduction of serum testosterone or estradiol to castration level, was found when large pharmacologic doses (50-500 mcg SC/day or 300-1200 mcg IN/day) were administered for periods greater than 1 to 3 months. Chronic administration of such doses of </a:t>
            </a:r>
            <a:r>
              <a:rPr lang="en-US" dirty="0" err="1"/>
              <a:t>buserelin</a:t>
            </a:r>
            <a:r>
              <a:rPr lang="en-US" dirty="0"/>
              <a:t> results in sustained inhibition of gonadotropin production, suppression of ovarian and testicular steroidogenesis and, ultimately, reduced circulating levels of gonadotropin and gonadal steroids. These effects form the basis for </a:t>
            </a:r>
            <a:r>
              <a:rPr lang="en-US" dirty="0" err="1"/>
              <a:t>buserelin</a:t>
            </a:r>
            <a:r>
              <a:rPr lang="en-US" dirty="0"/>
              <a:t> use in patients with hormone-dependent metastatic carcinoma of the prostate gland as well as in patients with endometriosis.</a:t>
            </a:r>
          </a:p>
        </p:txBody>
      </p:sp>
    </p:spTree>
    <p:extLst>
      <p:ext uri="{BB962C8B-B14F-4D97-AF65-F5344CB8AC3E}">
        <p14:creationId xmlns:p14="http://schemas.microsoft.com/office/powerpoint/2010/main" val="265600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85800"/>
            <a:ext cx="8458200" cy="1938992"/>
          </a:xfrm>
          <a:prstGeom prst="rect">
            <a:avLst/>
          </a:prstGeom>
        </p:spPr>
        <p:txBody>
          <a:bodyPr wrap="square">
            <a:spAutoFit/>
          </a:bodyPr>
          <a:lstStyle/>
          <a:p>
            <a:r>
              <a:rPr lang="en-US" sz="2000" dirty="0" smtClean="0"/>
              <a:t>MECHANISM OF ACTION </a:t>
            </a:r>
          </a:p>
          <a:p>
            <a:r>
              <a:rPr lang="en-US" sz="2000" dirty="0" err="1" smtClean="0"/>
              <a:t>Buserelin</a:t>
            </a:r>
            <a:r>
              <a:rPr lang="en-US" sz="2000" dirty="0" smtClean="0"/>
              <a:t> </a:t>
            </a:r>
            <a:r>
              <a:rPr lang="en-US" sz="2000" dirty="0"/>
              <a:t>stimulates the pituitary gland's </a:t>
            </a:r>
            <a:r>
              <a:rPr lang="en-US" sz="2000" dirty="0" err="1"/>
              <a:t>gonadotrophin</a:t>
            </a:r>
            <a:r>
              <a:rPr lang="en-US" sz="2000" dirty="0"/>
              <a:t>-releasing hormone receptor (</a:t>
            </a:r>
            <a:r>
              <a:rPr lang="en-US" sz="2000" dirty="0" err="1"/>
              <a:t>GnRHR</a:t>
            </a:r>
            <a:r>
              <a:rPr lang="en-US" sz="2000" dirty="0"/>
              <a:t>). </a:t>
            </a:r>
            <a:r>
              <a:rPr lang="en-US" sz="2000" dirty="0" err="1"/>
              <a:t>Buserelin</a:t>
            </a:r>
            <a:r>
              <a:rPr lang="en-US" sz="2000" dirty="0"/>
              <a:t> desensitizes the </a:t>
            </a:r>
            <a:r>
              <a:rPr lang="en-US" sz="2000" dirty="0" err="1"/>
              <a:t>GnRH</a:t>
            </a:r>
            <a:r>
              <a:rPr lang="en-US" sz="2000" dirty="0"/>
              <a:t> receptor, reducing the amount of LH and testosterone. However, there is a concomitant surge in LH and testosterone levels with the decrease in androgens, so </a:t>
            </a:r>
            <a:r>
              <a:rPr lang="en-US" sz="2000" dirty="0" err="1"/>
              <a:t>antiandrogens</a:t>
            </a:r>
            <a:r>
              <a:rPr lang="en-US" sz="2000" dirty="0"/>
              <a:t> must administered. </a:t>
            </a:r>
          </a:p>
        </p:txBody>
      </p:sp>
      <p:sp>
        <p:nvSpPr>
          <p:cNvPr id="5" name="Rectangle 4"/>
          <p:cNvSpPr/>
          <p:nvPr/>
        </p:nvSpPr>
        <p:spPr>
          <a:xfrm>
            <a:off x="396240" y="3492699"/>
            <a:ext cx="8442960" cy="1938992"/>
          </a:xfrm>
          <a:prstGeom prst="rect">
            <a:avLst/>
          </a:prstGeom>
        </p:spPr>
        <p:txBody>
          <a:bodyPr wrap="square">
            <a:spAutoFit/>
          </a:bodyPr>
          <a:lstStyle/>
          <a:p>
            <a:r>
              <a:rPr lang="en-US" sz="2000" dirty="0" smtClean="0"/>
              <a:t>ROUTE OF ELIMINATION</a:t>
            </a:r>
          </a:p>
          <a:p>
            <a:r>
              <a:rPr lang="en-US" sz="2000" dirty="0" smtClean="0"/>
              <a:t>Following </a:t>
            </a:r>
            <a:r>
              <a:rPr lang="en-US" sz="2000" dirty="0"/>
              <a:t>a single IV dose of radiolabelled </a:t>
            </a:r>
            <a:r>
              <a:rPr lang="en-US" sz="2000" dirty="0" err="1"/>
              <a:t>aprotinin</a:t>
            </a:r>
            <a:r>
              <a:rPr lang="en-US" sz="2000" dirty="0"/>
              <a:t>, approximately 25-40% of the radioactivity is excreted in the urine over 48 </a:t>
            </a:r>
            <a:r>
              <a:rPr lang="en-US" sz="2000" dirty="0" smtClean="0"/>
              <a:t>hours. After </a:t>
            </a:r>
            <a:r>
              <a:rPr lang="en-US" sz="2000" dirty="0"/>
              <a:t>a 30 minute infusion of 1 million KIU, about 2% is excreted as unchanged </a:t>
            </a:r>
            <a:r>
              <a:rPr lang="en-US" sz="2000" dirty="0" smtClean="0"/>
              <a:t>drug. After </a:t>
            </a:r>
            <a:r>
              <a:rPr lang="en-US" sz="2000" dirty="0"/>
              <a:t>a larger dose of 2 million KIU infused over 30 minutes, urinary excretion of unchanged </a:t>
            </a:r>
            <a:r>
              <a:rPr lang="en-US" sz="2000" dirty="0" err="1"/>
              <a:t>aprotinin</a:t>
            </a:r>
            <a:r>
              <a:rPr lang="en-US" sz="2000" dirty="0"/>
              <a:t> accounts for approximately 9% of the dose.</a:t>
            </a:r>
          </a:p>
        </p:txBody>
      </p:sp>
    </p:spTree>
    <p:extLst>
      <p:ext uri="{BB962C8B-B14F-4D97-AF65-F5344CB8AC3E}">
        <p14:creationId xmlns:p14="http://schemas.microsoft.com/office/powerpoint/2010/main" val="415442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610600" cy="1015663"/>
          </a:xfrm>
          <a:prstGeom prst="rect">
            <a:avLst/>
          </a:prstGeom>
        </p:spPr>
        <p:txBody>
          <a:bodyPr wrap="square">
            <a:spAutoFit/>
          </a:bodyPr>
          <a:lstStyle/>
          <a:p>
            <a:r>
              <a:rPr lang="es-ES" sz="2000" dirty="0" smtClean="0"/>
              <a:t>TARGET</a:t>
            </a:r>
          </a:p>
          <a:p>
            <a:r>
              <a:rPr lang="es-ES" sz="2000" dirty="0" err="1" smtClean="0"/>
              <a:t>Lutropin-choriogonadotropic</a:t>
            </a:r>
            <a:r>
              <a:rPr lang="es-ES" sz="2000" dirty="0" smtClean="0"/>
              <a:t> </a:t>
            </a:r>
            <a:r>
              <a:rPr lang="es-ES" sz="2000" dirty="0"/>
              <a:t>hormone receptor</a:t>
            </a:r>
            <a:r>
              <a:rPr lang="es-ES" sz="2000" dirty="0" smtClean="0"/>
              <a:t>, </a:t>
            </a:r>
          </a:p>
          <a:p>
            <a:r>
              <a:rPr lang="es-ES" sz="2000" dirty="0" err="1" smtClean="0"/>
              <a:t>Gonadotropin-releasing</a:t>
            </a:r>
            <a:r>
              <a:rPr lang="es-ES" sz="2000" dirty="0" smtClean="0"/>
              <a:t> </a:t>
            </a:r>
            <a:r>
              <a:rPr lang="es-ES" sz="2000" dirty="0"/>
              <a:t>hormone receptor</a:t>
            </a:r>
            <a:endParaRPr lang="en-US" sz="2000" dirty="0"/>
          </a:p>
        </p:txBody>
      </p:sp>
      <p:sp>
        <p:nvSpPr>
          <p:cNvPr id="5" name="Rectangle 4"/>
          <p:cNvSpPr/>
          <p:nvPr/>
        </p:nvSpPr>
        <p:spPr>
          <a:xfrm>
            <a:off x="304800" y="1752600"/>
            <a:ext cx="8382000" cy="4093428"/>
          </a:xfrm>
          <a:prstGeom prst="rect">
            <a:avLst/>
          </a:prstGeom>
        </p:spPr>
        <p:txBody>
          <a:bodyPr wrap="square">
            <a:spAutoFit/>
          </a:bodyPr>
          <a:lstStyle/>
          <a:p>
            <a:r>
              <a:rPr lang="en-US" sz="2000" dirty="0" smtClean="0"/>
              <a:t>ABSORPTION</a:t>
            </a:r>
            <a:r>
              <a:rPr lang="en-US" sz="2000" dirty="0"/>
              <a:t>	</a:t>
            </a:r>
            <a:endParaRPr lang="en-US" sz="2000" dirty="0" smtClean="0"/>
          </a:p>
          <a:p>
            <a:r>
              <a:rPr lang="en-US" sz="2000" dirty="0" err="1" smtClean="0"/>
              <a:t>Buserelin</a:t>
            </a:r>
            <a:r>
              <a:rPr lang="en-US" sz="2000" dirty="0" smtClean="0"/>
              <a:t> </a:t>
            </a:r>
            <a:r>
              <a:rPr lang="en-US" sz="2000" dirty="0"/>
              <a:t>is water soluble and readily absorbed after subcutaneous injection (70% bioavailable). However, bioavailability after oral absorption. When administered correctly via the nasal route, it may be absorbed in the nasal mucosa to achieve sufficient plasma levels.</a:t>
            </a:r>
          </a:p>
          <a:p>
            <a:endParaRPr lang="en-US" sz="2000" dirty="0" smtClean="0"/>
          </a:p>
          <a:p>
            <a:r>
              <a:rPr lang="en-US" sz="2000" dirty="0" smtClean="0"/>
              <a:t>VOLUME OF DISTRIBUTION	</a:t>
            </a:r>
          </a:p>
          <a:p>
            <a:r>
              <a:rPr lang="en-US" sz="2000" dirty="0" err="1" smtClean="0"/>
              <a:t>Buserelin</a:t>
            </a:r>
            <a:r>
              <a:rPr lang="en-US" sz="2000" dirty="0" smtClean="0"/>
              <a:t> </a:t>
            </a:r>
            <a:r>
              <a:rPr lang="en-US" sz="2000" dirty="0"/>
              <a:t>circulates in serum predominantly in intact active form. Preferred accumulation is preferentially in the liver and kidneys as well as in the anterior pituitary lobe, the biological target organ.</a:t>
            </a:r>
          </a:p>
          <a:p>
            <a:endParaRPr lang="en-US" sz="2000" dirty="0" smtClean="0"/>
          </a:p>
          <a:p>
            <a:r>
              <a:rPr lang="en-US" sz="2000" dirty="0" smtClean="0"/>
              <a:t>PROTEIN BINDING</a:t>
            </a:r>
            <a:r>
              <a:rPr lang="en-US" sz="2000" dirty="0"/>
              <a:t>	15%</a:t>
            </a:r>
          </a:p>
          <a:p>
            <a:endParaRPr lang="en-US" sz="2000" dirty="0" smtClean="0"/>
          </a:p>
        </p:txBody>
      </p:sp>
    </p:spTree>
    <p:extLst>
      <p:ext uri="{BB962C8B-B14F-4D97-AF65-F5344CB8AC3E}">
        <p14:creationId xmlns:p14="http://schemas.microsoft.com/office/powerpoint/2010/main" val="1998879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 y="381000"/>
            <a:ext cx="8808720" cy="6247864"/>
          </a:xfrm>
          <a:prstGeom prst="rect">
            <a:avLst/>
          </a:prstGeom>
        </p:spPr>
        <p:txBody>
          <a:bodyPr wrap="square">
            <a:spAutoFit/>
          </a:bodyPr>
          <a:lstStyle/>
          <a:p>
            <a:r>
              <a:rPr lang="en-US" sz="2000" dirty="0"/>
              <a:t>METABOLISM	</a:t>
            </a:r>
          </a:p>
          <a:p>
            <a:r>
              <a:rPr lang="en-US" sz="2000" dirty="0"/>
              <a:t>It is metabolized and subsequently inactivated by peptidase (</a:t>
            </a:r>
            <a:r>
              <a:rPr lang="en-US" sz="2000" dirty="0" err="1"/>
              <a:t>pyroglutamyl</a:t>
            </a:r>
            <a:r>
              <a:rPr lang="en-US" sz="2000" dirty="0"/>
              <a:t> peptidase and chymotrypsin-like </a:t>
            </a:r>
            <a:r>
              <a:rPr lang="en-US" sz="2000" dirty="0" err="1"/>
              <a:t>endopeptidase</a:t>
            </a:r>
            <a:r>
              <a:rPr lang="en-US" sz="2000" dirty="0"/>
              <a:t>) in the liver and kidneys as well as in the gastrointestinal tract. In the pituitary gland, it is inactivated by membrane-located enzymes</a:t>
            </a:r>
            <a:r>
              <a:rPr lang="en-US" sz="2000" dirty="0" smtClean="0"/>
              <a:t>.</a:t>
            </a:r>
          </a:p>
          <a:p>
            <a:endParaRPr lang="en-US" sz="2000" dirty="0"/>
          </a:p>
          <a:p>
            <a:r>
              <a:rPr lang="en-US" sz="2000" dirty="0" smtClean="0"/>
              <a:t>ROUTE OF ELIMINATION</a:t>
            </a:r>
            <a:r>
              <a:rPr lang="en-US" sz="2000" dirty="0"/>
              <a:t>	</a:t>
            </a:r>
            <a:endParaRPr lang="en-US" sz="2000" dirty="0" smtClean="0"/>
          </a:p>
          <a:p>
            <a:r>
              <a:rPr lang="en-US" sz="2000" dirty="0" err="1" smtClean="0"/>
              <a:t>Buserelin</a:t>
            </a:r>
            <a:r>
              <a:rPr lang="en-US" sz="2000" dirty="0" smtClean="0"/>
              <a:t> </a:t>
            </a:r>
            <a:r>
              <a:rPr lang="en-US" sz="2000" dirty="0"/>
              <a:t>and its inactive metabolites are excreted via the renal and biliary routes. In man it is excreted in urine at 50% in its intact form.</a:t>
            </a:r>
          </a:p>
          <a:p>
            <a:r>
              <a:rPr lang="en-US" sz="2000" dirty="0"/>
              <a:t>Half life	The elimination half-life is approximately 50 to 80 minutes following intravenous administration, 80 minutes after subcutaneous administration and approximately 1 to 2 hours after intranasal administration.</a:t>
            </a:r>
          </a:p>
          <a:p>
            <a:endParaRPr lang="en-US" sz="2000" dirty="0" smtClean="0"/>
          </a:p>
          <a:p>
            <a:r>
              <a:rPr lang="en-US" sz="2000" dirty="0" smtClean="0"/>
              <a:t>TOXICITY</a:t>
            </a:r>
            <a:r>
              <a:rPr lang="en-US" sz="2000" dirty="0"/>
              <a:t>	</a:t>
            </a:r>
            <a:endParaRPr lang="en-US" sz="2000" dirty="0" smtClean="0"/>
          </a:p>
          <a:p>
            <a:r>
              <a:rPr lang="en-US" sz="2000" dirty="0" err="1" smtClean="0"/>
              <a:t>Buserelin</a:t>
            </a:r>
            <a:r>
              <a:rPr lang="en-US" sz="2000" dirty="0" smtClean="0"/>
              <a:t> </a:t>
            </a:r>
            <a:r>
              <a:rPr lang="en-US" sz="2000" dirty="0"/>
              <a:t>may induce early, transient increase in serum testosterone or estradiol which can lead in the exacerbation of signs and symptoms of metastatic prostate cancer or endometriosis. Adverse reactions reported at more than 10% occurrence include headache, loss of libido in patients with prostate cancer, hot flashes, </a:t>
            </a:r>
            <a:r>
              <a:rPr lang="en-US" sz="2000" dirty="0" err="1"/>
              <a:t>hypermenorrhea</a:t>
            </a:r>
            <a:r>
              <a:rPr lang="en-US" sz="2000" dirty="0"/>
              <a:t>, decreased libido in prostate cancer and endometriosis, flatulence, impotence, vaginal dryness, back pain and nasal mucosa irritation.</a:t>
            </a:r>
            <a:endParaRPr lang="en-US" sz="2000" dirty="0"/>
          </a:p>
        </p:txBody>
      </p:sp>
    </p:spTree>
    <p:extLst>
      <p:ext uri="{BB962C8B-B14F-4D97-AF65-F5344CB8AC3E}">
        <p14:creationId xmlns:p14="http://schemas.microsoft.com/office/powerpoint/2010/main" val="68544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2132"/>
            <a:ext cx="6482080" cy="1470025"/>
          </a:xfrm>
        </p:spPr>
        <p:txBody>
          <a:bodyPr>
            <a:noAutofit/>
          </a:bodyPr>
          <a:lstStyle/>
          <a:p>
            <a:pPr algn="l"/>
            <a:r>
              <a:rPr lang="en-US" sz="3200" dirty="0" err="1" smtClean="0"/>
              <a:t>Cinnafact</a:t>
            </a:r>
            <a:r>
              <a:rPr lang="en-US" sz="3200" dirty="0" smtClean="0"/>
              <a:t>/</a:t>
            </a:r>
            <a:r>
              <a:rPr lang="en-US" sz="3200" dirty="0" err="1" smtClean="0"/>
              <a:t>Suprefact</a:t>
            </a:r>
            <a:endParaRPr lang="en-US" sz="3200" dirty="0"/>
          </a:p>
        </p:txBody>
      </p:sp>
      <p:sp>
        <p:nvSpPr>
          <p:cNvPr id="4" name="Rectangle 3"/>
          <p:cNvSpPr/>
          <p:nvPr/>
        </p:nvSpPr>
        <p:spPr>
          <a:xfrm>
            <a:off x="685800" y="3315831"/>
            <a:ext cx="8153400" cy="2246769"/>
          </a:xfrm>
          <a:prstGeom prst="rect">
            <a:avLst/>
          </a:prstGeom>
        </p:spPr>
        <p:txBody>
          <a:bodyPr wrap="square">
            <a:spAutoFit/>
          </a:bodyPr>
          <a:lstStyle/>
          <a:p>
            <a:r>
              <a:rPr lang="en-US" sz="2000" dirty="0" err="1" smtClean="0"/>
              <a:t>Buserelin</a:t>
            </a:r>
            <a:r>
              <a:rPr lang="en-US" sz="2000" dirty="0" smtClean="0"/>
              <a:t> is used to treat cancer of the prostate gland.</a:t>
            </a:r>
          </a:p>
          <a:p>
            <a:endParaRPr lang="en-US" sz="2000" dirty="0" smtClean="0"/>
          </a:p>
          <a:p>
            <a:r>
              <a:rPr lang="en-US" sz="2000" dirty="0" smtClean="0"/>
              <a:t>It is similar to a hormone normally released from the hypothalamus gland. When given regularly, </a:t>
            </a:r>
            <a:r>
              <a:rPr lang="en-US" sz="2000" dirty="0" err="1" smtClean="0"/>
              <a:t>buserelin</a:t>
            </a:r>
            <a:r>
              <a:rPr lang="en-US" sz="2000" dirty="0" smtClean="0"/>
              <a:t> decreases testosterone levels. Reducing the amount of testosterone in the body is one way of treating cancer of the prostate.</a:t>
            </a:r>
          </a:p>
          <a:p>
            <a:endParaRPr lang="en-US" sz="2000" dirty="0"/>
          </a:p>
        </p:txBody>
      </p:sp>
      <p:sp>
        <p:nvSpPr>
          <p:cNvPr id="5" name="Rectangle 4"/>
          <p:cNvSpPr/>
          <p:nvPr/>
        </p:nvSpPr>
        <p:spPr>
          <a:xfrm>
            <a:off x="685800" y="2022157"/>
            <a:ext cx="3535680" cy="461665"/>
          </a:xfrm>
          <a:prstGeom prst="rect">
            <a:avLst/>
          </a:prstGeom>
        </p:spPr>
        <p:txBody>
          <a:bodyPr wrap="square">
            <a:spAutoFit/>
          </a:bodyPr>
          <a:lstStyle/>
          <a:p>
            <a:r>
              <a:rPr lang="en-US" sz="2400" dirty="0" smtClean="0"/>
              <a:t>Injectable/Implant/Spray</a:t>
            </a:r>
            <a:endParaRPr lang="en-US" sz="2400" dirty="0"/>
          </a:p>
        </p:txBody>
      </p:sp>
    </p:spTree>
    <p:extLst>
      <p:ext uri="{BB962C8B-B14F-4D97-AF65-F5344CB8AC3E}">
        <p14:creationId xmlns:p14="http://schemas.microsoft.com/office/powerpoint/2010/main" val="4227314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91612"/>
            <a:ext cx="8839200" cy="2554545"/>
          </a:xfrm>
          <a:prstGeom prst="rect">
            <a:avLst/>
          </a:prstGeom>
        </p:spPr>
        <p:txBody>
          <a:bodyPr wrap="square">
            <a:spAutoFit/>
          </a:bodyPr>
          <a:lstStyle/>
          <a:p>
            <a:r>
              <a:rPr lang="en-US" sz="2000" dirty="0" smtClean="0"/>
              <a:t>DOSAGE:</a:t>
            </a:r>
          </a:p>
          <a:p>
            <a:r>
              <a:rPr lang="en-US" sz="2000" dirty="0" smtClean="0"/>
              <a:t>For prostate cancer:</a:t>
            </a:r>
          </a:p>
          <a:p>
            <a:r>
              <a:rPr lang="en-US" sz="2000" dirty="0" smtClean="0"/>
              <a:t>For nasal dosage forms:</a:t>
            </a:r>
          </a:p>
          <a:p>
            <a:r>
              <a:rPr lang="en-US" sz="2000" dirty="0" smtClean="0"/>
              <a:t>Adults: 200 micrograms (mcg) (2 sprays) into each nostril every eight hours.</a:t>
            </a:r>
          </a:p>
          <a:p>
            <a:r>
              <a:rPr lang="en-US" sz="2000" dirty="0" smtClean="0"/>
              <a:t>For injection dosage forms:</a:t>
            </a:r>
          </a:p>
          <a:p>
            <a:r>
              <a:rPr lang="en-US" sz="2000" dirty="0" smtClean="0"/>
              <a:t>Adults: In the beginning, 500 mcg (0.5 milligrams [mg]) injected under the skin every eight hours. After a time, your doctor may lower your dose to 200 mcg (0.2 mg) once a day.</a:t>
            </a:r>
            <a:endParaRPr lang="en-US" sz="2000" dirty="0"/>
          </a:p>
        </p:txBody>
      </p:sp>
      <p:sp>
        <p:nvSpPr>
          <p:cNvPr id="5" name="Rectangle 4"/>
          <p:cNvSpPr/>
          <p:nvPr/>
        </p:nvSpPr>
        <p:spPr>
          <a:xfrm>
            <a:off x="304800" y="4394537"/>
            <a:ext cx="8686800" cy="1015663"/>
          </a:xfrm>
          <a:prstGeom prst="rect">
            <a:avLst/>
          </a:prstGeom>
        </p:spPr>
        <p:txBody>
          <a:bodyPr wrap="square">
            <a:spAutoFit/>
          </a:bodyPr>
          <a:lstStyle/>
          <a:p>
            <a:r>
              <a:rPr lang="en-US" sz="2000" dirty="0" smtClean="0"/>
              <a:t>ADVERSE REACTION:</a:t>
            </a:r>
          </a:p>
          <a:p>
            <a:r>
              <a:rPr lang="en-US" sz="2000" dirty="0" smtClean="0"/>
              <a:t>Bone pain, numbness or tingling of the hands or feet, trouble with urinating, weakness in the legs</a:t>
            </a:r>
            <a:endParaRPr lang="en-US" sz="2000" dirty="0"/>
          </a:p>
        </p:txBody>
      </p:sp>
    </p:spTree>
    <p:extLst>
      <p:ext uri="{BB962C8B-B14F-4D97-AF65-F5344CB8AC3E}">
        <p14:creationId xmlns:p14="http://schemas.microsoft.com/office/powerpoint/2010/main" val="40698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600200"/>
            <a:ext cx="8153400" cy="2862322"/>
          </a:xfrm>
          <a:prstGeom prst="rect">
            <a:avLst/>
          </a:prstGeom>
        </p:spPr>
        <p:txBody>
          <a:bodyPr wrap="square">
            <a:spAutoFit/>
          </a:bodyPr>
          <a:lstStyle/>
          <a:p>
            <a:r>
              <a:rPr lang="en-US" sz="2000" dirty="0" smtClean="0"/>
              <a:t>DRUG INTERACTIONS</a:t>
            </a:r>
            <a:r>
              <a:rPr lang="en-US" sz="2000" dirty="0"/>
              <a:t>	</a:t>
            </a:r>
          </a:p>
          <a:p>
            <a:r>
              <a:rPr lang="en-US" sz="2000" dirty="0" smtClean="0"/>
              <a:t> </a:t>
            </a:r>
            <a:r>
              <a:rPr lang="en-US" sz="2000" dirty="0"/>
              <a:t>	</a:t>
            </a:r>
          </a:p>
          <a:p>
            <a:r>
              <a:rPr lang="en-US" sz="2000" dirty="0" err="1"/>
              <a:t>Capromab</a:t>
            </a:r>
            <a:r>
              <a:rPr lang="en-US" sz="2000" dirty="0"/>
              <a:t>	</a:t>
            </a:r>
            <a:endParaRPr lang="en-US" sz="2000" dirty="0" smtClean="0"/>
          </a:p>
          <a:p>
            <a:r>
              <a:rPr lang="en-US" sz="2000" dirty="0" smtClean="0"/>
              <a:t>Avoid </a:t>
            </a:r>
            <a:r>
              <a:rPr lang="en-US" sz="2000" dirty="0"/>
              <a:t>combination because luteinizing Hormone-Releasing Hormone Analogs may diminish the diagnostic effect of Indium 111 </a:t>
            </a:r>
            <a:r>
              <a:rPr lang="en-US" sz="2000" dirty="0" err="1"/>
              <a:t>Capromab</a:t>
            </a:r>
            <a:r>
              <a:rPr lang="en-US" sz="2000" dirty="0"/>
              <a:t> </a:t>
            </a:r>
            <a:r>
              <a:rPr lang="en-US" sz="2000" dirty="0" err="1"/>
              <a:t>Pendetide</a:t>
            </a:r>
            <a:r>
              <a:rPr lang="en-US" sz="2000" dirty="0" smtClean="0"/>
              <a:t>.</a:t>
            </a:r>
          </a:p>
          <a:p>
            <a:endParaRPr lang="en-US" sz="2000" dirty="0"/>
          </a:p>
          <a:p>
            <a:r>
              <a:rPr lang="en-US" sz="2000" dirty="0"/>
              <a:t>Mifepristone	</a:t>
            </a:r>
            <a:endParaRPr lang="en-US" sz="2000" dirty="0" smtClean="0"/>
          </a:p>
          <a:p>
            <a:r>
              <a:rPr lang="en-US" sz="2000" dirty="0" err="1" smtClean="0"/>
              <a:t>Buserelin</a:t>
            </a:r>
            <a:r>
              <a:rPr lang="en-US" sz="2000" dirty="0" smtClean="0"/>
              <a:t> </a:t>
            </a:r>
            <a:r>
              <a:rPr lang="en-US" sz="2000" dirty="0"/>
              <a:t>moderately contributes to Q-Tc prolongation. Combination must be avoided because mifepristone can further enhance that effect. </a:t>
            </a:r>
          </a:p>
        </p:txBody>
      </p:sp>
    </p:spTree>
    <p:extLst>
      <p:ext uri="{BB962C8B-B14F-4D97-AF65-F5344CB8AC3E}">
        <p14:creationId xmlns:p14="http://schemas.microsoft.com/office/powerpoint/2010/main" val="1808940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372</Words>
  <Application>Microsoft Office PowerPoint</Application>
  <PresentationFormat>On-screen Show (4:3)</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Cinnafact/Suprefact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Buserelin  Brand names:  Cinnafact, Suprefact</dc:title>
  <dc:creator>PC</dc:creator>
  <cp:lastModifiedBy>PC</cp:lastModifiedBy>
  <cp:revision>7</cp:revision>
  <dcterms:created xsi:type="dcterms:W3CDTF">2015-01-02T20:25:26Z</dcterms:created>
  <dcterms:modified xsi:type="dcterms:W3CDTF">2015-01-11T15:54:17Z</dcterms:modified>
</cp:coreProperties>
</file>