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bank.ca/drugs/DB00651" TargetMode="External"/><Relationship Id="rId4" Type="http://schemas.openxmlformats.org/officeDocument/2006/relationships/hyperlink" Target="http://www.drugbank.ca/drugs/DB06414" TargetMode="External"/><Relationship Id="rId5" Type="http://schemas.openxmlformats.org/officeDocument/2006/relationships/hyperlink" Target="http://www.drugbank.ca/drugs/DB01303" TargetMode="External"/><Relationship Id="rId6" Type="http://schemas.openxmlformats.org/officeDocument/2006/relationships/hyperlink" Target="http://www.drugbank.ca/drugs/DB01265" TargetMode="External"/><Relationship Id="rId7" Type="http://schemas.openxmlformats.org/officeDocument/2006/relationships/hyperlink" Target="http://www.drugbank.ca/drugs/DB00277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rugbank.ca/drugs/DB0122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alfa-2a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DB00008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Protein average </a:t>
            </a:r>
            <a:r>
              <a:rPr lang="en-IN" b="1" dirty="0" smtClean="0">
                <a:solidFill>
                  <a:schemeClr val="tx1"/>
                </a:solidFill>
              </a:rPr>
              <a:t>weight : </a:t>
            </a:r>
            <a:r>
              <a:rPr lang="en-IN" dirty="0" smtClean="0">
                <a:solidFill>
                  <a:schemeClr val="tx1"/>
                </a:solidFill>
              </a:rPr>
              <a:t>60000.0000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Terminal half life is 80 hours (range 50 to 140 hours). 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070720" cy="61926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100" dirty="0" smtClean="0">
                <a:solidFill>
                  <a:schemeClr val="tx1"/>
                </a:solidFill>
              </a:rPr>
              <a:t>Human interferon 2a, is a covalent conjugate of recombinant alfa-2a interferon with a single branched </a:t>
            </a:r>
            <a:r>
              <a:rPr lang="en-IN" sz="2100" dirty="0" err="1" smtClean="0">
                <a:solidFill>
                  <a:schemeClr val="tx1"/>
                </a:solidFill>
              </a:rPr>
              <a:t>bis-monomethoxy</a:t>
            </a:r>
            <a:r>
              <a:rPr lang="en-IN" sz="2100" dirty="0" smtClean="0">
                <a:solidFill>
                  <a:schemeClr val="tx1"/>
                </a:solidFill>
              </a:rPr>
              <a:t> polyethylene glycol (PEG) chain. The PEG moiety is linked at a single site to the interferon </a:t>
            </a:r>
            <a:r>
              <a:rPr lang="en-IN" sz="2100" dirty="0" err="1" smtClean="0">
                <a:solidFill>
                  <a:schemeClr val="tx1"/>
                </a:solidFill>
              </a:rPr>
              <a:t>alfa</a:t>
            </a:r>
            <a:r>
              <a:rPr lang="en-IN" sz="2100" dirty="0" smtClean="0">
                <a:solidFill>
                  <a:schemeClr val="tx1"/>
                </a:solidFill>
              </a:rPr>
              <a:t> moiety via a stable amide bond to lysine. </a:t>
            </a:r>
            <a:r>
              <a:rPr lang="en-IN" sz="2100" dirty="0" err="1" smtClean="0">
                <a:solidFill>
                  <a:schemeClr val="tx1"/>
                </a:solidFill>
              </a:rPr>
              <a:t>Peginterferon</a:t>
            </a:r>
            <a:r>
              <a:rPr lang="en-IN" sz="2100" dirty="0" smtClean="0">
                <a:solidFill>
                  <a:schemeClr val="tx1"/>
                </a:solidFill>
              </a:rPr>
              <a:t> alfa-2a has an approximate molecular weight of 60,000 </a:t>
            </a:r>
            <a:r>
              <a:rPr lang="en-IN" sz="2100" dirty="0" err="1" smtClean="0">
                <a:solidFill>
                  <a:schemeClr val="tx1"/>
                </a:solidFill>
              </a:rPr>
              <a:t>daltons</a:t>
            </a:r>
            <a:r>
              <a:rPr lang="en-IN" sz="2100" dirty="0" smtClean="0">
                <a:solidFill>
                  <a:schemeClr val="tx1"/>
                </a:solidFill>
              </a:rPr>
              <a:t>. Interferon alfa-2a is produced using recombinant DNA technology in which a cloned human leukocyte interferon gene is inserted into and expressed in Escherichia coli. The resultant protein is 165 amino acids. The PEG strand protects the molecule in vivo from </a:t>
            </a:r>
            <a:r>
              <a:rPr lang="en-IN" sz="2100" dirty="0" err="1" smtClean="0">
                <a:solidFill>
                  <a:schemeClr val="tx1"/>
                </a:solidFill>
              </a:rPr>
              <a:t>proteolytic</a:t>
            </a:r>
            <a:r>
              <a:rPr lang="en-IN" sz="2100" dirty="0" smtClean="0">
                <a:solidFill>
                  <a:schemeClr val="tx1"/>
                </a:solidFill>
              </a:rPr>
              <a:t> breakdown, substantially increases its in vivo half-life, and reduces immunogenicity by wrapping around and physically hindering access to the protein portion of the molecule. 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2100" dirty="0" smtClean="0">
                <a:solidFill>
                  <a:schemeClr val="tx1"/>
                </a:solidFill>
              </a:rPr>
              <a:t>For treatment of hairy cell </a:t>
            </a:r>
            <a:r>
              <a:rPr lang="en-IN" sz="2100" dirty="0" err="1" smtClean="0">
                <a:solidFill>
                  <a:schemeClr val="tx1"/>
                </a:solidFill>
              </a:rPr>
              <a:t>leukemia</a:t>
            </a:r>
            <a:r>
              <a:rPr lang="en-IN" sz="2100" dirty="0" smtClean="0">
                <a:solidFill>
                  <a:schemeClr val="tx1"/>
                </a:solidFill>
              </a:rPr>
              <a:t>, malignant melanoma, and AIDS-related Kaposi's sarcoma.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2100" dirty="0" err="1" smtClean="0">
                <a:solidFill>
                  <a:schemeClr val="tx1"/>
                </a:solidFill>
              </a:rPr>
              <a:t>Upregulates</a:t>
            </a:r>
            <a:r>
              <a:rPr lang="en-IN" sz="2100" dirty="0" smtClean="0">
                <a:solidFill>
                  <a:schemeClr val="tx1"/>
                </a:solidFill>
              </a:rPr>
              <a:t> the expression of MHC I proteins, allowing for increased presentation of peptides derived from viral antigens. This enhances the activation of CD8+ T cells that are the precursors for </a:t>
            </a:r>
            <a:r>
              <a:rPr lang="en-IN" sz="2100" dirty="0" err="1" smtClean="0">
                <a:solidFill>
                  <a:schemeClr val="tx1"/>
                </a:solidFill>
              </a:rPr>
              <a:t>cytotoxic</a:t>
            </a:r>
            <a:r>
              <a:rPr lang="en-IN" sz="2100" dirty="0" smtClean="0">
                <a:solidFill>
                  <a:schemeClr val="tx1"/>
                </a:solidFill>
              </a:rPr>
              <a:t> T lymphocytes (CTLs) and makes the macrophage a better target for CTL-mediated killing. Interferon alpha also induce the synthesis of several key antiviral mediators, including 2'-5' </a:t>
            </a:r>
            <a:r>
              <a:rPr lang="en-IN" sz="2100" dirty="0" err="1" smtClean="0">
                <a:solidFill>
                  <a:schemeClr val="tx1"/>
                </a:solidFill>
              </a:rPr>
              <a:t>oligoadenylate</a:t>
            </a:r>
            <a:r>
              <a:rPr lang="en-IN" sz="2100" dirty="0" smtClean="0">
                <a:solidFill>
                  <a:schemeClr val="tx1"/>
                </a:solidFill>
              </a:rPr>
              <a:t> </a:t>
            </a:r>
            <a:r>
              <a:rPr lang="en-IN" sz="2100" dirty="0" err="1" smtClean="0">
                <a:solidFill>
                  <a:schemeClr val="tx1"/>
                </a:solidFill>
              </a:rPr>
              <a:t>synthetase</a:t>
            </a:r>
            <a:r>
              <a:rPr lang="en-IN" sz="2100" dirty="0" smtClean="0">
                <a:solidFill>
                  <a:schemeClr val="tx1"/>
                </a:solidFill>
              </a:rPr>
              <a:t> (2'-5' A </a:t>
            </a:r>
            <a:r>
              <a:rPr lang="en-IN" sz="2100" dirty="0" err="1" smtClean="0">
                <a:solidFill>
                  <a:schemeClr val="tx1"/>
                </a:solidFill>
              </a:rPr>
              <a:t>synthetase</a:t>
            </a:r>
            <a:r>
              <a:rPr lang="en-IN" sz="2100" dirty="0" smtClean="0">
                <a:solidFill>
                  <a:schemeClr val="tx1"/>
                </a:solidFill>
              </a:rPr>
              <a:t>) and protein </a:t>
            </a:r>
            <a:r>
              <a:rPr lang="en-IN" sz="2100" dirty="0" err="1" smtClean="0">
                <a:solidFill>
                  <a:schemeClr val="tx1"/>
                </a:solidFill>
              </a:rPr>
              <a:t>kinase</a:t>
            </a:r>
            <a:r>
              <a:rPr lang="en-IN" sz="2100" dirty="0" smtClean="0">
                <a:solidFill>
                  <a:schemeClr val="tx1"/>
                </a:solidFill>
              </a:rPr>
              <a:t> R.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8020344" cy="50405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alpha binds to type I interferon receptors (IFNAR1 and IFNAR2c) which, upon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dimerization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activate two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(Janus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tyrosine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(Jak1 and Tyk2). These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transphosphorylate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themselves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phosphorylate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receptors.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phosphorylated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INFAR receptors then bind to Stat1 and Stat2 (signal transducers and activators of transcription) which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dimerize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activate multiple (~100)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immunomodulatory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antiviral proteins. Interferon alpha binds less stably to type I interferon receptors than interferon beta.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44624"/>
            <a:ext cx="7949476" cy="6192688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2"/>
              </a:rPr>
              <a:t>Aminophylline</a:t>
            </a:r>
            <a:r>
              <a:rPr lang="en-US" sz="3300" dirty="0" smtClean="0">
                <a:solidFill>
                  <a:srgbClr val="2F2B20"/>
                </a:solidFill>
              </a:rPr>
              <a:t> : Interferon </a:t>
            </a:r>
            <a:r>
              <a:rPr lang="en-US" sz="33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33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3"/>
              </a:rPr>
              <a:t>Dyphylline</a:t>
            </a:r>
            <a:r>
              <a:rPr lang="en-US" sz="3300" dirty="0" smtClean="0">
                <a:solidFill>
                  <a:srgbClr val="2F2B20"/>
                </a:solidFill>
              </a:rPr>
              <a:t> : Interferon </a:t>
            </a:r>
            <a:r>
              <a:rPr lang="en-US" sz="33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33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4"/>
              </a:rPr>
              <a:t>Etravirine</a:t>
            </a:r>
            <a:r>
              <a:rPr lang="en-US" sz="3300" dirty="0" smtClean="0">
                <a:solidFill>
                  <a:srgbClr val="2F2B20"/>
                </a:solidFill>
              </a:rPr>
              <a:t> : </a:t>
            </a:r>
            <a:r>
              <a:rPr lang="en-US" sz="3300" dirty="0" err="1" smtClean="0">
                <a:solidFill>
                  <a:srgbClr val="2F2B20"/>
                </a:solidFill>
              </a:rPr>
              <a:t>Etravirine</a:t>
            </a:r>
            <a:r>
              <a:rPr lang="en-US" sz="3300" dirty="0" smtClean="0">
                <a:solidFill>
                  <a:srgbClr val="2F2B20"/>
                </a:solidFill>
              </a:rPr>
              <a:t> </a:t>
            </a:r>
            <a:r>
              <a:rPr lang="en-US" sz="3300" dirty="0">
                <a:solidFill>
                  <a:srgbClr val="2F2B20"/>
                </a:solidFill>
              </a:rPr>
              <a:t>(a CYP2C9 substrate), when used concomitantly with </a:t>
            </a:r>
            <a:r>
              <a:rPr lang="en-US" sz="3300" dirty="0" err="1">
                <a:solidFill>
                  <a:srgbClr val="2F2B20"/>
                </a:solidFill>
              </a:rPr>
              <a:t>peginterferon</a:t>
            </a:r>
            <a:r>
              <a:rPr lang="en-US" sz="3300" dirty="0">
                <a:solidFill>
                  <a:srgbClr val="2F2B20"/>
                </a:solidFill>
              </a:rPr>
              <a:t> alfa-2a, may experience a decrease in serum concentration. It is recommended to monitor effectiveness of </a:t>
            </a:r>
            <a:r>
              <a:rPr lang="en-US" sz="3300" dirty="0" err="1">
                <a:solidFill>
                  <a:srgbClr val="2F2B20"/>
                </a:solidFill>
              </a:rPr>
              <a:t>etravirine</a:t>
            </a:r>
            <a:r>
              <a:rPr lang="en-US" sz="3300" dirty="0">
                <a:solidFill>
                  <a:srgbClr val="2F2B20"/>
                </a:solidFill>
              </a:rPr>
              <a:t> therapy</a:t>
            </a:r>
            <a:r>
              <a:rPr lang="en-US" sz="3300" dirty="0" smtClean="0">
                <a:solidFill>
                  <a:srgbClr val="2F2B20"/>
                </a:solidFill>
              </a:rPr>
              <a:t>.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5"/>
              </a:rPr>
              <a:t>Oxtriphylline</a:t>
            </a:r>
            <a:r>
              <a:rPr lang="en-US" sz="3300" dirty="0" smtClean="0">
                <a:solidFill>
                  <a:srgbClr val="2F2B20"/>
                </a:solidFill>
              </a:rPr>
              <a:t> : Interferon </a:t>
            </a:r>
            <a:r>
              <a:rPr lang="en-US" sz="33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33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6"/>
              </a:rPr>
              <a:t>Telbivudine</a:t>
            </a:r>
            <a:r>
              <a:rPr lang="en-US" sz="3300" dirty="0" smtClean="0">
                <a:solidFill>
                  <a:srgbClr val="2F2B20"/>
                </a:solidFill>
              </a:rPr>
              <a:t> : Co</a:t>
            </a:r>
            <a:r>
              <a:rPr lang="en-US" sz="3300" dirty="0">
                <a:solidFill>
                  <a:srgbClr val="2F2B20"/>
                </a:solidFill>
              </a:rPr>
              <a:t>-administration of </a:t>
            </a:r>
            <a:r>
              <a:rPr lang="en-US" sz="3300" dirty="0" err="1">
                <a:solidFill>
                  <a:srgbClr val="2F2B20"/>
                </a:solidFill>
              </a:rPr>
              <a:t>Peginterferon</a:t>
            </a:r>
            <a:r>
              <a:rPr lang="en-US" sz="3300" dirty="0">
                <a:solidFill>
                  <a:srgbClr val="2F2B20"/>
                </a:solidFill>
              </a:rPr>
              <a:t> alpha-2a and </a:t>
            </a:r>
            <a:r>
              <a:rPr lang="en-US" sz="3300" dirty="0" err="1">
                <a:solidFill>
                  <a:srgbClr val="2F2B20"/>
                </a:solidFill>
              </a:rPr>
              <a:t>Telbivudine</a:t>
            </a:r>
            <a:r>
              <a:rPr lang="en-US" sz="3300" dirty="0">
                <a:solidFill>
                  <a:srgbClr val="2F2B20"/>
                </a:solidFill>
              </a:rPr>
              <a:t> may increase the risk of serious peripheral neuropathy</a:t>
            </a:r>
            <a:r>
              <a:rPr lang="en-US" sz="3300" dirty="0" smtClean="0">
                <a:solidFill>
                  <a:srgbClr val="2F2B20"/>
                </a:solidFill>
              </a:rPr>
              <a:t>.</a:t>
            </a:r>
          </a:p>
          <a:p>
            <a:pPr>
              <a:buClrTx/>
            </a:pPr>
            <a:r>
              <a:rPr lang="en-US" sz="3300" dirty="0" smtClean="0">
                <a:solidFill>
                  <a:srgbClr val="2F2B20"/>
                </a:solidFill>
                <a:hlinkClick r:id="rId7"/>
              </a:rPr>
              <a:t>Theophylline</a:t>
            </a:r>
            <a:r>
              <a:rPr lang="en-US" sz="3300" dirty="0" smtClean="0">
                <a:solidFill>
                  <a:srgbClr val="2F2B20"/>
                </a:solidFill>
              </a:rPr>
              <a:t> : Interferon </a:t>
            </a:r>
            <a:r>
              <a:rPr lang="en-US" sz="3300" dirty="0">
                <a:solidFill>
                  <a:srgbClr val="2F2B20"/>
                </a:solidFill>
              </a:rPr>
              <a:t>increases the effect and toxicity of theophylline</a:t>
            </a:r>
            <a:endParaRPr lang="en-US" sz="33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I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alpha/beta receptor 2,Interferon alpha/beta receptor 1 </a:t>
            </a:r>
            <a:endParaRPr lang="en-US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Tx/>
            </a:pPr>
            <a:r>
              <a:rPr lang="en-I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Humans and other mammals </a:t>
            </a:r>
            <a:endParaRPr lang="en-US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285992"/>
            <a:ext cx="7772400" cy="28575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</a:rPr>
              <a:t>Immunosuppressive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Patent Number	Approved		Expires </a:t>
            </a:r>
            <a:r>
              <a:rPr lang="en-US" sz="1800" dirty="0">
                <a:solidFill>
                  <a:srgbClr val="2F2B20"/>
                </a:solidFill>
              </a:rPr>
              <a:t>(estimated</a:t>
            </a:r>
            <a:r>
              <a:rPr lang="en-US" sz="1800" dirty="0" smtClean="0">
                <a:solidFill>
                  <a:srgbClr val="2F2B20"/>
                </a:solidFill>
              </a:rPr>
              <a:t>)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2203480		2009</a:t>
            </a:r>
            <a:r>
              <a:rPr lang="en-US" sz="1800" dirty="0">
                <a:solidFill>
                  <a:srgbClr val="2F2B20"/>
                </a:solidFill>
              </a:rPr>
              <a:t>-06-</a:t>
            </a:r>
            <a:r>
              <a:rPr lang="en-US" sz="1800" dirty="0" smtClean="0">
                <a:solidFill>
                  <a:srgbClr val="2F2B20"/>
                </a:solidFill>
              </a:rPr>
              <a:t>30	2017</a:t>
            </a:r>
            <a:r>
              <a:rPr lang="en-US" sz="1800" dirty="0">
                <a:solidFill>
                  <a:srgbClr val="2F2B20"/>
                </a:solidFill>
              </a:rPr>
              <a:t>-04-</a:t>
            </a:r>
            <a:r>
              <a:rPr lang="en-US" sz="1800" dirty="0" smtClean="0">
                <a:solidFill>
                  <a:srgbClr val="2F2B20"/>
                </a:solidFill>
              </a:rPr>
              <a:t>23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2172664		2000</a:t>
            </a:r>
            <a:r>
              <a:rPr lang="en-US" sz="1800" dirty="0">
                <a:solidFill>
                  <a:srgbClr val="2F2B20"/>
                </a:solidFill>
              </a:rPr>
              <a:t>-10-</a:t>
            </a:r>
            <a:r>
              <a:rPr lang="en-US" sz="1800" dirty="0" smtClean="0">
                <a:solidFill>
                  <a:srgbClr val="2F2B20"/>
                </a:solidFill>
              </a:rPr>
              <a:t>03	2016</a:t>
            </a:r>
            <a:r>
              <a:rPr lang="en-US" sz="1800" dirty="0">
                <a:solidFill>
                  <a:srgbClr val="2F2B20"/>
                </a:solidFill>
              </a:rPr>
              <a:t>-03-</a:t>
            </a:r>
            <a:r>
              <a:rPr lang="en-US" sz="1800" dirty="0" smtClean="0">
                <a:solidFill>
                  <a:srgbClr val="2F2B20"/>
                </a:solidFill>
              </a:rPr>
              <a:t>26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smtClean="0">
                <a:solidFill>
                  <a:schemeClr val="tx1"/>
                </a:solidFill>
              </a:rPr>
              <a:t>CDLPQTHSLGSRRTLMLLAQMRRISLFSCLKDRHDFGFPQEEFGNQFQKAETIPVLHEMIQQIFNLFSTKDSSAAWDETLLDKFYTELYQQLNDLEACVIQGVGVTETPLMKEDSILAVRKYFQRITLYLKEKKYSPCAWEVVRAEIMRSFSLSTNLQESLRSKE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Hoffman-La Roche Inc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alfa-2a, is a covalent conjugate of recombinant alfa-2a interferon (approximate molecular weight [MW] 20,000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with a single branched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bis-monomethoxy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polyethylene glycol (PEG) chain (approximate MW 40,000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The PEG moiety is linked at a single site to the interferon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moiety via a stable amide bond to lysine.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alfa­2a has an approximate molecular weight of 60,000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Interferon alfa-2a is produced using recombinant DNA technology in which a cloned human leukocyte interferon gene is inserted into and expressed in 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Escherichia coli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used to treat chronic hepatitis B or C in adults, and to treat chronic hepatitis C in children who are at least 5 years old. It is often used together with another medication called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vial of 180 mcg/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alfa-2a (expressed as the amount of interferon alfa-2a) also contains acetic acid (0.05 mg), benzyl alcohol (10 mg),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polysorbate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80 (0.05 mg), sodium acetate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trihydrate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(2.62 mg), and sodium chloride (8 mg) at pH 6 ± 0.5.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sterile, preservative-free,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colorless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light yellow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solution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subcutaneous injection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7620000" cy="265429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usually given once per week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allergic, having failure or autoimmune hepatitis,  haemoglobin blood cell disorder as sickle cell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thalessimia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Common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side effects may include: nausea, vomiting, loss of appetite; headache, muscle pain, feeling weak or tired; sleep problems (insomnia);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temporary hair loss; or itching, redness, dryness, or swelling where the medicine was injected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181 drugs (582 brand and generic names) are known to interact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Pegasys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alfa-2a) among which 19 major drug interactions (82 brand and generic names), 156 moderate drug interactions (477 brand and generic names) and 6 minor drug interactions (23 brand and generic names).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http://www.pegasys.com/ </a:t>
            </a:r>
            <a:r>
              <a:rPr lang="en-IN" sz="1800" dirty="0" smtClean="0">
                <a:solidFill>
                  <a:schemeClr val="tx1"/>
                </a:solidFill>
              </a:rPr>
              <a:t/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</a:t>
            </a:r>
            <a:r>
              <a:rPr lang="en-IN" sz="1800" dirty="0" smtClean="0">
                <a:solidFill>
                  <a:schemeClr val="tx1"/>
                </a:solidFill>
              </a:rPr>
              <a:t>://www.rxlist.com/pegasys-drug.htm </a:t>
            </a:r>
            <a:r>
              <a:rPr lang="en-IN" sz="1800" dirty="0" smtClean="0">
                <a:solidFill>
                  <a:schemeClr val="tx1"/>
                </a:solidFill>
              </a:rPr>
              <a:t/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</a:t>
            </a:r>
            <a:r>
              <a:rPr lang="en-IN" sz="1800" dirty="0" smtClean="0">
                <a:solidFill>
                  <a:schemeClr val="tx1"/>
                </a:solidFill>
              </a:rPr>
              <a:t>://www.drugs.com/pegasys.html </a:t>
            </a:r>
            <a:endParaRPr lang="en-I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146</TotalTime>
  <Words>756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Peginterferon alfa-2a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Dosage :  Pegasys is usually given once per week.  Contraindication :   allergic, having failure or autoimmune hepatitis,  haemoglobin blood cell disorder as sickle cell anemia or thalessimia.  Side effects :   Common Pegasys side effects may include: nausea, vomiting, loss of appetite; headache, muscle pain, feeling weak or tired; sleep problems (insomnia);  temporary hair loss; or itching, redness, dryness, or swelling where the medicine was injected  Drug interaction :  A total of 181 drugs (582 brand and generic names) are known to interact with Pegasys (peginterferon alfa-2a) among which 19 major drug interactions (82 brand and generic names), 156 moderate drug interactions (477 brand and generic names) and 6 minor drug interactions (23 brand and generic names).   </vt:lpstr>
      <vt:lpstr>References : http://www.pegasys.com/  http://www.rxlist.com/pegasys-drug.htm  http://www.drugs.com/pegasys.html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18</cp:revision>
  <dcterms:created xsi:type="dcterms:W3CDTF">2014-12-29T07:14:40Z</dcterms:created>
  <dcterms:modified xsi:type="dcterms:W3CDTF">2015-01-11T17:07:26Z</dcterms:modified>
</cp:coreProperties>
</file>