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9" r:id="rId5"/>
    <p:sldId id="267" r:id="rId6"/>
    <p:sldId id="268" r:id="rId7"/>
    <p:sldId id="273" r:id="rId8"/>
    <p:sldId id="26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IN" dirty="0" err="1" smtClean="0">
                <a:solidFill>
                  <a:schemeClr val="tx1"/>
                </a:solidFill>
              </a:rPr>
              <a:t>Pegfilgrastim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DB00019 </a:t>
            </a:r>
          </a:p>
          <a:p>
            <a:r>
              <a:rPr lang="en-IN" b="1" dirty="0">
                <a:solidFill>
                  <a:srgbClr val="2F2B20"/>
                </a:solidFill>
              </a:rPr>
              <a:t>Protein chemical </a:t>
            </a:r>
            <a:r>
              <a:rPr lang="en-IN" b="1" dirty="0" smtClean="0">
                <a:solidFill>
                  <a:srgbClr val="2F2B20"/>
                </a:solidFill>
              </a:rPr>
              <a:t>formula : </a:t>
            </a:r>
            <a:r>
              <a:rPr lang="en-IN" dirty="0" smtClean="0">
                <a:solidFill>
                  <a:srgbClr val="2F2B20"/>
                </a:solidFill>
              </a:rPr>
              <a:t>C</a:t>
            </a:r>
            <a:r>
              <a:rPr lang="en-IN" baseline="-25000" dirty="0" smtClean="0">
                <a:solidFill>
                  <a:srgbClr val="2F2B20"/>
                </a:solidFill>
              </a:rPr>
              <a:t>845</a:t>
            </a:r>
            <a:r>
              <a:rPr lang="en-IN" dirty="0" smtClean="0">
                <a:solidFill>
                  <a:srgbClr val="2F2B20"/>
                </a:solidFill>
              </a:rPr>
              <a:t>H</a:t>
            </a:r>
            <a:r>
              <a:rPr lang="en-IN" baseline="-25000" dirty="0" smtClean="0">
                <a:solidFill>
                  <a:srgbClr val="2F2B20"/>
                </a:solidFill>
              </a:rPr>
              <a:t>1343</a:t>
            </a:r>
            <a:r>
              <a:rPr lang="en-IN" dirty="0" smtClean="0">
                <a:solidFill>
                  <a:srgbClr val="2F2B20"/>
                </a:solidFill>
              </a:rPr>
              <a:t>N</a:t>
            </a:r>
            <a:r>
              <a:rPr lang="en-IN" baseline="-25000" dirty="0" smtClean="0">
                <a:solidFill>
                  <a:srgbClr val="2F2B20"/>
                </a:solidFill>
              </a:rPr>
              <a:t>223</a:t>
            </a:r>
            <a:r>
              <a:rPr lang="en-IN" dirty="0" smtClean="0">
                <a:solidFill>
                  <a:srgbClr val="2F2B20"/>
                </a:solidFill>
              </a:rPr>
              <a:t>O</a:t>
            </a:r>
            <a:r>
              <a:rPr lang="en-IN" baseline="-25000" dirty="0" smtClean="0">
                <a:solidFill>
                  <a:srgbClr val="2F2B20"/>
                </a:solidFill>
              </a:rPr>
              <a:t>243</a:t>
            </a:r>
            <a:r>
              <a:rPr lang="en-IN" dirty="0" smtClean="0">
                <a:solidFill>
                  <a:srgbClr val="2F2B20"/>
                </a:solidFill>
              </a:rPr>
              <a:t>S</a:t>
            </a:r>
            <a:r>
              <a:rPr lang="en-IN" baseline="-25000" dirty="0" smtClean="0">
                <a:solidFill>
                  <a:srgbClr val="2F2B20"/>
                </a:solidFill>
              </a:rPr>
              <a:t>9</a:t>
            </a:r>
          </a:p>
          <a:p>
            <a:r>
              <a:rPr lang="en-IN" b="1" dirty="0" smtClean="0">
                <a:solidFill>
                  <a:srgbClr val="2F2B20"/>
                </a:solidFill>
              </a:rPr>
              <a:t>Protein </a:t>
            </a:r>
            <a:r>
              <a:rPr lang="en-IN" b="1" dirty="0">
                <a:solidFill>
                  <a:srgbClr val="2F2B20"/>
                </a:solidFill>
              </a:rPr>
              <a:t>average </a:t>
            </a:r>
            <a:r>
              <a:rPr lang="en-IN" b="1" dirty="0" smtClean="0">
                <a:solidFill>
                  <a:srgbClr val="2F2B20"/>
                </a:solidFill>
              </a:rPr>
              <a:t>weight : </a:t>
            </a:r>
            <a:r>
              <a:rPr lang="en-IN" dirty="0" smtClean="0">
                <a:solidFill>
                  <a:srgbClr val="2F2B20"/>
                </a:solidFill>
              </a:rPr>
              <a:t>18802.8000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Half life 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15-80 hrs </a:t>
            </a:r>
          </a:p>
          <a:p>
            <a:pPr algn="l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854696" cy="518457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PEGylated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(at N terminus) form of human G-CSF (Granulocyte colony stimulating factor), 175 residues, produced from E. coli via bacterial fermentation.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Increases leukocyte production, for treatment in non-myeloid cancer,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bone marrow transplant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in the treatment of chemotherapy-induced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enhancing the production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acts on hematopoietic cells by binding to specific cell surface receptors thereby stimulating proliferation, differentiation, commitment, and end cell functional activation.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reduced renal clearance and prolonged persistence in vivo as compared to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Filgrastim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8020344" cy="504056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binds to the G-CSF receptor. As a G-CSF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analog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it controls proliferation of committed progenitor cells and influences their maturation into mature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also stimulates the release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from bone marrow storage pools and reduces their maturation time.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acts to increase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phagocytic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activity of mature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In patients receiving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chemotherapy,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accelerate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recovery, leading to a reduction in duration of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neutropenic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phase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214290"/>
            <a:ext cx="712879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Route of Elimination :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Filgrastim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primarily eliminated by the kidney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precursors; the latter presumably involves binding of the growth factor to the G-CSF receptor on the cell surface, internalization of the growth factor-receptor complexes via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endocytosis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and subsequent degradation inside the cells.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Pegylation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filgrastim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renders renal clearance insignificant, which was demonstrated in bilaterally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nephrectomized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rats and confirmed in subjects with renal impairment. As a result,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-mediated clearance is the predominant elimination pathway for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During chemotherapy-induced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the clearance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significantly reduced and the concentration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sustained until onset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recovery. </a:t>
            </a:r>
          </a:p>
          <a:p>
            <a:pPr marL="457200" indent="-457200">
              <a:buClrTx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Targets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ClrTx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Granulocyte colony-stimulating factor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receptor,Neutrophil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elastase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7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2214554"/>
            <a:ext cx="7772400" cy="285752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Immunosuppressive Agents     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Antineutropenic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Agents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Country	Patent Number	Approved		Expires 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Canada	1341537		2007</a:t>
            </a:r>
            <a:r>
              <a:rPr lang="en-US" sz="1800" dirty="0">
                <a:solidFill>
                  <a:srgbClr val="2F2B20"/>
                </a:solidFill>
              </a:rPr>
              <a:t>-07-</a:t>
            </a:r>
            <a:r>
              <a:rPr lang="en-US" sz="1800" dirty="0" smtClean="0">
                <a:solidFill>
                  <a:srgbClr val="2F2B20"/>
                </a:solidFill>
              </a:rPr>
              <a:t>31	2024</a:t>
            </a:r>
            <a:r>
              <a:rPr lang="en-US" sz="1800" dirty="0">
                <a:solidFill>
                  <a:srgbClr val="2F2B20"/>
                </a:solidFill>
              </a:rPr>
              <a:t>-07-</a:t>
            </a:r>
            <a:r>
              <a:rPr lang="en-US" sz="1800" dirty="0" smtClean="0">
                <a:solidFill>
                  <a:srgbClr val="2F2B20"/>
                </a:solidFill>
              </a:rPr>
              <a:t>31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Canada	1339071		1997</a:t>
            </a:r>
            <a:r>
              <a:rPr lang="en-US" sz="1800" dirty="0">
                <a:solidFill>
                  <a:srgbClr val="2F2B20"/>
                </a:solidFill>
              </a:rPr>
              <a:t>-07-</a:t>
            </a:r>
            <a:r>
              <a:rPr lang="en-US" sz="1800" dirty="0" smtClean="0">
                <a:solidFill>
                  <a:srgbClr val="2F2B20"/>
                </a:solidFill>
              </a:rPr>
              <a:t>29	2014</a:t>
            </a:r>
            <a:r>
              <a:rPr lang="en-US" sz="1800" dirty="0">
                <a:solidFill>
                  <a:srgbClr val="2F2B20"/>
                </a:solidFill>
              </a:rPr>
              <a:t>-07-29</a:t>
            </a:r>
            <a:endParaRPr lang="en-US" sz="18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000108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Neulasta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Amgen Inc.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Neulasta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 a covalent conjugate of recombinant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methionyl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human G-CSF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monomethoxypolyethylene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glycol.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water-soluble 175 amino acid protein with a molecular weight of approximately 19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kilodaltons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obtained from the bacterial fermentation of a strain of E coli transformed with a genetically engineered plasmid containing the human G-CSF gene. To produce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20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monomethoxypolyethylene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glycol molecule is covalently bound to the N-terminal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methionyl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residue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average molecular weight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approximately 39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Neulasta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used to prevent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neutropenia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lack of certain white blood cells caused by receiving chemotherapy.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supplied in 0.6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prefilled syringes. ach syringe contains 6 mg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(based on protein weight) in a sterile, clear,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colorless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preservative-free solution (pH 4.0) containing acetate (0.35 mg),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polysorbate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 (0.02 mg), sodium (0.02 mg),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sorbitol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(30 mg) in Water for Injection, USP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subcutaneous injection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7620000" cy="265429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recommended dosage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Neulasta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single subcutaneous injection of 6 mg administered once per chemotherapy cycle in adults. Do not administer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Neulasta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between 14 days before and 24 hours after administration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chemotherapy.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allergy, or having 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sickle cell disorder;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chronic myeloid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leukemia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Neulasta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side effects may include: bone pain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total of 107 drugs (254 brand and generic names) showing moderate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interctions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are known to interact with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Neulasta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0"/>
            <a:ext cx="7772400" cy="485778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references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sz="1800" dirty="0" smtClean="0">
                <a:solidFill>
                  <a:schemeClr val="tx1"/>
                </a:solidFill>
              </a:rPr>
              <a:t># Yang BB, Kido A: Pharmacokinetics and </a:t>
            </a:r>
            <a:r>
              <a:rPr lang="en-IN" sz="1800" dirty="0" err="1" smtClean="0">
                <a:solidFill>
                  <a:schemeClr val="tx1"/>
                </a:solidFill>
              </a:rPr>
              <a:t>pharmacodynamics</a:t>
            </a:r>
            <a:r>
              <a:rPr lang="en-IN" sz="1800" dirty="0" smtClean="0">
                <a:solidFill>
                  <a:schemeClr val="tx1"/>
                </a:solidFill>
              </a:rPr>
              <a:t> of </a:t>
            </a:r>
            <a:r>
              <a:rPr lang="en-IN" sz="1800" dirty="0" err="1" smtClean="0">
                <a:solidFill>
                  <a:schemeClr val="tx1"/>
                </a:solidFill>
              </a:rPr>
              <a:t>pegfilgrastim</a:t>
            </a:r>
            <a:r>
              <a:rPr lang="en-IN" sz="1800" dirty="0" smtClean="0">
                <a:solidFill>
                  <a:schemeClr val="tx1"/>
                </a:solidFill>
              </a:rPr>
              <a:t>. </a:t>
            </a:r>
            <a:r>
              <a:rPr lang="en-IN" sz="1800" dirty="0" err="1" smtClean="0">
                <a:solidFill>
                  <a:schemeClr val="tx1"/>
                </a:solidFill>
              </a:rPr>
              <a:t>Clin</a:t>
            </a:r>
            <a:r>
              <a:rPr lang="en-IN" sz="1800" dirty="0" smtClean="0">
                <a:solidFill>
                  <a:schemeClr val="tx1"/>
                </a:solidFill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</a:rPr>
              <a:t>Pharmacokinet</a:t>
            </a:r>
            <a:r>
              <a:rPr lang="en-IN" sz="1800" dirty="0" smtClean="0">
                <a:solidFill>
                  <a:schemeClr val="tx1"/>
                </a:solidFill>
              </a:rPr>
              <a:t>. 2011 May 1;50(5):295-306. </a:t>
            </a:r>
            <a:r>
              <a:rPr lang="en-IN" sz="1800" dirty="0" err="1" smtClean="0">
                <a:solidFill>
                  <a:schemeClr val="tx1"/>
                </a:solidFill>
              </a:rPr>
              <a:t>doi</a:t>
            </a:r>
            <a:r>
              <a:rPr lang="en-IN" sz="1800" dirty="0" smtClean="0">
                <a:solidFill>
                  <a:schemeClr val="tx1"/>
                </a:solidFill>
              </a:rPr>
              <a:t>: 10.2165/11586040-000000000-00000. "</a:t>
            </a:r>
            <a:r>
              <a:rPr lang="en-IN" sz="1800" dirty="0" err="1" smtClean="0">
                <a:solidFill>
                  <a:schemeClr val="tx1"/>
                </a:solidFill>
              </a:rPr>
              <a:t>Pubmed</a:t>
            </a:r>
            <a:r>
              <a:rPr lang="en-IN" sz="1800" dirty="0" smtClean="0">
                <a:solidFill>
                  <a:schemeClr val="tx1"/>
                </a:solidFill>
              </a:rPr>
              <a:t>":http://www.ncbi.nlm.nih.gov/pubmed/21456630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7723358" cy="223224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http://www.drugs.com/neulasta.html 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://www.drugs.com/drug-interactions/pegfilgrastim,neulasta-index.html?filter=2&amp;generic_only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://www.rxlist.com/neulasta-drug/indications-dosage.htm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140</TotalTime>
  <Words>638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Pegfilgrastim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Dosage : The recommended dosage of Neulasta is a single subcutaneous injection of 6 mg administered once per chemotherapy cycle in adults. Do not administer Neulasta between 14 days before and 24 hours after administration of cytotoxic chemotherapy.   Contraindication :   allergy, or having   sickle cell disorder;  chronic myeloid leukemia  Side effects :   Common Neulasta side effects may include: bone pain  Drug interaction :  A total of 107 drugs (254 brand and generic names) showing moderate interctions are known to interact with Neulasta (pegfilgrastim) </vt:lpstr>
      <vt:lpstr>PowerPoint Presentation</vt:lpstr>
      <vt:lpstr>References : http://www.drugs.com/neulasta.html   http://www.drugs.com/drug-interactions/pegfilgrastim,neulasta-index.html?filter=2&amp;generic_only  http://www.rxlist.com/neulasta-drug/indications-dosage.htm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17</cp:revision>
  <dcterms:created xsi:type="dcterms:W3CDTF">2014-12-29T07:14:40Z</dcterms:created>
  <dcterms:modified xsi:type="dcterms:W3CDTF">2015-01-11T16:11:47Z</dcterms:modified>
</cp:coreProperties>
</file>