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65" r:id="rId4"/>
    <p:sldId id="269" r:id="rId5"/>
    <p:sldId id="267" r:id="rId6"/>
    <p:sldId id="268" r:id="rId7"/>
    <p:sldId id="273" r:id="rId8"/>
    <p:sldId id="262"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04" y="-3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11/01/15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11/01/15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11/01/15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11/01/15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11/01/15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11/01/15</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11/01/15</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980728"/>
            <a:ext cx="7772400" cy="1470025"/>
          </a:xfrm>
        </p:spPr>
        <p:txBody>
          <a:bodyPr/>
          <a:lstStyle/>
          <a:p>
            <a:pPr algn="ctr"/>
            <a:r>
              <a:rPr lang="en-IN" dirty="0" err="1" smtClean="0">
                <a:solidFill>
                  <a:schemeClr val="tx1"/>
                </a:solidFill>
              </a:rPr>
              <a:t>Leuprolide</a:t>
            </a:r>
            <a:r>
              <a:rPr lang="en-IN" dirty="0" smtClean="0">
                <a:solidFill>
                  <a:schemeClr val="tx1"/>
                </a:solidFill>
              </a:rPr>
              <a:t> </a:t>
            </a:r>
            <a:endParaRPr lang="en-IN"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39552" y="2924944"/>
            <a:ext cx="7004224" cy="3024336"/>
          </a:xfrm>
        </p:spPr>
        <p:txBody>
          <a:bodyPr>
            <a:normAutofit/>
          </a:bodyPr>
          <a:lstStyle/>
          <a:p>
            <a:pPr algn="l"/>
            <a:r>
              <a:rPr lang="en-US" b="1" dirty="0" err="1" smtClean="0">
                <a:solidFill>
                  <a:schemeClr val="tx1"/>
                </a:solidFill>
                <a:latin typeface="Times New Roman" pitchFamily="18" charset="0"/>
                <a:cs typeface="Times New Roman" pitchFamily="18" charset="0"/>
              </a:rPr>
              <a:t>Drugbank</a:t>
            </a:r>
            <a:r>
              <a:rPr lang="en-US" b="1" dirty="0" smtClean="0">
                <a:solidFill>
                  <a:schemeClr val="tx1"/>
                </a:solidFill>
                <a:latin typeface="Times New Roman" pitchFamily="18" charset="0"/>
                <a:cs typeface="Times New Roman" pitchFamily="18" charset="0"/>
              </a:rPr>
              <a:t> ID : </a:t>
            </a:r>
            <a:r>
              <a:rPr lang="en-IN" dirty="0" smtClean="0">
                <a:solidFill>
                  <a:schemeClr val="tx1"/>
                </a:solidFill>
                <a:latin typeface="Times New Roman" pitchFamily="18" charset="0"/>
                <a:cs typeface="Times New Roman" pitchFamily="18" charset="0"/>
              </a:rPr>
              <a:t>DB00007 </a:t>
            </a:r>
            <a:endParaRPr lang="en-IN" dirty="0" smtClean="0">
              <a:solidFill>
                <a:schemeClr val="tx1"/>
              </a:solidFill>
              <a:latin typeface="Times New Roman" pitchFamily="18" charset="0"/>
              <a:cs typeface="Times New Roman" pitchFamily="18" charset="0"/>
            </a:endParaRPr>
          </a:p>
          <a:p>
            <a:r>
              <a:rPr lang="en-IN" b="1" dirty="0">
                <a:solidFill>
                  <a:srgbClr val="2F2B20"/>
                </a:solidFill>
              </a:rPr>
              <a:t>Protein chemical </a:t>
            </a:r>
            <a:r>
              <a:rPr lang="en-IN" b="1" dirty="0" smtClean="0">
                <a:solidFill>
                  <a:srgbClr val="2F2B20"/>
                </a:solidFill>
              </a:rPr>
              <a:t>formula </a:t>
            </a:r>
            <a:r>
              <a:rPr lang="en-IN" dirty="0" smtClean="0">
                <a:solidFill>
                  <a:srgbClr val="2F2B20"/>
                </a:solidFill>
              </a:rPr>
              <a:t>: C</a:t>
            </a:r>
            <a:r>
              <a:rPr lang="en-IN" baseline="-25000" dirty="0" smtClean="0">
                <a:solidFill>
                  <a:srgbClr val="2F2B20"/>
                </a:solidFill>
              </a:rPr>
              <a:t>59</a:t>
            </a:r>
            <a:r>
              <a:rPr lang="en-IN" dirty="0" smtClean="0">
                <a:solidFill>
                  <a:srgbClr val="2F2B20"/>
                </a:solidFill>
              </a:rPr>
              <a:t>H</a:t>
            </a:r>
            <a:r>
              <a:rPr lang="en-IN" baseline="-25000" dirty="0" smtClean="0">
                <a:solidFill>
                  <a:srgbClr val="2F2B20"/>
                </a:solidFill>
              </a:rPr>
              <a:t>84</a:t>
            </a:r>
            <a:r>
              <a:rPr lang="en-IN" dirty="0" smtClean="0">
                <a:solidFill>
                  <a:srgbClr val="2F2B20"/>
                </a:solidFill>
              </a:rPr>
              <a:t>N</a:t>
            </a:r>
            <a:r>
              <a:rPr lang="en-IN" baseline="-25000" dirty="0" smtClean="0">
                <a:solidFill>
                  <a:srgbClr val="2F2B20"/>
                </a:solidFill>
              </a:rPr>
              <a:t>16</a:t>
            </a:r>
            <a:r>
              <a:rPr lang="en-IN" dirty="0" smtClean="0">
                <a:solidFill>
                  <a:srgbClr val="2F2B20"/>
                </a:solidFill>
              </a:rPr>
              <a:t>O</a:t>
            </a:r>
            <a:r>
              <a:rPr lang="en-IN" baseline="-25000" dirty="0" smtClean="0">
                <a:solidFill>
                  <a:srgbClr val="2F2B20"/>
                </a:solidFill>
              </a:rPr>
              <a:t>12</a:t>
            </a:r>
          </a:p>
          <a:p>
            <a:r>
              <a:rPr lang="en-IN" b="1" dirty="0" smtClean="0">
                <a:solidFill>
                  <a:srgbClr val="2F2B20"/>
                </a:solidFill>
              </a:rPr>
              <a:t>Protein </a:t>
            </a:r>
            <a:r>
              <a:rPr lang="en-IN" b="1" dirty="0">
                <a:solidFill>
                  <a:srgbClr val="2F2B20"/>
                </a:solidFill>
              </a:rPr>
              <a:t>average </a:t>
            </a:r>
            <a:r>
              <a:rPr lang="en-IN" b="1" dirty="0" smtClean="0">
                <a:solidFill>
                  <a:srgbClr val="2F2B20"/>
                </a:solidFill>
              </a:rPr>
              <a:t>weight </a:t>
            </a:r>
            <a:r>
              <a:rPr lang="en-IN" dirty="0" smtClean="0">
                <a:solidFill>
                  <a:srgbClr val="2F2B20"/>
                </a:solidFill>
              </a:rPr>
              <a:t>: 1209.3983</a:t>
            </a:r>
            <a:endParaRPr lang="en-US" dirty="0" smtClean="0">
              <a:solidFill>
                <a:srgbClr val="2F2B20"/>
              </a:solidFill>
              <a:latin typeface="Times New Roman" pitchFamily="18" charset="0"/>
              <a:cs typeface="Times New Roman" pitchFamily="18" charset="0"/>
            </a:endParaRPr>
          </a:p>
          <a:p>
            <a:r>
              <a:rPr lang="en-US" b="1" dirty="0" smtClean="0">
                <a:solidFill>
                  <a:schemeClr val="tx1"/>
                </a:solidFill>
                <a:latin typeface="Times New Roman" pitchFamily="18" charset="0"/>
                <a:cs typeface="Times New Roman" pitchFamily="18" charset="0"/>
              </a:rPr>
              <a:t>Half life : </a:t>
            </a:r>
            <a:r>
              <a:rPr lang="en-IN" dirty="0" smtClean="0">
                <a:solidFill>
                  <a:schemeClr val="tx1"/>
                </a:solidFill>
                <a:latin typeface="Times New Roman" pitchFamily="18" charset="0"/>
                <a:cs typeface="Times New Roman" pitchFamily="18" charset="0"/>
              </a:rPr>
              <a:t>~3 hours </a:t>
            </a:r>
          </a:p>
          <a:p>
            <a:r>
              <a:rPr lang="en-US" b="1" dirty="0" smtClean="0">
                <a:solidFill>
                  <a:schemeClr val="tx1"/>
                </a:solidFill>
                <a:latin typeface="Times New Roman" pitchFamily="18" charset="0"/>
                <a:cs typeface="Times New Roman" pitchFamily="18" charset="0"/>
              </a:rPr>
              <a:t>Chemical name : </a:t>
            </a:r>
            <a:r>
              <a:rPr lang="en-IN" dirty="0" smtClean="0">
                <a:solidFill>
                  <a:schemeClr val="tx1"/>
                </a:solidFill>
                <a:latin typeface="Times New Roman" pitchFamily="18" charset="0"/>
                <a:cs typeface="Times New Roman" pitchFamily="18" charset="0"/>
              </a:rPr>
              <a:t>5-oxo-L-prolyl-L-histidyl-L-tryptophyl-L-seryl-L-tyrosyl-D-leucyl-L-arginyl-N-ethyl-L-prolinamide acetate  </a:t>
            </a:r>
            <a:endParaRPr lang="en-IN"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836712"/>
            <a:ext cx="7854696" cy="5184576"/>
          </a:xfrm>
        </p:spPr>
        <p:txBody>
          <a:bodyPr>
            <a:normAutofit/>
          </a:bodyPr>
          <a:lstStyle/>
          <a:p>
            <a:pPr algn="l"/>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t>
            </a:r>
          </a:p>
          <a:p>
            <a:r>
              <a:rPr lang="en-IN" sz="1800" dirty="0" smtClean="0">
                <a:solidFill>
                  <a:schemeClr val="tx1"/>
                </a:solidFill>
                <a:latin typeface="Times New Roman" pitchFamily="18" charset="0"/>
                <a:cs typeface="Times New Roman" pitchFamily="18" charset="0"/>
              </a:rPr>
              <a:t>ELIGARD (</a:t>
            </a:r>
            <a:r>
              <a:rPr lang="en-IN" sz="1800" dirty="0" err="1" smtClean="0">
                <a:solidFill>
                  <a:schemeClr val="tx1"/>
                </a:solidFill>
                <a:latin typeface="Times New Roman" pitchFamily="18" charset="0"/>
                <a:cs typeface="Times New Roman" pitchFamily="18" charset="0"/>
              </a:rPr>
              <a:t>leuprolide</a:t>
            </a:r>
            <a:r>
              <a:rPr lang="en-IN" sz="1800" dirty="0" smtClean="0">
                <a:solidFill>
                  <a:schemeClr val="tx1"/>
                </a:solidFill>
                <a:latin typeface="Times New Roman" pitchFamily="18" charset="0"/>
                <a:cs typeface="Times New Roman" pitchFamily="18" charset="0"/>
              </a:rPr>
              <a:t> acetate) ® is a sterile polymeric matrix formulation of </a:t>
            </a:r>
            <a:r>
              <a:rPr lang="en-IN" sz="1800" dirty="0" err="1" smtClean="0">
                <a:solidFill>
                  <a:schemeClr val="tx1"/>
                </a:solidFill>
                <a:latin typeface="Times New Roman" pitchFamily="18" charset="0"/>
                <a:cs typeface="Times New Roman" pitchFamily="18" charset="0"/>
              </a:rPr>
              <a:t>leuprolide</a:t>
            </a:r>
            <a:r>
              <a:rPr lang="en-IN" sz="1800" dirty="0" smtClean="0">
                <a:solidFill>
                  <a:schemeClr val="tx1"/>
                </a:solidFill>
                <a:latin typeface="Times New Roman" pitchFamily="18" charset="0"/>
                <a:cs typeface="Times New Roman" pitchFamily="18" charset="0"/>
              </a:rPr>
              <a:t> acetate, a </a:t>
            </a:r>
            <a:r>
              <a:rPr lang="en-IN" sz="1800" dirty="0" err="1" smtClean="0">
                <a:solidFill>
                  <a:schemeClr val="tx1"/>
                </a:solidFill>
                <a:latin typeface="Times New Roman" pitchFamily="18" charset="0"/>
                <a:cs typeface="Times New Roman" pitchFamily="18" charset="0"/>
              </a:rPr>
              <a:t>GnRH</a:t>
            </a:r>
            <a:r>
              <a:rPr lang="en-IN" sz="1800" dirty="0" smtClean="0">
                <a:solidFill>
                  <a:schemeClr val="tx1"/>
                </a:solidFill>
                <a:latin typeface="Times New Roman" pitchFamily="18" charset="0"/>
                <a:cs typeface="Times New Roman" pitchFamily="18" charset="0"/>
              </a:rPr>
              <a:t> agonist, for subcutaneous injection. It is designed to deliver </a:t>
            </a:r>
            <a:r>
              <a:rPr lang="en-IN" sz="1800" dirty="0" err="1" smtClean="0">
                <a:solidFill>
                  <a:schemeClr val="tx1"/>
                </a:solidFill>
                <a:latin typeface="Times New Roman" pitchFamily="18" charset="0"/>
                <a:cs typeface="Times New Roman" pitchFamily="18" charset="0"/>
              </a:rPr>
              <a:t>leuprolide</a:t>
            </a:r>
            <a:r>
              <a:rPr lang="en-IN" sz="1800" dirty="0" smtClean="0">
                <a:solidFill>
                  <a:schemeClr val="tx1"/>
                </a:solidFill>
                <a:latin typeface="Times New Roman" pitchFamily="18" charset="0"/>
                <a:cs typeface="Times New Roman" pitchFamily="18" charset="0"/>
              </a:rPr>
              <a:t> acetate at a controlled rate over a one-, three-, four- or six-month therapeutic period. </a:t>
            </a:r>
            <a:endParaRPr lang="en-US" sz="1800" dirty="0" smtClean="0">
              <a:solidFill>
                <a:schemeClr val="tx1"/>
              </a:solidFill>
              <a:latin typeface="Times New Roman" pitchFamily="18" charset="0"/>
              <a:cs typeface="Times New Roman" pitchFamily="18" charset="0"/>
            </a:endParaRPr>
          </a:p>
          <a:p>
            <a:pPr algn="l"/>
            <a:r>
              <a:rPr lang="en-US" sz="2400" b="1" dirty="0" smtClean="0">
                <a:solidFill>
                  <a:schemeClr val="tx1"/>
                </a:solidFill>
                <a:latin typeface="Times New Roman" pitchFamily="18" charset="0"/>
                <a:cs typeface="Times New Roman" pitchFamily="18" charset="0"/>
              </a:rPr>
              <a:t>Indication</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For treatment of prostate cancer, endometriosis, uterine fibroids and premature puberty </a:t>
            </a:r>
            <a:endParaRPr lang="en-US" sz="1800" dirty="0" smtClean="0">
              <a:solidFill>
                <a:schemeClr val="tx1"/>
              </a:solidFill>
              <a:latin typeface="Times New Roman" pitchFamily="18" charset="0"/>
              <a:cs typeface="Times New Roman" pitchFamily="18" charset="0"/>
            </a:endParaRPr>
          </a:p>
          <a:p>
            <a:pPr algn="l"/>
            <a:r>
              <a:rPr lang="en-US" sz="2400" b="1" dirty="0" err="1" smtClean="0">
                <a:solidFill>
                  <a:schemeClr val="tx1"/>
                </a:solidFill>
                <a:latin typeface="Times New Roman" pitchFamily="18" charset="0"/>
                <a:cs typeface="Times New Roman" pitchFamily="18" charset="0"/>
              </a:rPr>
              <a:t>Pharmacodynamics</a:t>
            </a:r>
            <a:r>
              <a:rPr lang="en-US" sz="2400" b="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Used in the palliative treatment of advanced prostate cancer. </a:t>
            </a:r>
            <a:r>
              <a:rPr lang="en-IN" sz="1800" dirty="0" err="1" smtClean="0">
                <a:solidFill>
                  <a:schemeClr val="tx1"/>
                </a:solidFill>
                <a:latin typeface="Times New Roman" pitchFamily="18" charset="0"/>
                <a:cs typeface="Times New Roman" pitchFamily="18" charset="0"/>
              </a:rPr>
              <a:t>Leuprolide</a:t>
            </a:r>
            <a:r>
              <a:rPr lang="en-IN" sz="1800" dirty="0" smtClean="0">
                <a:solidFill>
                  <a:schemeClr val="tx1"/>
                </a:solidFill>
                <a:latin typeface="Times New Roman" pitchFamily="18" charset="0"/>
                <a:cs typeface="Times New Roman" pitchFamily="18" charset="0"/>
              </a:rPr>
              <a:t> is a luteinizing hormone agonist that results in suppression of testicular or follicular </a:t>
            </a:r>
            <a:r>
              <a:rPr lang="en-IN" sz="1800" dirty="0" err="1" smtClean="0">
                <a:solidFill>
                  <a:schemeClr val="tx1"/>
                </a:solidFill>
                <a:latin typeface="Times New Roman" pitchFamily="18" charset="0"/>
                <a:cs typeface="Times New Roman" pitchFamily="18" charset="0"/>
              </a:rPr>
              <a:t>steroidogenesis</a:t>
            </a:r>
            <a:r>
              <a:rPr lang="en-IN" sz="1800" dirty="0" smtClean="0">
                <a:solidFill>
                  <a:schemeClr val="tx1"/>
                </a:solidFill>
                <a:latin typeface="Times New Roman" pitchFamily="18" charset="0"/>
                <a:cs typeface="Times New Roman" pitchFamily="18" charset="0"/>
              </a:rPr>
              <a:t>.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2844" y="857232"/>
            <a:ext cx="8020344" cy="5040560"/>
          </a:xfrm>
        </p:spPr>
        <p:txBody>
          <a:bodyPr>
            <a:noAutofit/>
          </a:bodyPr>
          <a:lstStyle/>
          <a:p>
            <a:pPr>
              <a:lnSpc>
                <a:spcPct val="160000"/>
              </a:lnSpc>
            </a:pPr>
            <a:r>
              <a:rPr lang="en-US" sz="2400" b="1" dirty="0" smtClean="0">
                <a:solidFill>
                  <a:schemeClr val="tx1"/>
                </a:solidFill>
                <a:latin typeface="Times New Roman" pitchFamily="18" charset="0"/>
                <a:cs typeface="Times New Roman" pitchFamily="18" charset="0"/>
              </a:rPr>
              <a:t>Mechanism of action </a:t>
            </a:r>
            <a:r>
              <a:rPr lang="en-US" sz="1800" dirty="0" smtClean="0">
                <a:solidFill>
                  <a:schemeClr val="tx1"/>
                </a:solidFill>
                <a:latin typeface="Times New Roman" pitchFamily="18" charset="0"/>
                <a:cs typeface="Times New Roman" pitchFamily="18" charset="0"/>
              </a:rPr>
              <a:t>: </a:t>
            </a:r>
          </a:p>
          <a:p>
            <a:pPr>
              <a:lnSpc>
                <a:spcPct val="150000"/>
              </a:lnSpc>
            </a:pPr>
            <a:r>
              <a:rPr lang="en-IN" sz="1800" dirty="0" err="1" smtClean="0">
                <a:solidFill>
                  <a:schemeClr val="tx1"/>
                </a:solidFill>
                <a:latin typeface="Times New Roman" pitchFamily="18" charset="0"/>
                <a:cs typeface="Times New Roman" pitchFamily="18" charset="0"/>
              </a:rPr>
              <a:t>Leuprolide</a:t>
            </a:r>
            <a:r>
              <a:rPr lang="en-IN" sz="1800" dirty="0" smtClean="0">
                <a:solidFill>
                  <a:schemeClr val="tx1"/>
                </a:solidFill>
                <a:latin typeface="Times New Roman" pitchFamily="18" charset="0"/>
                <a:cs typeface="Times New Roman" pitchFamily="18" charset="0"/>
              </a:rPr>
              <a:t> binds to the </a:t>
            </a:r>
            <a:r>
              <a:rPr lang="en-IN" sz="1800" dirty="0" err="1" smtClean="0">
                <a:solidFill>
                  <a:schemeClr val="tx1"/>
                </a:solidFill>
                <a:latin typeface="Times New Roman" pitchFamily="18" charset="0"/>
                <a:cs typeface="Times New Roman" pitchFamily="18" charset="0"/>
              </a:rPr>
              <a:t>gonadotropin</a:t>
            </a:r>
            <a:r>
              <a:rPr lang="en-IN" sz="1800" dirty="0" smtClean="0">
                <a:solidFill>
                  <a:schemeClr val="tx1"/>
                </a:solidFill>
                <a:latin typeface="Times New Roman" pitchFamily="18" charset="0"/>
                <a:cs typeface="Times New Roman" pitchFamily="18" charset="0"/>
              </a:rPr>
              <a:t> releasing hormone receptor and acts as a potent inhibitor of </a:t>
            </a:r>
            <a:r>
              <a:rPr lang="en-IN" sz="1800" dirty="0" err="1" smtClean="0">
                <a:solidFill>
                  <a:schemeClr val="tx1"/>
                </a:solidFill>
                <a:latin typeface="Times New Roman" pitchFamily="18" charset="0"/>
                <a:cs typeface="Times New Roman" pitchFamily="18" charset="0"/>
              </a:rPr>
              <a:t>gonadotropin</a:t>
            </a:r>
            <a:r>
              <a:rPr lang="en-IN" sz="1800" dirty="0" smtClean="0">
                <a:solidFill>
                  <a:schemeClr val="tx1"/>
                </a:solidFill>
                <a:latin typeface="Times New Roman" pitchFamily="18" charset="0"/>
                <a:cs typeface="Times New Roman" pitchFamily="18" charset="0"/>
              </a:rPr>
              <a:t> secretion. </a:t>
            </a:r>
            <a:endParaRPr lang="en-US" sz="1800" dirty="0" smtClean="0">
              <a:solidFill>
                <a:schemeClr val="tx1"/>
              </a:solidFill>
              <a:latin typeface="Times New Roman" pitchFamily="18" charset="0"/>
              <a:cs typeface="Times New Roman" pitchFamily="18" charset="0"/>
            </a:endParaRPr>
          </a:p>
          <a:p>
            <a:pPr>
              <a:lnSpc>
                <a:spcPct val="160000"/>
              </a:lnSpc>
            </a:pPr>
            <a:r>
              <a:rPr lang="en-US" sz="2400" b="1" dirty="0" smtClean="0">
                <a:solidFill>
                  <a:schemeClr val="tx1"/>
                </a:solidFill>
                <a:latin typeface="Times New Roman" pitchFamily="18" charset="0"/>
                <a:cs typeface="Times New Roman" pitchFamily="18" charset="0"/>
              </a:rPr>
              <a:t>Metabolism : </a:t>
            </a:r>
            <a:r>
              <a:rPr lang="en-US" sz="2400" dirty="0" smtClean="0">
                <a:solidFill>
                  <a:schemeClr val="tx1"/>
                </a:solidFill>
                <a:latin typeface="Times New Roman" pitchFamily="18" charset="0"/>
                <a:cs typeface="Times New Roman" pitchFamily="18" charset="0"/>
              </a:rPr>
              <a:t> </a:t>
            </a:r>
          </a:p>
          <a:p>
            <a:pPr>
              <a:lnSpc>
                <a:spcPct val="160000"/>
              </a:lnSpc>
            </a:pPr>
            <a:r>
              <a:rPr lang="en-IN" sz="1800" dirty="0" smtClean="0">
                <a:solidFill>
                  <a:schemeClr val="tx1"/>
                </a:solidFill>
                <a:latin typeface="Times New Roman" pitchFamily="18" charset="0"/>
                <a:cs typeface="Times New Roman" pitchFamily="18" charset="0"/>
              </a:rPr>
              <a:t>Primarily degraded by peptidase and not by </a:t>
            </a:r>
            <a:r>
              <a:rPr lang="en-IN" sz="1800" dirty="0" err="1" smtClean="0">
                <a:solidFill>
                  <a:schemeClr val="tx1"/>
                </a:solidFill>
                <a:latin typeface="Times New Roman" pitchFamily="18" charset="0"/>
                <a:cs typeface="Times New Roman" pitchFamily="18" charset="0"/>
              </a:rPr>
              <a:t>cytochrome</a:t>
            </a:r>
            <a:r>
              <a:rPr lang="en-IN" sz="1800" dirty="0" smtClean="0">
                <a:solidFill>
                  <a:schemeClr val="tx1"/>
                </a:solidFill>
                <a:latin typeface="Times New Roman" pitchFamily="18" charset="0"/>
                <a:cs typeface="Times New Roman" pitchFamily="18" charset="0"/>
              </a:rPr>
              <a:t> P450 enzymes. </a:t>
            </a:r>
            <a:endParaRPr lang="en-US" sz="1800" dirty="0" smtClean="0">
              <a:solidFill>
                <a:schemeClr val="tx1"/>
              </a:solidFill>
              <a:latin typeface="Times New Roman" pitchFamily="18" charset="0"/>
              <a:cs typeface="Times New Roman" pitchFamily="18" charset="0"/>
            </a:endParaRPr>
          </a:p>
          <a:p>
            <a:pPr>
              <a:lnSpc>
                <a:spcPct val="160000"/>
              </a:lnSpc>
            </a:pPr>
            <a:r>
              <a:rPr lang="en-US" sz="2400" b="1" dirty="0" smtClean="0">
                <a:solidFill>
                  <a:schemeClr val="tx1"/>
                </a:solidFill>
                <a:latin typeface="Times New Roman" pitchFamily="18" charset="0"/>
                <a:cs typeface="Times New Roman" pitchFamily="18" charset="0"/>
              </a:rPr>
              <a:t>Absorption : </a:t>
            </a:r>
          </a:p>
          <a:p>
            <a:pPr>
              <a:lnSpc>
                <a:spcPct val="160000"/>
              </a:lnSpc>
            </a:pPr>
            <a:r>
              <a:rPr lang="en-IN" sz="1800" dirty="0" smtClean="0">
                <a:solidFill>
                  <a:schemeClr val="tx1"/>
                </a:solidFill>
                <a:latin typeface="Times New Roman" pitchFamily="18" charset="0"/>
                <a:cs typeface="Times New Roman" pitchFamily="18" charset="0"/>
              </a:rPr>
              <a:t>Bioavailability by subcutaneous administration is comparable to that by intravenous administration. </a:t>
            </a: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520" y="188641"/>
            <a:ext cx="8064896" cy="6417141"/>
          </a:xfrm>
          <a:prstGeom prst="rect">
            <a:avLst/>
          </a:prstGeom>
        </p:spPr>
        <p:txBody>
          <a:bodyPr wrap="square">
            <a:spAutoFit/>
          </a:bodyPr>
          <a:lstStyle/>
          <a:p>
            <a:pPr>
              <a:lnSpc>
                <a:spcPct val="160000"/>
              </a:lnSpc>
            </a:pPr>
            <a:r>
              <a:rPr lang="en-US" sz="2400" b="1" dirty="0">
                <a:latin typeface="Times New Roman" pitchFamily="18" charset="0"/>
                <a:cs typeface="Times New Roman" pitchFamily="18" charset="0"/>
              </a:rPr>
              <a:t>Route of Elimination : </a:t>
            </a:r>
          </a:p>
          <a:p>
            <a:pPr>
              <a:lnSpc>
                <a:spcPct val="160000"/>
              </a:lnSpc>
            </a:pPr>
            <a:r>
              <a:rPr lang="en-IN" dirty="0" smtClean="0"/>
              <a:t>Excretion in urine</a:t>
            </a:r>
            <a:r>
              <a:rPr lang="en-IN"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a:p>
            <a:pPr>
              <a:lnSpc>
                <a:spcPct val="160000"/>
              </a:lnSpc>
            </a:pPr>
            <a:r>
              <a:rPr lang="en-US" sz="2400" b="1" dirty="0" smtClean="0">
                <a:latin typeface="Times New Roman" pitchFamily="18" charset="0"/>
                <a:cs typeface="Times New Roman" pitchFamily="18" charset="0"/>
              </a:rPr>
              <a:t>Volume </a:t>
            </a:r>
            <a:r>
              <a:rPr lang="en-US" sz="2400" b="1" dirty="0">
                <a:latin typeface="Times New Roman" pitchFamily="18" charset="0"/>
                <a:cs typeface="Times New Roman" pitchFamily="18" charset="0"/>
              </a:rPr>
              <a:t>of distribution : </a:t>
            </a:r>
            <a:endParaRPr lang="en-US" sz="2400" b="1" dirty="0" smtClean="0">
              <a:latin typeface="Times New Roman" pitchFamily="18" charset="0"/>
              <a:cs typeface="Times New Roman" pitchFamily="18" charset="0"/>
            </a:endParaRPr>
          </a:p>
          <a:p>
            <a:pPr>
              <a:lnSpc>
                <a:spcPct val="160000"/>
              </a:lnSpc>
            </a:pPr>
            <a:r>
              <a:rPr lang="en-IN" dirty="0" smtClean="0"/>
              <a:t> 27 L [intravenous bolus administration to healthy male volunteers]</a:t>
            </a:r>
          </a:p>
          <a:p>
            <a:pPr>
              <a:lnSpc>
                <a:spcPct val="160000"/>
              </a:lnSpc>
            </a:pPr>
            <a:r>
              <a:rPr lang="en-US" sz="2400" b="1" dirty="0" smtClean="0">
                <a:latin typeface="Times New Roman" pitchFamily="18" charset="0"/>
                <a:cs typeface="Times New Roman" pitchFamily="18" charset="0"/>
              </a:rPr>
              <a:t>Clearance :</a:t>
            </a:r>
          </a:p>
          <a:p>
            <a:pPr>
              <a:lnSpc>
                <a:spcPct val="160000"/>
              </a:lnSpc>
            </a:pPr>
            <a:r>
              <a:rPr lang="en-IN" dirty="0" smtClean="0">
                <a:latin typeface="Times New Roman" pitchFamily="18" charset="0"/>
                <a:cs typeface="Times New Roman" pitchFamily="18" charset="0"/>
              </a:rPr>
              <a:t> 8.34 L/h [healthy male receiving a 1-mg IV bolus] </a:t>
            </a:r>
            <a:endParaRPr lang="en-US" b="1" dirty="0" smtClean="0">
              <a:latin typeface="Times New Roman" pitchFamily="18" charset="0"/>
              <a:cs typeface="Times New Roman" pitchFamily="18" charset="0"/>
            </a:endParaRPr>
          </a:p>
          <a:p>
            <a:pPr>
              <a:lnSpc>
                <a:spcPct val="160000"/>
              </a:lnSpc>
            </a:pPr>
            <a:r>
              <a:rPr lang="en-US" sz="2400" b="1" dirty="0" smtClean="0">
                <a:latin typeface="Times New Roman" pitchFamily="18" charset="0"/>
                <a:cs typeface="Times New Roman" pitchFamily="18" charset="0"/>
              </a:rPr>
              <a:t>Toxicity : </a:t>
            </a:r>
          </a:p>
          <a:p>
            <a:pPr>
              <a:lnSpc>
                <a:spcPct val="160000"/>
              </a:lnSpc>
            </a:pPr>
            <a:r>
              <a:rPr lang="en-IN" dirty="0" smtClean="0">
                <a:latin typeface="Times New Roman" pitchFamily="18" charset="0"/>
                <a:cs typeface="Times New Roman" pitchFamily="18" charset="0"/>
              </a:rPr>
              <a:t>In rats subcutaneous administration of 250 to 500 times the recommended human dose, expressed on a per body weight basis, resulted in </a:t>
            </a:r>
            <a:r>
              <a:rPr lang="en-IN" dirty="0" err="1" smtClean="0">
                <a:latin typeface="Times New Roman" pitchFamily="18" charset="0"/>
                <a:cs typeface="Times New Roman" pitchFamily="18" charset="0"/>
              </a:rPr>
              <a:t>dyspnea</a:t>
            </a:r>
            <a:r>
              <a:rPr lang="en-IN" dirty="0" smtClean="0">
                <a:latin typeface="Times New Roman" pitchFamily="18" charset="0"/>
                <a:cs typeface="Times New Roman" pitchFamily="18" charset="0"/>
              </a:rPr>
              <a:t>, decreased activity, and local irritation at the injection site. There is no evidence at present that there is a clinical counterpart of this phenomenon. In early clinical trials with </a:t>
            </a:r>
            <a:r>
              <a:rPr lang="en-IN" dirty="0" err="1" smtClean="0">
                <a:latin typeface="Times New Roman" pitchFamily="18" charset="0"/>
                <a:cs typeface="Times New Roman" pitchFamily="18" charset="0"/>
              </a:rPr>
              <a:t>leuprolide</a:t>
            </a:r>
            <a:r>
              <a:rPr lang="en-IN" dirty="0" smtClean="0">
                <a:latin typeface="Times New Roman" pitchFamily="18" charset="0"/>
                <a:cs typeface="Times New Roman" pitchFamily="18" charset="0"/>
              </a:rPr>
              <a:t> acetate doses as high as 20 mg/day for up to two years caused no adverse effects differing from those observed with the 1 mg/day dose.  </a:t>
            </a:r>
            <a:r>
              <a:rPr lang="en-US" b="1"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33678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1520" y="692696"/>
            <a:ext cx="7445420" cy="4464496"/>
          </a:xfrm>
        </p:spPr>
        <p:txBody>
          <a:bodyPr>
            <a:normAutofit/>
          </a:bodyPr>
          <a:lstStyle/>
          <a:p>
            <a:endParaRPr lang="en-US" sz="2600" b="1" dirty="0" smtClean="0">
              <a:solidFill>
                <a:schemeClr val="tx1"/>
              </a:solidFill>
              <a:latin typeface="Times New Roman" pitchFamily="18" charset="0"/>
              <a:cs typeface="Times New Roman" pitchFamily="18" charset="0"/>
            </a:endParaRPr>
          </a:p>
          <a:p>
            <a:pPr marL="457200" indent="-457200">
              <a:buClrTx/>
            </a:pPr>
            <a:r>
              <a:rPr lang="en-US" sz="2400" b="1" dirty="0">
                <a:solidFill>
                  <a:schemeClr val="tx1"/>
                </a:solidFill>
                <a:latin typeface="Times New Roman" pitchFamily="18" charset="0"/>
                <a:cs typeface="Times New Roman" pitchFamily="18" charset="0"/>
              </a:rPr>
              <a:t>Targets </a:t>
            </a:r>
            <a:r>
              <a:rPr lang="en-US" sz="2400" dirty="0">
                <a:solidFill>
                  <a:schemeClr val="tx1"/>
                </a:solidFill>
                <a:latin typeface="Times New Roman" pitchFamily="18" charset="0"/>
                <a:cs typeface="Times New Roman" pitchFamily="18" charset="0"/>
              </a:rPr>
              <a:t>:</a:t>
            </a:r>
          </a:p>
          <a:p>
            <a:pPr>
              <a:buClrTx/>
            </a:pPr>
            <a:r>
              <a:rPr lang="en-IN" sz="1800" dirty="0">
                <a:solidFill>
                  <a:schemeClr val="tx1"/>
                </a:solidFill>
                <a:latin typeface="Times New Roman" pitchFamily="18" charset="0"/>
                <a:cs typeface="Times New Roman" pitchFamily="18" charset="0"/>
              </a:rPr>
              <a:t>Gonadotropin-releasing hormone receptor </a:t>
            </a:r>
            <a:endParaRPr lang="en-US" sz="1800" dirty="0">
              <a:solidFill>
                <a:schemeClr val="tx1"/>
              </a:solidFill>
              <a:latin typeface="Times New Roman" pitchFamily="18" charset="0"/>
              <a:cs typeface="Times New Roman" pitchFamily="18" charset="0"/>
            </a:endParaRPr>
          </a:p>
          <a:p>
            <a:pPr>
              <a:buClrTx/>
            </a:pPr>
            <a:r>
              <a:rPr lang="en-US" sz="2400" b="1" dirty="0">
                <a:solidFill>
                  <a:schemeClr val="tx1"/>
                </a:solidFill>
                <a:latin typeface="Times New Roman" pitchFamily="18" charset="0"/>
                <a:cs typeface="Times New Roman" pitchFamily="18" charset="0"/>
              </a:rPr>
              <a:t>Affected organisms </a:t>
            </a:r>
            <a:r>
              <a:rPr lang="en-US" sz="2400" dirty="0">
                <a:solidFill>
                  <a:schemeClr val="tx1"/>
                </a:solidFill>
                <a:latin typeface="Times New Roman" pitchFamily="18" charset="0"/>
                <a:cs typeface="Times New Roman" pitchFamily="18" charset="0"/>
              </a:rPr>
              <a:t>: </a:t>
            </a:r>
          </a:p>
          <a:p>
            <a:pPr>
              <a:buClrTx/>
            </a:pPr>
            <a:r>
              <a:rPr lang="en-IN" sz="1800" dirty="0">
                <a:solidFill>
                  <a:schemeClr val="tx1"/>
                </a:solidFill>
                <a:latin typeface="Times New Roman" pitchFamily="18" charset="0"/>
                <a:cs typeface="Times New Roman" pitchFamily="18" charset="0"/>
              </a:rPr>
              <a:t>Humans and other mammals </a:t>
            </a:r>
            <a:endParaRPr lang="en-US" sz="1800" dirty="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Categories</a:t>
            </a:r>
            <a:r>
              <a:rPr lang="en-US" sz="2400"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p>
          <a:p>
            <a:r>
              <a:rPr lang="en-IN" sz="1800" dirty="0" err="1" smtClean="0">
                <a:solidFill>
                  <a:schemeClr val="tx1"/>
                </a:solidFill>
                <a:latin typeface="Times New Roman" pitchFamily="18" charset="0"/>
                <a:cs typeface="Times New Roman" pitchFamily="18" charset="0"/>
              </a:rPr>
              <a:t>Antineoplastic</a:t>
            </a:r>
            <a:r>
              <a:rPr lang="en-IN" sz="1800" dirty="0" smtClean="0">
                <a:solidFill>
                  <a:schemeClr val="tx1"/>
                </a:solidFill>
                <a:latin typeface="Times New Roman" pitchFamily="18" charset="0"/>
                <a:cs typeface="Times New Roman" pitchFamily="18" charset="0"/>
              </a:rPr>
              <a:t> Agents, Hormonal      and Fertility Agents, Female      and </a:t>
            </a:r>
            <a:r>
              <a:rPr lang="en-IN" sz="1800" dirty="0" err="1" smtClean="0">
                <a:solidFill>
                  <a:schemeClr val="tx1"/>
                </a:solidFill>
                <a:latin typeface="Times New Roman" pitchFamily="18" charset="0"/>
                <a:cs typeface="Times New Roman" pitchFamily="18" charset="0"/>
              </a:rPr>
              <a:t>Estrogen</a:t>
            </a:r>
            <a:r>
              <a:rPr lang="en-IN" sz="1800" dirty="0" smtClean="0">
                <a:solidFill>
                  <a:schemeClr val="tx1"/>
                </a:solidFill>
                <a:latin typeface="Times New Roman" pitchFamily="18" charset="0"/>
                <a:cs typeface="Times New Roman" pitchFamily="18" charset="0"/>
              </a:rPr>
              <a:t> Antagonists </a:t>
            </a:r>
            <a:endParaRPr lang="en-US" sz="1800"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Sequence</a:t>
            </a:r>
            <a:r>
              <a:rPr lang="en-US" sz="2400" dirty="0" smtClean="0">
                <a:solidFill>
                  <a:schemeClr val="tx1"/>
                </a:solidFill>
                <a:latin typeface="Times New Roman" pitchFamily="18" charset="0"/>
                <a:cs typeface="Times New Roman" pitchFamily="18" charset="0"/>
              </a:rPr>
              <a:t> : </a:t>
            </a:r>
            <a:endParaRPr lang="en-US" sz="2400" dirty="0" smtClean="0">
              <a:solidFill>
                <a:schemeClr val="tx1"/>
              </a:solidFill>
              <a:latin typeface="Times New Roman" pitchFamily="18" charset="0"/>
              <a:cs typeface="Times New Roman" pitchFamily="18" charset="0"/>
            </a:endParaRPr>
          </a:p>
          <a:p>
            <a:r>
              <a:rPr lang="en-US" sz="24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PHWSYLLR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596" y="714356"/>
            <a:ext cx="7772400" cy="5572164"/>
          </a:xfrm>
        </p:spPr>
        <p:txBody>
          <a:bodyPr>
            <a:noAutofit/>
          </a:bodyPr>
          <a:lstStyle/>
          <a:p>
            <a:pPr>
              <a:buClrTx/>
            </a:pPr>
            <a:r>
              <a:rPr lang="en-US" sz="1800" b="1" dirty="0" smtClean="0">
                <a:solidFill>
                  <a:schemeClr val="tx1"/>
                </a:solidFill>
                <a:latin typeface="Times New Roman" pitchFamily="18" charset="0"/>
                <a:cs typeface="Times New Roman" pitchFamily="18" charset="0"/>
              </a:rPr>
              <a:t>Brands : </a:t>
            </a:r>
            <a:r>
              <a:rPr lang="en-IN" sz="1800" dirty="0" err="1" smtClean="0">
                <a:solidFill>
                  <a:schemeClr val="tx1"/>
                </a:solidFill>
                <a:latin typeface="Times New Roman" pitchFamily="18" charset="0"/>
                <a:cs typeface="Times New Roman" pitchFamily="18" charset="0"/>
              </a:rPr>
              <a:t>Eligard</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1800" b="1" dirty="0" smtClean="0">
                <a:solidFill>
                  <a:schemeClr val="tx1"/>
                </a:solidFill>
                <a:latin typeface="Times New Roman" pitchFamily="18" charset="0"/>
                <a:cs typeface="Times New Roman" pitchFamily="18" charset="0"/>
              </a:rPr>
              <a:t>Company : </a:t>
            </a:r>
            <a:r>
              <a:rPr lang="en-IN" sz="1800" dirty="0" err="1" smtClean="0">
                <a:solidFill>
                  <a:schemeClr val="tx1"/>
                </a:solidFill>
                <a:latin typeface="Times New Roman" pitchFamily="18" charset="0"/>
                <a:cs typeface="Times New Roman" pitchFamily="18" charset="0"/>
              </a:rPr>
              <a:t>Atrix</a:t>
            </a:r>
            <a:r>
              <a:rPr lang="en-IN" sz="1800" dirty="0" smtClean="0">
                <a:solidFill>
                  <a:schemeClr val="tx1"/>
                </a:solidFill>
                <a:latin typeface="Times New Roman" pitchFamily="18" charset="0"/>
                <a:cs typeface="Times New Roman" pitchFamily="18" charset="0"/>
              </a:rPr>
              <a:t> Labs/QLT In </a:t>
            </a:r>
            <a:endParaRPr lang="en-US" sz="1800" b="1" dirty="0" smtClean="0">
              <a:solidFill>
                <a:schemeClr val="tx1"/>
              </a:solidFill>
              <a:latin typeface="Times New Roman" pitchFamily="18" charset="0"/>
              <a:cs typeface="Times New Roman" pitchFamily="18" charset="0"/>
            </a:endParaRPr>
          </a:p>
          <a:p>
            <a:pPr>
              <a:buClrTx/>
            </a:pPr>
            <a:r>
              <a:rPr lang="en-US" sz="1800" b="1" dirty="0" smtClean="0">
                <a:solidFill>
                  <a:schemeClr val="tx1"/>
                </a:solidFill>
                <a:latin typeface="Times New Roman" pitchFamily="18" charset="0"/>
                <a:cs typeface="Times New Roman" pitchFamily="18" charset="0"/>
              </a:rPr>
              <a:t>Description : </a:t>
            </a:r>
            <a:r>
              <a:rPr lang="en-IN" sz="1800" dirty="0" smtClean="0">
                <a:solidFill>
                  <a:schemeClr val="tx1"/>
                </a:solidFill>
                <a:latin typeface="Times New Roman" pitchFamily="18" charset="0"/>
                <a:cs typeface="Times New Roman" pitchFamily="18" charset="0"/>
              </a:rPr>
              <a:t>ELIGARD (</a:t>
            </a:r>
            <a:r>
              <a:rPr lang="en-IN" sz="1800" dirty="0" err="1" smtClean="0">
                <a:solidFill>
                  <a:schemeClr val="tx1"/>
                </a:solidFill>
                <a:latin typeface="Times New Roman" pitchFamily="18" charset="0"/>
                <a:cs typeface="Times New Roman" pitchFamily="18" charset="0"/>
              </a:rPr>
              <a:t>leuprolide</a:t>
            </a:r>
            <a:r>
              <a:rPr lang="en-IN" sz="1800" dirty="0" smtClean="0">
                <a:solidFill>
                  <a:schemeClr val="tx1"/>
                </a:solidFill>
                <a:latin typeface="Times New Roman" pitchFamily="18" charset="0"/>
                <a:cs typeface="Times New Roman" pitchFamily="18" charset="0"/>
              </a:rPr>
              <a:t> acetate) ® is a sterile polymeric matrix formulation of </a:t>
            </a:r>
            <a:r>
              <a:rPr lang="en-IN" sz="1800" dirty="0" err="1" smtClean="0">
                <a:solidFill>
                  <a:schemeClr val="tx1"/>
                </a:solidFill>
                <a:latin typeface="Times New Roman" pitchFamily="18" charset="0"/>
                <a:cs typeface="Times New Roman" pitchFamily="18" charset="0"/>
              </a:rPr>
              <a:t>leuprolide</a:t>
            </a:r>
            <a:r>
              <a:rPr lang="en-IN" sz="1800" dirty="0" smtClean="0">
                <a:solidFill>
                  <a:schemeClr val="tx1"/>
                </a:solidFill>
                <a:latin typeface="Times New Roman" pitchFamily="18" charset="0"/>
                <a:cs typeface="Times New Roman" pitchFamily="18" charset="0"/>
              </a:rPr>
              <a:t> acetate, a </a:t>
            </a:r>
            <a:r>
              <a:rPr lang="en-IN" sz="1800" dirty="0" err="1" smtClean="0">
                <a:solidFill>
                  <a:schemeClr val="tx1"/>
                </a:solidFill>
                <a:latin typeface="Times New Roman" pitchFamily="18" charset="0"/>
                <a:cs typeface="Times New Roman" pitchFamily="18" charset="0"/>
              </a:rPr>
              <a:t>GnRH</a:t>
            </a:r>
            <a:r>
              <a:rPr lang="en-IN" sz="1800" dirty="0" smtClean="0">
                <a:solidFill>
                  <a:schemeClr val="tx1"/>
                </a:solidFill>
                <a:latin typeface="Times New Roman" pitchFamily="18" charset="0"/>
                <a:cs typeface="Times New Roman" pitchFamily="18" charset="0"/>
              </a:rPr>
              <a:t> agonist, for subcutaneous injection. It is designed to deliver </a:t>
            </a:r>
            <a:r>
              <a:rPr lang="en-IN" sz="1800" dirty="0" err="1" smtClean="0">
                <a:solidFill>
                  <a:schemeClr val="tx1"/>
                </a:solidFill>
                <a:latin typeface="Times New Roman" pitchFamily="18" charset="0"/>
                <a:cs typeface="Times New Roman" pitchFamily="18" charset="0"/>
              </a:rPr>
              <a:t>leuprolide</a:t>
            </a:r>
            <a:r>
              <a:rPr lang="en-IN" sz="1800" dirty="0" smtClean="0">
                <a:solidFill>
                  <a:schemeClr val="tx1"/>
                </a:solidFill>
                <a:latin typeface="Times New Roman" pitchFamily="18" charset="0"/>
                <a:cs typeface="Times New Roman" pitchFamily="18" charset="0"/>
              </a:rPr>
              <a:t> acetate at a controlled rate over a one-, three-, four- or six-month therapeutic period. </a:t>
            </a:r>
            <a:endParaRPr lang="en-US" sz="1800" b="1" dirty="0" smtClean="0">
              <a:solidFill>
                <a:schemeClr val="tx1"/>
              </a:solidFill>
              <a:latin typeface="Times New Roman" pitchFamily="18" charset="0"/>
              <a:cs typeface="Times New Roman" pitchFamily="18" charset="0"/>
            </a:endParaRPr>
          </a:p>
          <a:p>
            <a:pPr>
              <a:buClrTx/>
            </a:pPr>
            <a:r>
              <a:rPr lang="en-US" sz="1800" b="1" dirty="0" smtClean="0">
                <a:solidFill>
                  <a:schemeClr val="tx1"/>
                </a:solidFill>
                <a:latin typeface="Times New Roman" pitchFamily="18" charset="0"/>
                <a:cs typeface="Times New Roman" pitchFamily="18" charset="0"/>
              </a:rPr>
              <a:t>Used for/Prescribed for : </a:t>
            </a:r>
            <a:r>
              <a:rPr lang="en-IN" sz="1800" dirty="0" err="1" smtClean="0">
                <a:solidFill>
                  <a:schemeClr val="tx1"/>
                </a:solidFill>
                <a:latin typeface="Times New Roman" pitchFamily="18" charset="0"/>
                <a:cs typeface="Times New Roman" pitchFamily="18" charset="0"/>
              </a:rPr>
              <a:t>Eligard</a:t>
            </a:r>
            <a:r>
              <a:rPr lang="en-IN" sz="1800" dirty="0" smtClean="0">
                <a:solidFill>
                  <a:schemeClr val="tx1"/>
                </a:solidFill>
                <a:latin typeface="Times New Roman" pitchFamily="18" charset="0"/>
                <a:cs typeface="Times New Roman" pitchFamily="18" charset="0"/>
              </a:rPr>
              <a:t> is used in men to treat the symptoms of prostate cancer. </a:t>
            </a:r>
            <a:r>
              <a:rPr lang="en-IN" sz="1800" dirty="0" err="1" smtClean="0">
                <a:solidFill>
                  <a:schemeClr val="tx1"/>
                </a:solidFill>
                <a:latin typeface="Times New Roman" pitchFamily="18" charset="0"/>
                <a:cs typeface="Times New Roman" pitchFamily="18" charset="0"/>
              </a:rPr>
              <a:t>Eligard</a:t>
            </a:r>
            <a:r>
              <a:rPr lang="en-IN" sz="1800" dirty="0" smtClean="0">
                <a:solidFill>
                  <a:schemeClr val="tx1"/>
                </a:solidFill>
                <a:latin typeface="Times New Roman" pitchFamily="18" charset="0"/>
                <a:cs typeface="Times New Roman" pitchFamily="18" charset="0"/>
              </a:rPr>
              <a:t> treats only the symptoms of prostate cancer and does not treat the cancer itself. </a:t>
            </a:r>
            <a:endParaRPr lang="en-US" sz="1800" b="1" dirty="0" smtClean="0">
              <a:solidFill>
                <a:schemeClr val="tx1"/>
              </a:solidFill>
              <a:latin typeface="Times New Roman" pitchFamily="18" charset="0"/>
              <a:cs typeface="Times New Roman" pitchFamily="18" charset="0"/>
            </a:endParaRPr>
          </a:p>
          <a:p>
            <a:pPr>
              <a:buClrTx/>
            </a:pPr>
            <a:r>
              <a:rPr lang="en-US" sz="1800" b="1" dirty="0" smtClean="0">
                <a:solidFill>
                  <a:schemeClr val="tx1"/>
                </a:solidFill>
                <a:latin typeface="Times New Roman" pitchFamily="18" charset="0"/>
                <a:cs typeface="Times New Roman" pitchFamily="18" charset="0"/>
              </a:rPr>
              <a:t>Formulation : </a:t>
            </a:r>
            <a:r>
              <a:rPr lang="en-IN" sz="1800" dirty="0" smtClean="0">
                <a:solidFill>
                  <a:schemeClr val="tx1"/>
                </a:solidFill>
                <a:latin typeface="Times New Roman" pitchFamily="18" charset="0"/>
                <a:cs typeface="Times New Roman" pitchFamily="18" charset="0"/>
              </a:rPr>
              <a:t>ELIGARD (</a:t>
            </a:r>
            <a:r>
              <a:rPr lang="en-IN" sz="1800" dirty="0" err="1" smtClean="0">
                <a:solidFill>
                  <a:schemeClr val="tx1"/>
                </a:solidFill>
                <a:latin typeface="Times New Roman" pitchFamily="18" charset="0"/>
                <a:cs typeface="Times New Roman" pitchFamily="18" charset="0"/>
              </a:rPr>
              <a:t>leuprolide</a:t>
            </a:r>
            <a:r>
              <a:rPr lang="en-IN" sz="1800" dirty="0" smtClean="0">
                <a:solidFill>
                  <a:schemeClr val="tx1"/>
                </a:solidFill>
                <a:latin typeface="Times New Roman" pitchFamily="18" charset="0"/>
                <a:cs typeface="Times New Roman" pitchFamily="18" charset="0"/>
              </a:rPr>
              <a:t> acetate) ® is prefilled and supplied in two separate, sterile syringes whose contents are mixed immediately prior to administration. The two syringes are joined and the single dose product is mixed until it is homogenous. One syringe contains the ATRIGEL® Delivery System and the other contains </a:t>
            </a:r>
            <a:r>
              <a:rPr lang="en-IN" sz="1800" dirty="0" err="1" smtClean="0">
                <a:solidFill>
                  <a:schemeClr val="tx1"/>
                </a:solidFill>
                <a:latin typeface="Times New Roman" pitchFamily="18" charset="0"/>
                <a:cs typeface="Times New Roman" pitchFamily="18" charset="0"/>
              </a:rPr>
              <a:t>leuprolide</a:t>
            </a:r>
            <a:r>
              <a:rPr lang="en-IN" sz="1800" dirty="0" smtClean="0">
                <a:solidFill>
                  <a:schemeClr val="tx1"/>
                </a:solidFill>
                <a:latin typeface="Times New Roman" pitchFamily="18" charset="0"/>
                <a:cs typeface="Times New Roman" pitchFamily="18" charset="0"/>
              </a:rPr>
              <a:t> acetate. ATRIGEL® is a polymeric (non-</a:t>
            </a:r>
            <a:r>
              <a:rPr lang="en-IN" sz="1800" dirty="0" err="1" smtClean="0">
                <a:solidFill>
                  <a:schemeClr val="tx1"/>
                </a:solidFill>
                <a:latin typeface="Times New Roman" pitchFamily="18" charset="0"/>
                <a:cs typeface="Times New Roman" pitchFamily="18" charset="0"/>
              </a:rPr>
              <a:t>gelatin</a:t>
            </a:r>
            <a:r>
              <a:rPr lang="en-IN" sz="1800" dirty="0" smtClean="0">
                <a:solidFill>
                  <a:schemeClr val="tx1"/>
                </a:solidFill>
                <a:latin typeface="Times New Roman" pitchFamily="18" charset="0"/>
                <a:cs typeface="Times New Roman" pitchFamily="18" charset="0"/>
              </a:rPr>
              <a:t> containing) delivery system consisting of a biodegradable poly (DL-</a:t>
            </a:r>
            <a:r>
              <a:rPr lang="en-IN" sz="1800" dirty="0" err="1" smtClean="0">
                <a:solidFill>
                  <a:schemeClr val="tx1"/>
                </a:solidFill>
                <a:latin typeface="Times New Roman" pitchFamily="18" charset="0"/>
                <a:cs typeface="Times New Roman" pitchFamily="18" charset="0"/>
              </a:rPr>
              <a:t>lactide</a:t>
            </a:r>
            <a:r>
              <a:rPr lang="en-IN" sz="1800" dirty="0" smtClean="0">
                <a:solidFill>
                  <a:schemeClr val="tx1"/>
                </a:solidFill>
                <a:latin typeface="Times New Roman" pitchFamily="18" charset="0"/>
                <a:cs typeface="Times New Roman" pitchFamily="18" charset="0"/>
              </a:rPr>
              <a:t>-co-</a:t>
            </a:r>
            <a:r>
              <a:rPr lang="en-IN" sz="1800" dirty="0" err="1" smtClean="0">
                <a:solidFill>
                  <a:schemeClr val="tx1"/>
                </a:solidFill>
                <a:latin typeface="Times New Roman" pitchFamily="18" charset="0"/>
                <a:cs typeface="Times New Roman" pitchFamily="18" charset="0"/>
              </a:rPr>
              <a:t>glycolide</a:t>
            </a:r>
            <a:r>
              <a:rPr lang="en-IN" sz="1800" dirty="0" smtClean="0">
                <a:solidFill>
                  <a:schemeClr val="tx1"/>
                </a:solidFill>
                <a:latin typeface="Times New Roman" pitchFamily="18" charset="0"/>
                <a:cs typeface="Times New Roman" pitchFamily="18" charset="0"/>
              </a:rPr>
              <a:t>) (PLGH or PLG) polymer formulation dissolved in a biocompatible solvent, N-methyl-2-pyrrolidone (NMP) </a:t>
            </a:r>
            <a:endParaRPr lang="en-US" sz="1800" b="1" dirty="0" smtClean="0">
              <a:solidFill>
                <a:schemeClr val="tx1"/>
              </a:solidFill>
              <a:latin typeface="Times New Roman" pitchFamily="18" charset="0"/>
              <a:cs typeface="Times New Roman" pitchFamily="18" charset="0"/>
            </a:endParaRPr>
          </a:p>
          <a:p>
            <a:pPr>
              <a:buClrTx/>
            </a:pPr>
            <a:r>
              <a:rPr lang="en-US" sz="1800" b="1" dirty="0" smtClean="0">
                <a:solidFill>
                  <a:schemeClr val="tx1"/>
                </a:solidFill>
                <a:latin typeface="Times New Roman" pitchFamily="18" charset="0"/>
                <a:cs typeface="Times New Roman" pitchFamily="18" charset="0"/>
              </a:rPr>
              <a:t>Form : </a:t>
            </a:r>
            <a:r>
              <a:rPr lang="en-IN" sz="1800" dirty="0" smtClean="0">
                <a:solidFill>
                  <a:schemeClr val="tx1"/>
                </a:solidFill>
                <a:latin typeface="Times New Roman" pitchFamily="18" charset="0"/>
                <a:cs typeface="Times New Roman" pitchFamily="18" charset="0"/>
              </a:rPr>
              <a:t>suspension </a:t>
            </a:r>
            <a:endParaRPr lang="en-US" sz="1800" b="1" dirty="0" smtClean="0">
              <a:solidFill>
                <a:schemeClr val="tx1"/>
              </a:solidFill>
              <a:latin typeface="Times New Roman" pitchFamily="18" charset="0"/>
              <a:cs typeface="Times New Roman" pitchFamily="18" charset="0"/>
            </a:endParaRPr>
          </a:p>
          <a:p>
            <a:pPr>
              <a:buClrTx/>
            </a:pPr>
            <a:r>
              <a:rPr lang="en-US" sz="1800" b="1" dirty="0" smtClean="0">
                <a:solidFill>
                  <a:schemeClr val="tx1"/>
                </a:solidFill>
                <a:latin typeface="Times New Roman" pitchFamily="18" charset="0"/>
                <a:cs typeface="Times New Roman" pitchFamily="18" charset="0"/>
              </a:rPr>
              <a:t>Route of administration : </a:t>
            </a:r>
            <a:r>
              <a:rPr lang="en-IN" sz="1800" dirty="0" smtClean="0">
                <a:solidFill>
                  <a:schemeClr val="tx1"/>
                </a:solidFill>
                <a:latin typeface="Times New Roman" pitchFamily="18" charset="0"/>
                <a:cs typeface="Times New Roman" pitchFamily="18" charset="0"/>
              </a:rPr>
              <a:t>subcutaneous injection </a:t>
            </a: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14620"/>
            <a:ext cx="7620000" cy="2654296"/>
          </a:xfrm>
        </p:spPr>
        <p:txBody>
          <a:bodyPr/>
          <a:lstStyle/>
          <a:p>
            <a:r>
              <a:rPr lang="en-US" sz="3200" b="1" dirty="0" smtClean="0">
                <a:solidFill>
                  <a:schemeClr val="tx1"/>
                </a:solidFill>
                <a:latin typeface="Times New Roman" pitchFamily="18" charset="0"/>
                <a:cs typeface="Times New Roman" pitchFamily="18" charset="0"/>
              </a:rPr>
              <a:t>Dosage :</a:t>
            </a:r>
            <a:br>
              <a:rPr lang="en-US" sz="3200" b="1" dirty="0" smtClean="0">
                <a:solidFill>
                  <a:schemeClr val="tx1"/>
                </a:solidFill>
                <a:latin typeface="Times New Roman" pitchFamily="18" charset="0"/>
                <a:cs typeface="Times New Roman" pitchFamily="18" charset="0"/>
              </a:rPr>
            </a:br>
            <a:r>
              <a:rPr lang="en-US" sz="1800" b="1"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7.5mg-1 injection/month, 22.5mg-1 injection per 3 month, 30mg-1 injection per 4 month, 45 mg- 1 injection every 6 month</a:t>
            </a:r>
            <a:r>
              <a:rPr lang="en-IN" sz="2400" dirty="0" smtClean="0">
                <a:solidFill>
                  <a:schemeClr val="tx1"/>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Contraindication </a:t>
            </a:r>
            <a:r>
              <a:rPr lang="en-US" sz="1800" b="1" dirty="0" smtClean="0">
                <a:solidFill>
                  <a:schemeClr val="tx1"/>
                </a:solidFill>
                <a:latin typeface="Times New Roman" pitchFamily="18" charset="0"/>
                <a:cs typeface="Times New Roman" pitchFamily="18" charset="0"/>
              </a:rPr>
              <a:t>: </a:t>
            </a:r>
            <a:br>
              <a:rPr lang="en-US" sz="18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Hypersensitivity and pregnancy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Side effects : </a:t>
            </a:r>
            <a:br>
              <a:rPr lang="en-US" sz="24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Rare but serious side effects from </a:t>
            </a:r>
            <a:r>
              <a:rPr lang="en-IN" sz="1800" dirty="0" err="1" smtClean="0">
                <a:solidFill>
                  <a:schemeClr val="tx1"/>
                </a:solidFill>
                <a:latin typeface="Times New Roman" pitchFamily="18" charset="0"/>
                <a:cs typeface="Times New Roman" pitchFamily="18" charset="0"/>
              </a:rPr>
              <a:t>Eligard</a:t>
            </a:r>
            <a:r>
              <a:rPr lang="en-IN" sz="1800" dirty="0" smtClean="0">
                <a:solidFill>
                  <a:schemeClr val="tx1"/>
                </a:solidFill>
                <a:latin typeface="Times New Roman" pitchFamily="18" charset="0"/>
                <a:cs typeface="Times New Roman" pitchFamily="18" charset="0"/>
              </a:rPr>
              <a:t> may include ;  pain or unusual sensations in your back; numbness, weakness, or tingly feeling in your legs or feet; muscle weakness or loss of use;  loss of bowel or bladder control; or liver problems - nausea, upper stomach pain, itching, tired feeling, loss of appetite, dark urine, clay-</a:t>
            </a:r>
            <a:r>
              <a:rPr lang="en-IN" sz="1800" dirty="0" err="1" smtClean="0">
                <a:solidFill>
                  <a:schemeClr val="tx1"/>
                </a:solidFill>
                <a:latin typeface="Times New Roman" pitchFamily="18" charset="0"/>
                <a:cs typeface="Times New Roman" pitchFamily="18" charset="0"/>
              </a:rPr>
              <a:t>colored</a:t>
            </a:r>
            <a:r>
              <a:rPr lang="en-IN" sz="1800" dirty="0" smtClean="0">
                <a:solidFill>
                  <a:schemeClr val="tx1"/>
                </a:solidFill>
                <a:latin typeface="Times New Roman" pitchFamily="18" charset="0"/>
                <a:cs typeface="Times New Roman" pitchFamily="18" charset="0"/>
              </a:rPr>
              <a:t> stools, jaundice (yellowing of the skin or eyes).</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Common </a:t>
            </a:r>
            <a:r>
              <a:rPr lang="en-IN" sz="1800" dirty="0" err="1" smtClean="0">
                <a:solidFill>
                  <a:schemeClr val="tx1"/>
                </a:solidFill>
                <a:latin typeface="Times New Roman" pitchFamily="18" charset="0"/>
                <a:cs typeface="Times New Roman" pitchFamily="18" charset="0"/>
              </a:rPr>
              <a:t>Eligard</a:t>
            </a:r>
            <a:r>
              <a:rPr lang="en-IN" sz="1800" dirty="0" smtClean="0">
                <a:solidFill>
                  <a:schemeClr val="tx1"/>
                </a:solidFill>
                <a:latin typeface="Times New Roman" pitchFamily="18" charset="0"/>
                <a:cs typeface="Times New Roman" pitchFamily="18" charset="0"/>
              </a:rPr>
              <a:t> side effects may include:  acne, increased growth of facial hair; breakthrough bleeding in a female child during the first 2 months of </a:t>
            </a:r>
            <a:r>
              <a:rPr lang="en-IN" sz="1800" dirty="0" err="1" smtClean="0">
                <a:solidFill>
                  <a:schemeClr val="tx1"/>
                </a:solidFill>
                <a:latin typeface="Times New Roman" pitchFamily="18" charset="0"/>
                <a:cs typeface="Times New Roman" pitchFamily="18" charset="0"/>
              </a:rPr>
              <a:t>leuprolide</a:t>
            </a:r>
            <a:r>
              <a:rPr lang="en-IN" sz="1800" dirty="0" smtClean="0">
                <a:solidFill>
                  <a:schemeClr val="tx1"/>
                </a:solidFill>
                <a:latin typeface="Times New Roman" pitchFamily="18" charset="0"/>
                <a:cs typeface="Times New Roman" pitchFamily="18" charset="0"/>
              </a:rPr>
              <a:t> treatment;  dizziness, weakness, tired feeling;  hot flashes, night sweats, chills, clammy skin; nausea, </a:t>
            </a:r>
            <a:r>
              <a:rPr lang="en-IN" sz="1800" dirty="0" err="1" smtClean="0">
                <a:solidFill>
                  <a:schemeClr val="tx1"/>
                </a:solidFill>
                <a:latin typeface="Times New Roman" pitchFamily="18" charset="0"/>
                <a:cs typeface="Times New Roman" pitchFamily="18" charset="0"/>
              </a:rPr>
              <a:t>diarrhea</a:t>
            </a:r>
            <a:r>
              <a:rPr lang="en-IN" sz="1800" dirty="0" smtClean="0">
                <a:solidFill>
                  <a:schemeClr val="tx1"/>
                </a:solidFill>
                <a:latin typeface="Times New Roman" pitchFamily="18" charset="0"/>
                <a:cs typeface="Times New Roman" pitchFamily="18" charset="0"/>
              </a:rPr>
              <a:t>, constipation, stomach pain; skin redness, itching, or scaling  joint or muscle pain; </a:t>
            </a: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Drug interaction </a:t>
            </a:r>
            <a:r>
              <a:rPr lang="en-US" sz="2400" dirty="0" smtClean="0">
                <a:solidFill>
                  <a:schemeClr val="tx1"/>
                </a:solidFill>
                <a:latin typeface="Times New Roman" pitchFamily="18" charset="0"/>
                <a:cs typeface="Times New Roman" pitchFamily="18" charset="0"/>
              </a:rPr>
              <a:t>:</a:t>
            </a:r>
            <a:br>
              <a:rPr lang="en-US" sz="24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total of 57 drugs (176 brand and generic names) are known to interact (moderate interactions) with </a:t>
            </a:r>
            <a:r>
              <a:rPr lang="en-IN" sz="1800" dirty="0" err="1" smtClean="0">
                <a:solidFill>
                  <a:schemeClr val="tx1"/>
                </a:solidFill>
                <a:latin typeface="Times New Roman" pitchFamily="18" charset="0"/>
                <a:cs typeface="Times New Roman" pitchFamily="18" charset="0"/>
              </a:rPr>
              <a:t>Eligard</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leuprolide</a:t>
            </a:r>
            <a:r>
              <a:rPr lang="en-IN" sz="1800" dirty="0" smtClean="0">
                <a:solidFill>
                  <a:schemeClr val="tx1"/>
                </a:solidFill>
                <a:latin typeface="Times New Roman" pitchFamily="18" charset="0"/>
                <a:cs typeface="Times New Roman" pitchFamily="18" charset="0"/>
              </a:rPr>
              <a:t>) A</a:t>
            </a: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r>
              <a:rPr lang="en-IN" sz="2400" dirty="0" smtClean="0">
                <a:solidFill>
                  <a:schemeClr val="tx1"/>
                </a:solidFill>
                <a:latin typeface="Times New Roman" pitchFamily="18" charset="0"/>
                <a:cs typeface="Times New Roman" pitchFamily="18" charset="0"/>
              </a:rPr>
              <a:t/>
            </a:r>
            <a:br>
              <a:rPr lang="en-IN" sz="2400" dirty="0" smtClean="0">
                <a:solidFill>
                  <a:schemeClr val="tx1"/>
                </a:solidFill>
                <a:latin typeface="Times New Roman" pitchFamily="18" charset="0"/>
                <a:cs typeface="Times New Roman" pitchFamily="18" charset="0"/>
              </a:rPr>
            </a:br>
            <a:endParaRPr lang="en-IN"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596" y="857232"/>
            <a:ext cx="7772400" cy="4857784"/>
          </a:xfrm>
        </p:spPr>
        <p:txBody>
          <a:bodyPr>
            <a:noAutofit/>
          </a:bodyPr>
          <a:lstStyle/>
          <a:p>
            <a:r>
              <a:rPr lang="en-US" sz="2400" b="1" dirty="0" smtClean="0">
                <a:solidFill>
                  <a:schemeClr val="tx1"/>
                </a:solidFill>
                <a:latin typeface="Times New Roman" pitchFamily="18" charset="0"/>
                <a:cs typeface="Times New Roman" pitchFamily="18" charset="0"/>
              </a:rPr>
              <a:t>General references </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Saleh</a:t>
            </a:r>
            <a:r>
              <a:rPr lang="en-IN" sz="1800" dirty="0" smtClean="0">
                <a:solidFill>
                  <a:schemeClr val="tx1"/>
                </a:solidFill>
                <a:latin typeface="Times New Roman" pitchFamily="18" charset="0"/>
                <a:cs typeface="Times New Roman" pitchFamily="18" charset="0"/>
              </a:rPr>
              <a:t> FM, </a:t>
            </a:r>
            <a:r>
              <a:rPr lang="en-IN" sz="1800" dirty="0" err="1" smtClean="0">
                <a:solidFill>
                  <a:schemeClr val="tx1"/>
                </a:solidFill>
                <a:latin typeface="Times New Roman" pitchFamily="18" charset="0"/>
                <a:cs typeface="Times New Roman" pitchFamily="18" charset="0"/>
              </a:rPr>
              <a:t>Niel</a:t>
            </a:r>
            <a:r>
              <a:rPr lang="en-IN" sz="1800" dirty="0" smtClean="0">
                <a:solidFill>
                  <a:schemeClr val="tx1"/>
                </a:solidFill>
                <a:latin typeface="Times New Roman" pitchFamily="18" charset="0"/>
                <a:cs typeface="Times New Roman" pitchFamily="18" charset="0"/>
              </a:rPr>
              <a:t> T, Fishman MJ: Treatment of </a:t>
            </a:r>
            <a:r>
              <a:rPr lang="en-IN" sz="1800" dirty="0" err="1" smtClean="0">
                <a:solidFill>
                  <a:schemeClr val="tx1"/>
                </a:solidFill>
                <a:latin typeface="Times New Roman" pitchFamily="18" charset="0"/>
                <a:cs typeface="Times New Roman" pitchFamily="18" charset="0"/>
              </a:rPr>
              <a:t>paraphilia</a:t>
            </a:r>
            <a:r>
              <a:rPr lang="en-IN" sz="1800" dirty="0" smtClean="0">
                <a:solidFill>
                  <a:schemeClr val="tx1"/>
                </a:solidFill>
                <a:latin typeface="Times New Roman" pitchFamily="18" charset="0"/>
                <a:cs typeface="Times New Roman" pitchFamily="18" charset="0"/>
              </a:rPr>
              <a:t> in young adults with </a:t>
            </a:r>
            <a:r>
              <a:rPr lang="en-IN" sz="1800" dirty="0" err="1" smtClean="0">
                <a:solidFill>
                  <a:schemeClr val="tx1"/>
                </a:solidFill>
                <a:latin typeface="Times New Roman" pitchFamily="18" charset="0"/>
                <a:cs typeface="Times New Roman" pitchFamily="18" charset="0"/>
              </a:rPr>
              <a:t>leuprolide</a:t>
            </a:r>
            <a:r>
              <a:rPr lang="en-IN" sz="1800" dirty="0" smtClean="0">
                <a:solidFill>
                  <a:schemeClr val="tx1"/>
                </a:solidFill>
                <a:latin typeface="Times New Roman" pitchFamily="18" charset="0"/>
                <a:cs typeface="Times New Roman" pitchFamily="18" charset="0"/>
              </a:rPr>
              <a:t> acetate: a preliminary case report series. J Forensic Sci. 2004 Nov;49(6):1343-8. "Pubmed":http://www.ncbi.nlm.nih.gov/pubmed/</a:t>
            </a:r>
            <a:r>
              <a:rPr lang="en-IN" sz="1800" dirty="0" smtClean="0">
                <a:solidFill>
                  <a:schemeClr val="tx1"/>
                </a:solidFill>
                <a:latin typeface="Times New Roman" pitchFamily="18" charset="0"/>
                <a:cs typeface="Times New Roman" pitchFamily="18" charset="0"/>
              </a:rPr>
              <a:t>15568711</a:t>
            </a:r>
          </a:p>
          <a:p>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Geier MR, Geier DA: The potential importance of steroids in the treatment of autistic spectrum disorders and other disorders involving mercury toxicity. Med Hypotheses. 2005;64(5):946-54. "Pubmed":http://www.ncbi.nlm.nih.gov/pubmed/</a:t>
            </a:r>
            <a:r>
              <a:rPr lang="en-IN" sz="1800" dirty="0" smtClean="0">
                <a:solidFill>
                  <a:schemeClr val="tx1"/>
                </a:solidFill>
                <a:latin typeface="Times New Roman" pitchFamily="18" charset="0"/>
                <a:cs typeface="Times New Roman" pitchFamily="18" charset="0"/>
              </a:rPr>
              <a:t>15780490</a:t>
            </a:r>
          </a:p>
          <a:p>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Doraiswamy PM, Xiong GL: Pharmacological strategies for the prevention of Alzheimer's disease. Expert </a:t>
            </a:r>
            <a:r>
              <a:rPr lang="en-IN" sz="1800" dirty="0" err="1" smtClean="0">
                <a:solidFill>
                  <a:schemeClr val="tx1"/>
                </a:solidFill>
                <a:latin typeface="Times New Roman" pitchFamily="18" charset="0"/>
                <a:cs typeface="Times New Roman" pitchFamily="18" charset="0"/>
              </a:rPr>
              <a:t>Opin</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Pharmacother</a:t>
            </a:r>
            <a:r>
              <a:rPr lang="en-IN" sz="1800" dirty="0" smtClean="0">
                <a:solidFill>
                  <a:schemeClr val="tx1"/>
                </a:solidFill>
                <a:latin typeface="Times New Roman" pitchFamily="18" charset="0"/>
                <a:cs typeface="Times New Roman" pitchFamily="18" charset="0"/>
              </a:rPr>
              <a:t>. 2006 Jan;7(1):1-10. "Pubmed":http://www.ncbi.nlm.nih.gov/pubmed/</a:t>
            </a:r>
            <a:r>
              <a:rPr lang="en-IN" sz="1800" dirty="0" smtClean="0">
                <a:solidFill>
                  <a:schemeClr val="tx1"/>
                </a:solidFill>
                <a:latin typeface="Times New Roman" pitchFamily="18" charset="0"/>
                <a:cs typeface="Times New Roman" pitchFamily="18" charset="0"/>
              </a:rPr>
              <a:t>16370917</a:t>
            </a:r>
          </a:p>
          <a:p>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Sequence Information "Link":http://www.freepatentsonline.com/EP1790656.html# "RxMed":http://www.rxmed.com/b.main/b2.pharmaceutical/b2.1.monographs/CPS-%20Monographs/CPS-%20(General%20Monographs-%20L)/LUPRON%20DEPOT.html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14620"/>
            <a:ext cx="7620000" cy="114300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IN" sz="1800" dirty="0" smtClean="0">
                <a:solidFill>
                  <a:schemeClr val="tx1"/>
                </a:solidFill>
              </a:rPr>
              <a:t>http://www.eligard.com</a:t>
            </a:r>
            <a:r>
              <a:rPr lang="en-IN" sz="1800" smtClean="0">
                <a:solidFill>
                  <a:schemeClr val="tx1"/>
                </a:solidFill>
              </a:rPr>
              <a:t>/ </a:t>
            </a:r>
            <a:r>
              <a:rPr lang="en-IN" sz="1800" smtClean="0">
                <a:solidFill>
                  <a:schemeClr val="tx1"/>
                </a:solidFill>
              </a:rPr>
              <a:t/>
            </a:r>
            <a:br>
              <a:rPr lang="en-IN" sz="1800" smtClean="0">
                <a:solidFill>
                  <a:schemeClr val="tx1"/>
                </a:solidFill>
              </a:rPr>
            </a:br>
            <a:r>
              <a:rPr lang="en-IN" sz="1800" smtClean="0">
                <a:solidFill>
                  <a:schemeClr val="tx1"/>
                </a:solidFill>
              </a:rPr>
              <a:t>http</a:t>
            </a:r>
            <a:r>
              <a:rPr lang="en-IN" sz="1800" dirty="0" smtClean="0">
                <a:solidFill>
                  <a:schemeClr val="tx1"/>
                </a:solidFill>
              </a:rPr>
              <a:t>://www.rxlist.com/eligard-</a:t>
            </a:r>
            <a:r>
              <a:rPr lang="en-IN" sz="1800" smtClean="0">
                <a:solidFill>
                  <a:schemeClr val="tx1"/>
                </a:solidFill>
              </a:rPr>
              <a:t>drug.htm </a:t>
            </a:r>
            <a:r>
              <a:rPr lang="en-IN" sz="1800" smtClean="0">
                <a:solidFill>
                  <a:schemeClr val="tx1"/>
                </a:solidFill>
              </a:rPr>
              <a:t/>
            </a:r>
            <a:br>
              <a:rPr lang="en-IN" sz="1800" smtClean="0">
                <a:solidFill>
                  <a:schemeClr val="tx1"/>
                </a:solidFill>
              </a:rPr>
            </a:br>
            <a:r>
              <a:rPr lang="en-IN" sz="1800" smtClean="0">
                <a:solidFill>
                  <a:schemeClr val="tx1"/>
                </a:solidFill>
              </a:rPr>
              <a:t>http</a:t>
            </a:r>
            <a:r>
              <a:rPr lang="en-IN" sz="1800" dirty="0" smtClean="0">
                <a:solidFill>
                  <a:schemeClr val="tx1"/>
                </a:solidFill>
              </a:rPr>
              <a:t>://www.drugs.com/drug-interactions/leuprolide,eligard-index.html </a:t>
            </a:r>
            <a:r>
              <a:rPr lang="en-US" sz="1800" dirty="0" smtClean="0">
                <a:solidFill>
                  <a:schemeClr val="tx1"/>
                </a:solidFill>
                <a:latin typeface="Times New Roman" pitchFamily="18" charset="0"/>
                <a:cs typeface="Times New Roman" pitchFamily="18" charset="0"/>
              </a:rPr>
              <a:t> </a:t>
            </a:r>
            <a:r>
              <a:rPr lang="en-IN" sz="4800" dirty="0" smtClean="0">
                <a:solidFill>
                  <a:schemeClr val="tx1"/>
                </a:solidFill>
                <a:latin typeface="Times New Roman" pitchFamily="18" charset="0"/>
                <a:cs typeface="Times New Roman" pitchFamily="18" charset="0"/>
              </a:rPr>
              <a:t/>
            </a:r>
            <a:br>
              <a:rPr lang="en-IN" sz="4800" dirty="0" smtClean="0">
                <a:solidFill>
                  <a:schemeClr val="tx1"/>
                </a:solidFill>
                <a:latin typeface="Times New Roman" pitchFamily="18" charset="0"/>
                <a:cs typeface="Times New Roman" pitchFamily="18" charset="0"/>
              </a:rPr>
            </a:b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143</TotalTime>
  <Words>808</Words>
  <Application>Microsoft Macintosh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Leuprolide </vt:lpstr>
      <vt:lpstr>PowerPoint Presentation</vt:lpstr>
      <vt:lpstr>PowerPoint Presentation</vt:lpstr>
      <vt:lpstr>PowerPoint Presentation</vt:lpstr>
      <vt:lpstr>PowerPoint Presentation</vt:lpstr>
      <vt:lpstr>PowerPoint Presentation</vt:lpstr>
      <vt:lpstr>Dosage :  7.5mg-1 injection/month, 22.5mg-1 injection per 3 month, 30mg-1 injection per 4 month, 45 mg- 1 injection every 6 month.  Contraindication :   Hypersensitivity and pregnancy  Side effects :   Rare but serious side effects from Eligard may include ;  pain or unusual sensations in your back; numbness, weakness, or tingly feeling in your legs or feet; muscle weakness or loss of use;  loss of bowel or bladder control; or liver problems - nausea, upper stomach pain, itching, tired feeling, loss of appetite, dark urine, clay-colored stools, jaundice (yellowing of the skin or eyes). Common Eligard side effects may include:  acne, increased growth of facial hair; breakthrough bleeding in a female child during the first 2 months of leuprolide treatment;  dizziness, weakness, tired feeling;  hot flashes, night sweats, chills, clammy skin; nausea, diarrhea, constipation, stomach pain; skin redness, itching, or scaling  joint or muscle pain;  Drug interaction : total of 57 drugs (176 brand and generic names) are known to interact (moderate interactions) with Eligard (leuprolide) A   </vt:lpstr>
      <vt:lpstr>PowerPoint Presentation</vt:lpstr>
      <vt:lpstr>References : http://www.eligard.com/  http://www.rxlist.com/eligard-drug.htm  http://www.drugs.com/drug-interactions/leuprolide,eligard-index.html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bic2</cp:lastModifiedBy>
  <cp:revision>20</cp:revision>
  <dcterms:created xsi:type="dcterms:W3CDTF">2014-12-29T07:14:40Z</dcterms:created>
  <dcterms:modified xsi:type="dcterms:W3CDTF">2015-01-11T16:59:47Z</dcterms:modified>
</cp:coreProperties>
</file>