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75" r:id="rId5"/>
    <p:sldId id="266" r:id="rId6"/>
    <p:sldId id="267" r:id="rId7"/>
    <p:sldId id="268" r:id="rId8"/>
    <p:sldId id="273" r:id="rId9"/>
    <p:sldId id="26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drugbank.ca/drugs/DB00108" TargetMode="External"/><Relationship Id="rId12" Type="http://schemas.openxmlformats.org/officeDocument/2006/relationships/hyperlink" Target="http://www.drugbank.ca/drugs/DB00337" TargetMode="External"/><Relationship Id="rId13" Type="http://schemas.openxmlformats.org/officeDocument/2006/relationships/hyperlink" Target="http://www.drugbank.ca/drugs/DB06372" TargetMode="External"/><Relationship Id="rId14" Type="http://schemas.openxmlformats.org/officeDocument/2006/relationships/hyperlink" Target="http://www.drugbank.ca/drugs/DB01656" TargetMode="External"/><Relationship Id="rId15" Type="http://schemas.openxmlformats.org/officeDocument/2006/relationships/hyperlink" Target="http://www.drugbank.ca/drugs/DB06688" TargetMode="External"/><Relationship Id="rId16" Type="http://schemas.openxmlformats.org/officeDocument/2006/relationships/hyperlink" Target="http://www.drugbank.ca/drugs/DB00864" TargetMode="External"/><Relationship Id="rId17" Type="http://schemas.openxmlformats.org/officeDocument/2006/relationships/hyperlink" Target="http://www.drugbank.ca/drugs/DB06273" TargetMode="External"/><Relationship Id="rId18" Type="http://schemas.openxmlformats.org/officeDocument/2006/relationships/hyperlink" Target="http://www.drugbank.ca/drugs/DB08895" TargetMode="External"/><Relationship Id="rId19" Type="http://schemas.openxmlformats.org/officeDocument/2006/relationships/hyperlink" Target="http://www.drugbank.ca/drugs/DB00072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rugbank.ca/drugs/DB01281" TargetMode="External"/><Relationship Id="rId3" Type="http://schemas.openxmlformats.org/officeDocument/2006/relationships/hyperlink" Target="http://www.drugbank.ca/drugs/DB00026" TargetMode="External"/><Relationship Id="rId4" Type="http://schemas.openxmlformats.org/officeDocument/2006/relationships/hyperlink" Target="http://www.drugbank.ca/drugs/DB08879" TargetMode="External"/><Relationship Id="rId5" Type="http://schemas.openxmlformats.org/officeDocument/2006/relationships/hyperlink" Target="http://www.drugbank.ca/drugs/DB06168" TargetMode="External"/><Relationship Id="rId6" Type="http://schemas.openxmlformats.org/officeDocument/2006/relationships/hyperlink" Target="http://www.drugbank.ca/drugs/DB08904" TargetMode="External"/><Relationship Id="rId7" Type="http://schemas.openxmlformats.org/officeDocument/2006/relationships/hyperlink" Target="http://www.drugbank.ca/drugs/DB00531" TargetMode="External"/><Relationship Id="rId8" Type="http://schemas.openxmlformats.org/officeDocument/2006/relationships/hyperlink" Target="http://www.drugbank.ca/drugs/DB06643" TargetMode="External"/><Relationship Id="rId9" Type="http://schemas.openxmlformats.org/officeDocument/2006/relationships/hyperlink" Target="http://www.drugbank.ca/drugs/DB00065" TargetMode="External"/><Relationship Id="rId10" Type="http://schemas.openxmlformats.org/officeDocument/2006/relationships/hyperlink" Target="http://www.drugbank.ca/drugs/DB0109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DB00005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sz="1800" dirty="0" smtClean="0">
                <a:solidFill>
                  <a:schemeClr val="tx1"/>
                </a:solidFill>
              </a:rPr>
              <a:t>102 +/- 30 hrs 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http://www.rxlist.com/enbrel-drug.htm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://www.drugs.com/enbrel.html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://www.drugs.com/drug-interactions/etanercept,enbrel.html </a:t>
            </a: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Enbrel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fusion protein consisting of the extracellular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-binding portion of the human 75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(p75)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factor receptor (TNFR) linked to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portion of human IgG1.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component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contains the C</a:t>
            </a:r>
            <a:r>
              <a:rPr lang="en-IN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domain, the CH3 domain and hinge region, but not the C</a:t>
            </a:r>
            <a:r>
              <a:rPr lang="en-IN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domain of IgG1.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produced by recombinant DNA technology in a Chinese hamster ovary (CHO) mammalian cell expression system. It consists of 934 amino acids and has an apparent molecular weight of approximately 150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treatment of severe active rheumatoid arthritis in adults, severe juvenile idiopathic arthritis,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ankylosing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spondylitis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severe plaque psoriasis.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factor TNF is a naturally occurring cytokine that is involved in normal inflammatory and immune responses. Elevated levels of TNF are found in tissues and fluids of patients with rheumatoid arthritis, psoriatic arthritis, </a:t>
            </a:r>
            <a:r>
              <a:rPr lang="en-IN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ankylosing</a:t>
            </a: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spondylitis</a:t>
            </a: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(AS), and plaque psoriasis. </a:t>
            </a:r>
            <a:r>
              <a:rPr lang="en-IN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binds specifically to </a:t>
            </a:r>
            <a:r>
              <a:rPr lang="en-IN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factor (TNF) and blocks its interaction with cell surface TNF receptors. </a:t>
            </a:r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8020344" cy="50405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two distinct receptors for TNF (TNFRs), a 55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protein (p55) and a 75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protein (p75). The biological activity of TNF is dependent upon binding to either cell surface receptor (p75 or p55).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soluble form of the p75 TNF receptor that can bind to two TNF molecules, thereby effectively removing them from circulation. 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Clearance :</a:t>
            </a:r>
          </a:p>
          <a:p>
            <a:pPr>
              <a:lnSpc>
                <a:spcPct val="160000"/>
              </a:lnSpc>
            </a:pP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160 +/- 80 </a:t>
            </a:r>
            <a:r>
              <a:rPr lang="fr-F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[RA patients] 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74497" cy="6538168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2"/>
              </a:rPr>
              <a:t>Abatacept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because of increased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abatacept</a:t>
            </a:r>
            <a:r>
              <a:rPr lang="en-US" sz="1600" cap="none" dirty="0" smtClean="0">
                <a:solidFill>
                  <a:schemeClr val="tx1"/>
                </a:solidFill>
              </a:rPr>
              <a:t>. 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3"/>
              </a:rPr>
              <a:t>Anakinra</a:t>
            </a:r>
            <a:r>
              <a:rPr lang="en-US" sz="1600" cap="none" dirty="0" smtClean="0">
                <a:solidFill>
                  <a:schemeClr val="tx1"/>
                </a:solidFill>
              </a:rPr>
              <a:t>  : avoid combination due to increased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anakinra</a:t>
            </a:r>
            <a:r>
              <a:rPr lang="en-US" sz="1600" cap="none" dirty="0" smtClean="0">
                <a:solidFill>
                  <a:schemeClr val="tx1"/>
                </a:solidFill>
              </a:rPr>
              <a:t> and increased risk of infections.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4"/>
              </a:rPr>
              <a:t>Belimumab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because of enhanced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belimumab</a:t>
            </a:r>
            <a:r>
              <a:rPr lang="en-US" sz="1600" cap="none" dirty="0" smtClean="0">
                <a:solidFill>
                  <a:schemeClr val="tx1"/>
                </a:solidFill>
              </a:rPr>
              <a:t>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4"/>
              </a:rPr>
              <a:t>Belimumab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toxic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belimumab</a:t>
            </a:r>
            <a:r>
              <a:rPr lang="en-US" sz="1600" cap="none" dirty="0" smtClean="0">
                <a:solidFill>
                  <a:schemeClr val="tx1"/>
                </a:solidFill>
              </a:rPr>
              <a:t>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5"/>
              </a:rPr>
              <a:t>Canakinumab</a:t>
            </a:r>
            <a:r>
              <a:rPr lang="en-US" sz="1600" cap="none" dirty="0" smtClean="0">
                <a:solidFill>
                  <a:schemeClr val="tx1"/>
                </a:solidFill>
              </a:rPr>
              <a:t> : combination should be avoided because </a:t>
            </a:r>
            <a:r>
              <a:rPr lang="en-US" sz="1600" cap="none" dirty="0" err="1" smtClean="0">
                <a:solidFill>
                  <a:schemeClr val="tx1"/>
                </a:solidFill>
              </a:rPr>
              <a:t>etanercept</a:t>
            </a:r>
            <a:r>
              <a:rPr lang="en-US" sz="1600" cap="none" dirty="0" smtClean="0">
                <a:solidFill>
                  <a:schemeClr val="tx1"/>
                </a:solidFill>
              </a:rPr>
              <a:t> increase the toxic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canakinumab</a:t>
            </a:r>
            <a:r>
              <a:rPr lang="en-US" sz="1600" cap="none" dirty="0" smtClean="0">
                <a:solidFill>
                  <a:schemeClr val="tx1"/>
                </a:solidFill>
              </a:rPr>
              <a:t> including neutropenia. 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6"/>
              </a:rPr>
              <a:t>Certolizumab pegol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as </a:t>
            </a:r>
            <a:r>
              <a:rPr lang="en-US" sz="1600" cap="none" dirty="0" err="1" smtClean="0">
                <a:solidFill>
                  <a:schemeClr val="tx1"/>
                </a:solidFill>
              </a:rPr>
              <a:t>certolizumab</a:t>
            </a:r>
            <a:r>
              <a:rPr lang="en-US" sz="1600" cap="none" dirty="0" smtClean="0">
                <a:solidFill>
                  <a:schemeClr val="tx1"/>
                </a:solidFill>
              </a:rPr>
              <a:t> </a:t>
            </a:r>
            <a:r>
              <a:rPr lang="en-US" sz="1600" cap="none" dirty="0" err="1" smtClean="0">
                <a:solidFill>
                  <a:schemeClr val="tx1"/>
                </a:solidFill>
              </a:rPr>
              <a:t>pegol</a:t>
            </a:r>
            <a:r>
              <a:rPr lang="en-US" sz="1600" cap="none" dirty="0" smtClean="0">
                <a:solidFill>
                  <a:schemeClr val="tx1"/>
                </a:solidFill>
              </a:rPr>
              <a:t> toxic effects would be enhanced.</a:t>
            </a:r>
            <a:r>
              <a:rPr lang="en-US" sz="1600" cap="none" dirty="0" smtClean="0">
                <a:solidFill>
                  <a:schemeClr val="tx1"/>
                </a:solidFill>
                <a:hlinkClick r:id="rId7"/>
              </a:rPr>
              <a:t/>
            </a:r>
            <a:br>
              <a:rPr lang="en-US" sz="1600" cap="none" dirty="0" smtClean="0">
                <a:solidFill>
                  <a:schemeClr val="tx1"/>
                </a:solidFill>
                <a:hlinkClick r:id="rId7"/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7"/>
              </a:rPr>
              <a:t>Yclophosphamide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cyclophosphasmide</a:t>
            </a:r>
            <a:r>
              <a:rPr lang="en-US" sz="1600" cap="none" dirty="0" smtClean="0">
                <a:solidFill>
                  <a:schemeClr val="tx1"/>
                </a:solidFill>
              </a:rPr>
              <a:t> and increased risk of solid cancer development.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</a:rPr>
              <a:t> </a:t>
            </a:r>
            <a:r>
              <a:rPr lang="en-US" sz="1600" cap="none" dirty="0" smtClean="0">
                <a:solidFill>
                  <a:schemeClr val="tx1"/>
                </a:solidFill>
                <a:hlinkClick r:id="rId8"/>
              </a:rPr>
              <a:t>Denosumab</a:t>
            </a:r>
            <a:r>
              <a:rPr lang="en-US" sz="1600" cap="none" dirty="0" smtClean="0">
                <a:solidFill>
                  <a:schemeClr val="tx1"/>
                </a:solidFill>
              </a:rPr>
              <a:t> : monitor therapy as there may be an enhanced immunosuppressive effect.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9"/>
              </a:rPr>
              <a:t>Infliximab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because </a:t>
            </a:r>
            <a:r>
              <a:rPr lang="en-US" sz="1600" cap="none" dirty="0" err="1" smtClean="0">
                <a:solidFill>
                  <a:schemeClr val="tx1"/>
                </a:solidFill>
              </a:rPr>
              <a:t>etanercept</a:t>
            </a:r>
            <a:r>
              <a:rPr lang="en-US" sz="1600" cap="none" dirty="0" smtClean="0">
                <a:solidFill>
                  <a:schemeClr val="tx1"/>
                </a:solidFill>
              </a:rPr>
              <a:t> may increase immunosuppressive effects of infliximab.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0"/>
              </a:rPr>
              <a:t>Leflunomide</a:t>
            </a:r>
            <a:r>
              <a:rPr lang="en-US" sz="1600" cap="none" dirty="0" smtClean="0">
                <a:solidFill>
                  <a:schemeClr val="tx1"/>
                </a:solidFill>
              </a:rPr>
              <a:t> : consider modifying therapy due to enhanced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leflunomide</a:t>
            </a:r>
            <a:r>
              <a:rPr lang="en-US" sz="1600" cap="none" dirty="0" smtClean="0">
                <a:solidFill>
                  <a:schemeClr val="tx1"/>
                </a:solidFill>
              </a:rPr>
              <a:t> including hematologic toxicity.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1"/>
              </a:rPr>
              <a:t>Natalizumab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adverse effects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natalizumab</a:t>
            </a:r>
            <a:r>
              <a:rPr lang="en-US" sz="1600" cap="none" dirty="0" smtClean="0">
                <a:solidFill>
                  <a:schemeClr val="tx1"/>
                </a:solidFill>
              </a:rPr>
              <a:t> and increased risk of infections.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2"/>
              </a:rPr>
              <a:t>Pimecrolimus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immunosuppressive effects.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3"/>
              </a:rPr>
              <a:t>Rilonacept</a:t>
            </a:r>
            <a:r>
              <a:rPr lang="en-US" sz="1600" cap="none" dirty="0" smtClean="0">
                <a:solidFill>
                  <a:schemeClr val="tx1"/>
                </a:solidFill>
              </a:rPr>
              <a:t> : </a:t>
            </a:r>
            <a:r>
              <a:rPr lang="en-US" sz="1600" cap="none" dirty="0">
                <a:solidFill>
                  <a:schemeClr val="tx1"/>
                </a:solidFill>
              </a:rPr>
              <a:t>r</a:t>
            </a:r>
            <a:r>
              <a:rPr lang="en-US" sz="1600" cap="none" dirty="0" smtClean="0">
                <a:solidFill>
                  <a:schemeClr val="tx1"/>
                </a:solidFill>
              </a:rPr>
              <a:t>esults in increased immunosuppressive effects; increases the risk of infection. 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4"/>
              </a:rPr>
              <a:t>Roflumilast</a:t>
            </a:r>
            <a:r>
              <a:rPr lang="en-US" sz="1600" cap="none" dirty="0" smtClean="0">
                <a:solidFill>
                  <a:schemeClr val="tx1"/>
                </a:solidFill>
              </a:rPr>
              <a:t> : due to enhanced immunosuppressive effects, therapy modification should be considered.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5"/>
              </a:rPr>
              <a:t>Sipuleucel-t</a:t>
            </a:r>
            <a:r>
              <a:rPr lang="en-US" sz="1600" cap="none" dirty="0" smtClean="0">
                <a:solidFill>
                  <a:schemeClr val="tx1"/>
                </a:solidFill>
              </a:rPr>
              <a:t>  : monitor therapy because of reduced therapeutic effect of </a:t>
            </a:r>
            <a:r>
              <a:rPr lang="en-US" sz="1600" cap="none" dirty="0" err="1" smtClean="0">
                <a:solidFill>
                  <a:schemeClr val="tx1"/>
                </a:solidFill>
              </a:rPr>
              <a:t>sipuleucel</a:t>
            </a:r>
            <a:r>
              <a:rPr lang="en-US" sz="1600" cap="none" dirty="0" smtClean="0">
                <a:solidFill>
                  <a:schemeClr val="tx1"/>
                </a:solidFill>
              </a:rPr>
              <a:t>-t.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6"/>
              </a:rPr>
              <a:t>Tacrolimus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immunosuppressive effects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7"/>
              </a:rPr>
              <a:t>tocilizumab</a:t>
            </a:r>
            <a:r>
              <a:rPr lang="en-US" sz="1600" cap="none" dirty="0" smtClean="0">
                <a:solidFill>
                  <a:schemeClr val="tx1"/>
                </a:solidFill>
              </a:rPr>
              <a:t> : avoid combination due to enhanced immunosuppressive effects.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8"/>
              </a:rPr>
              <a:t>Tofacitinib</a:t>
            </a:r>
            <a:r>
              <a:rPr lang="en-US" sz="1600" cap="none" dirty="0" smtClean="0">
                <a:solidFill>
                  <a:schemeClr val="tx1"/>
                </a:solidFill>
              </a:rPr>
              <a:t> : </a:t>
            </a:r>
            <a:r>
              <a:rPr lang="en-US" sz="1600" cap="none" dirty="0" err="1" smtClean="0">
                <a:solidFill>
                  <a:schemeClr val="tx1"/>
                </a:solidFill>
              </a:rPr>
              <a:t>etanercept</a:t>
            </a:r>
            <a:r>
              <a:rPr lang="en-US" sz="1600" cap="none" dirty="0" smtClean="0">
                <a:solidFill>
                  <a:schemeClr val="tx1"/>
                </a:solidFill>
              </a:rPr>
              <a:t> increases the risk of added immunosuppression. It is recommended to avoid concurrent therapy.</a:t>
            </a:r>
            <a:br>
              <a:rPr lang="en-US" sz="1600" cap="none" dirty="0" smtClean="0">
                <a:solidFill>
                  <a:schemeClr val="tx1"/>
                </a:solidFill>
              </a:rPr>
            </a:br>
            <a:r>
              <a:rPr lang="en-US" sz="1600" cap="none" dirty="0" smtClean="0">
                <a:solidFill>
                  <a:schemeClr val="tx1"/>
                </a:solidFill>
                <a:hlinkClick r:id="rId19"/>
              </a:rPr>
              <a:t>Trastuzumab</a:t>
            </a:r>
            <a:r>
              <a:rPr lang="en-US" sz="1600" cap="none" dirty="0" smtClean="0">
                <a:solidFill>
                  <a:schemeClr val="tx1"/>
                </a:solidFill>
              </a:rPr>
              <a:t> : </a:t>
            </a:r>
            <a:r>
              <a:rPr lang="en-US" sz="1600" cap="none" dirty="0" err="1" smtClean="0">
                <a:solidFill>
                  <a:schemeClr val="tx1"/>
                </a:solidFill>
              </a:rPr>
              <a:t>trastuzumab</a:t>
            </a:r>
            <a:r>
              <a:rPr lang="en-US" sz="1600" cap="none" dirty="0" smtClean="0">
                <a:solidFill>
                  <a:schemeClr val="tx1"/>
                </a:solidFill>
              </a:rPr>
              <a:t> may increase the risk of neutropenia and anemia. Monitor closely for signs and symptoms of adverse events. </a:t>
            </a:r>
            <a:endParaRPr lang="en-US" sz="16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9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021484" cy="41764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factor,Tumor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factor receptor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superfamily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member 1B,High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receptor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I,Low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receptor III-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A,Low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receptor II-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a,Low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receptor II-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b,Low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receptor II-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c,Lymphotoxin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alpha,Low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affinity immunoglobulin gamma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receptor III-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B,Complement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subcomponent,Complement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subcomponent,Complement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C1q subcomponent subunit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A,Complement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C1q subcomponent subunit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B,Complement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C1q subcomponent subunit C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Tx/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Humans and other mammals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7948906" cy="602302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Immunosuppressive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rgbClr val="2F2B20"/>
                </a:solidFill>
              </a:rPr>
              <a:t>Country		Patent Number	Approved		Expires </a:t>
            </a:r>
            <a:r>
              <a:rPr lang="en-US" sz="1800" dirty="0">
                <a:solidFill>
                  <a:srgbClr val="2F2B20"/>
                </a:solidFill>
              </a:rPr>
              <a:t>(estimated</a:t>
            </a:r>
            <a:r>
              <a:rPr lang="en-US" sz="1800" dirty="0" smtClean="0">
                <a:solidFill>
                  <a:srgbClr val="2F2B20"/>
                </a:solidFill>
              </a:rPr>
              <a:t>)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	2476934		2009</a:t>
            </a:r>
            <a:r>
              <a:rPr lang="en-US" sz="1800" dirty="0">
                <a:solidFill>
                  <a:srgbClr val="2F2B20"/>
                </a:solidFill>
              </a:rPr>
              <a:t>-06-</a:t>
            </a:r>
            <a:r>
              <a:rPr lang="en-US" sz="1800" dirty="0" smtClean="0">
                <a:solidFill>
                  <a:srgbClr val="2F2B20"/>
                </a:solidFill>
              </a:rPr>
              <a:t>16	2023</a:t>
            </a:r>
            <a:r>
              <a:rPr lang="en-US" sz="1800" dirty="0">
                <a:solidFill>
                  <a:srgbClr val="2F2B20"/>
                </a:solidFill>
              </a:rPr>
              <a:t>-02-</a:t>
            </a:r>
            <a:r>
              <a:rPr lang="en-US" sz="1800" dirty="0" smtClean="0">
                <a:solidFill>
                  <a:srgbClr val="2F2B20"/>
                </a:solidFill>
              </a:rPr>
              <a:t>27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	2123593		2000</a:t>
            </a:r>
            <a:r>
              <a:rPr lang="en-US" sz="1800" dirty="0">
                <a:solidFill>
                  <a:srgbClr val="2F2B20"/>
                </a:solidFill>
              </a:rPr>
              <a:t>-03-</a:t>
            </a:r>
            <a:r>
              <a:rPr lang="en-US" sz="1800" dirty="0" smtClean="0">
                <a:solidFill>
                  <a:srgbClr val="2F2B20"/>
                </a:solidFill>
              </a:rPr>
              <a:t>14	2013</a:t>
            </a:r>
            <a:r>
              <a:rPr lang="en-US" sz="1800" dirty="0">
                <a:solidFill>
                  <a:srgbClr val="2F2B20"/>
                </a:solidFill>
              </a:rPr>
              <a:t>-09-</a:t>
            </a:r>
            <a:r>
              <a:rPr lang="en-US" sz="1800" dirty="0" smtClean="0">
                <a:solidFill>
                  <a:srgbClr val="2F2B20"/>
                </a:solidFill>
              </a:rPr>
              <a:t>14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United States	7276477		2007</a:t>
            </a:r>
            <a:r>
              <a:rPr lang="en-US" sz="1800" dirty="0">
                <a:solidFill>
                  <a:srgbClr val="2F2B20"/>
                </a:solidFill>
              </a:rPr>
              <a:t>-10-</a:t>
            </a:r>
            <a:r>
              <a:rPr lang="en-US" sz="1800" dirty="0" smtClean="0">
                <a:solidFill>
                  <a:srgbClr val="2F2B20"/>
                </a:solidFill>
              </a:rPr>
              <a:t>02	2024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29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United States	36755		2000</a:t>
            </a:r>
            <a:r>
              <a:rPr lang="en-US" sz="1800" dirty="0">
                <a:solidFill>
                  <a:srgbClr val="2F2B20"/>
                </a:solidFill>
              </a:rPr>
              <a:t>-06-</a:t>
            </a:r>
            <a:r>
              <a:rPr lang="en-US" sz="1800" dirty="0" smtClean="0">
                <a:solidFill>
                  <a:srgbClr val="2F2B20"/>
                </a:solidFill>
              </a:rPr>
              <a:t>27	2012</a:t>
            </a:r>
            <a:r>
              <a:rPr lang="en-US" sz="1800" dirty="0">
                <a:solidFill>
                  <a:srgbClr val="2F2B20"/>
                </a:solidFill>
              </a:rPr>
              <a:t>-10-23</a:t>
            </a:r>
            <a:endParaRPr lang="en-US" sz="18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PAQVAFTPYAPEPGSTCRLREYYDQTAQMCCSKCSPGQHAKVFCTKTSDTVCDSCEDSTYTQLWNWVPECLSCGSRCSSDQVETQACTREQNRICTCRPGWYCALSKQEGCRLCAPLRKCRPGFGVARPGTETSDVVCKPCAPGTFSNTTSSTDICRPHQICNVVAIPGNASMDAVCTSTSPTRSMAPGAVHLPQPVSTRSQHTQPTPEPSTAPSTSFLLPMGPSPPAEGSTGDEPKSCDKTHTCPPCPAPELLGGPSVFLFPPKPKDTLMISRTPEVTCVVVDVSHEDPEVKFNWYVDGVEVHNAKTKPREEQYNSTYRVVSVLTVLHQDWLNGKEYKCKVSNKALPAPIEKTISKAKGQPREPQVYTLPPSREEMTKNQVSLTCLVKGFYPSDIAVEWESNGQPENNYKTTPPVLDSDGSFFLYSKLTVDKSRWQQGNVFSCSVMHEALHNHYTQKSLSLSPGK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285836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Enbrel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Immunex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Corp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Enbrel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fusion protein consisting of the extracellular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-binding portion of the human 75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(p75)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necrosis factor receptor (TNFR) linked to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portion of human IgG1.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component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contains the C</a:t>
            </a:r>
            <a:r>
              <a:rPr lang="en-IN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domain, the CH3 domain and hinge region, but not the C</a:t>
            </a:r>
            <a:r>
              <a:rPr lang="en-IN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domain of IgG1.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Etanercept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produced by recombinant DNA technology in a Chinese hamster ovary (CHO) mammalian cell expression system. It consists of 934 amino acids and has an apparent molecular weight of approximately 150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used to treat the symptoms of rheumatoid arthritis, psoriatic arthritis, 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ankylosing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spondylitis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to prevent joint damage caused by these conditions.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Enbrel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also used to treat plaque psoriasis in adults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polyarticular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juvenile idiopathic arthritis in children who are at least 2 years old.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supplied in a multiple-use vial as a sterile, white, preservative-free, lyophilized powder. Reconstitution with 1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supplied Sterile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Bacteriostatic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Water for Injection, USP (containing 0.9% benzyl alcohol) yields a multiple-use, clear,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colorless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solution with a pH of 7.4 ± 0.3.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lyophilized powder.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injected under the skin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643314"/>
            <a:ext cx="7620000" cy="85725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signs of infection (fever, chills, sore throat, body aches, confusion, neck stiffness, flu symptoms); shortness of breath with swelling, rapid weight gain; chest pain, ongoing cough, coughing up mucus or blood;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signs of skin infection such as itching, swelling, warmth, redness, or oozing;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black, bloody, or tarry stools;  changes in mood or personality (in children); numbness, burning, pain, or tingly feeling;  joint pain or swelling with fever, swollen glands, muscle aches, chest pain, unusual thoughts 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and/or seizure (convulsions); or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patchy skin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red spots, or a butterfly-shaped skin rash over your cheeks and nose (worsens in sunlight). Less serious Enbrel side effects may include: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mild nausea, vomiting, mild diarrhea, mild stomach pain; runny or stuffy nose, cold symptoms; or headache.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500306"/>
            <a:ext cx="7772400" cy="100013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references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 http://www.genome.jp/dbget-bin/www_bget?D00742.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152</TotalTime>
  <Words>692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Etanercept </vt:lpstr>
      <vt:lpstr>PowerPoint Presentation</vt:lpstr>
      <vt:lpstr>PowerPoint Presentation</vt:lpstr>
      <vt:lpstr>Drug Interaction: Abatacept : avoid combination because of increased adverse effects of abatacept.  Anakinra  : avoid combination due to increased adverse effects of anakinra and increased risk of infections. Belimumab : avoid combination because of enhanced adverse effects of belimumab. Belimumab : avoid combination due to enhanced toxic effects of belimumab. Canakinumab : combination should be avoided because etanercept increase the toxic effects of canakinumab including neutropenia.  Certolizumab pegol : avoid combination as certolizumab pegol toxic effects would be enhanced. Yclophosphamide : avoid combination due to enhanced adverse effects of cyclophosphasmide and increased risk of solid cancer development.  Denosumab : monitor therapy as there may be an enhanced immunosuppressive effect. Infliximab : avoid combination because etanercept may increase immunosuppressive effects of infliximab. Leflunomide : consider modifying therapy due to enhanced adverse effects of leflunomide including hematologic toxicity. Natalizumab : avoid combination due to enhanced adverse effects of natalizumab and increased risk of infections. Pimecrolimus : avoid combination due to enhanced immunosuppressive effects. Rilonacept : results in increased immunosuppressive effects; increases the risk of infection.  Roflumilast : due to enhanced immunosuppressive effects, therapy modification should be considered. Sipuleucel-t  : monitor therapy because of reduced therapeutic effect of sipuleucel-t. Tacrolimus : avoid combination due to enhanced immunosuppressive effects tocilizumab : avoid combination due to enhanced immunosuppressive effects. Tofacitinib : etanercept increases the risk of added immunosuppression. It is recommended to avoid concurrent therapy. Trastuzumab : trastuzumab may increase the risk of neutropenia and anemia. Monitor closely for signs and symptoms of adverse events. </vt:lpstr>
      <vt:lpstr>PowerPoint Presentation</vt:lpstr>
      <vt:lpstr>PowerPoint Presentation</vt:lpstr>
      <vt:lpstr>PowerPoint Presentation</vt:lpstr>
      <vt:lpstr>   Side effects :   signs of infection (fever, chills, sore throat, body aches, confusion, neck stiffness, flu symptoms); shortness of breath with swelling, rapid weight gain; chest pain, ongoing cough, coughing up mucus or blood; signs of skin infection such as itching, swelling, warmth, redness, or oozing; black, bloody, or tarry stools;  changes in mood or personality (in children); numbness, burning, pain, or tingly feeling;  joint pain or swelling with fever, swollen glands, muscle aches, chest pain, unusual thoughts or behavior, and/or seizure (convulsions); or  patchy skin color, red spots, or a butterfly-shaped skin rash over your cheeks and nose (worsens in sunlight). Less serious Enbrel side effects may include: mild nausea, vomiting, mild diarrhea, mild stomach pain; runny or stuffy nose, cold symptoms; or headache.     </vt:lpstr>
      <vt:lpstr>PowerPoint Presentation</vt:lpstr>
      <vt:lpstr>References :  http://www.rxlist.com/enbrel-drug.htm  http://www.drugs.com/enbrel.html  http://www.drugs.com/drug-interactions/etanercept,enbrel.html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19</cp:revision>
  <dcterms:created xsi:type="dcterms:W3CDTF">2014-12-29T07:14:40Z</dcterms:created>
  <dcterms:modified xsi:type="dcterms:W3CDTF">2015-01-11T16:49:14Z</dcterms:modified>
</cp:coreProperties>
</file>