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73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20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12/01/15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12/01/15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12/01/15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12/01/15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12/01/15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12/01/15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12/01/15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12/01/15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12/01/15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12/01/15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12/01/15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6C06386-6845-44F2-8209-E12BCF258F88}" type="datetimeFigureOut">
              <a:rPr lang="en-US" smtClean="0"/>
              <a:pPr/>
              <a:t>12/01/15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980728"/>
            <a:ext cx="7772400" cy="1470025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Cetuximab</a:t>
            </a:r>
            <a:endParaRPr lang="en-IN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924944"/>
            <a:ext cx="7004224" cy="3024336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Drugbank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ID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dirty="0" smtClean="0">
                <a:solidFill>
                  <a:schemeClr val="tx1"/>
                </a:solidFill>
              </a:rPr>
              <a:t>DB00002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2F2B20"/>
                </a:solidFill>
                <a:latin typeface="Times New Roman" pitchFamily="18" charset="0"/>
                <a:cs typeface="Times New Roman" pitchFamily="18" charset="0"/>
              </a:rPr>
              <a:t>Protein Chemical formula : </a:t>
            </a:r>
            <a:r>
              <a:rPr lang="en-IN" dirty="0" smtClean="0">
                <a:solidFill>
                  <a:schemeClr val="tx1"/>
                </a:solidFill>
              </a:rPr>
              <a:t>C</a:t>
            </a:r>
            <a:r>
              <a:rPr lang="en-IN" baseline="-25000" dirty="0" smtClean="0">
                <a:solidFill>
                  <a:schemeClr val="tx1"/>
                </a:solidFill>
              </a:rPr>
              <a:t>6484</a:t>
            </a:r>
            <a:r>
              <a:rPr lang="en-IN" dirty="0" smtClean="0">
                <a:solidFill>
                  <a:schemeClr val="tx1"/>
                </a:solidFill>
              </a:rPr>
              <a:t>H</a:t>
            </a:r>
            <a:r>
              <a:rPr lang="en-IN" baseline="-25000" dirty="0" smtClean="0">
                <a:solidFill>
                  <a:schemeClr val="tx1"/>
                </a:solidFill>
              </a:rPr>
              <a:t>10042</a:t>
            </a:r>
            <a:r>
              <a:rPr lang="en-IN" dirty="0" smtClean="0">
                <a:solidFill>
                  <a:schemeClr val="tx1"/>
                </a:solidFill>
              </a:rPr>
              <a:t>N</a:t>
            </a:r>
            <a:r>
              <a:rPr lang="en-IN" baseline="-25000" dirty="0" smtClean="0">
                <a:solidFill>
                  <a:schemeClr val="tx1"/>
                </a:solidFill>
              </a:rPr>
              <a:t>1732</a:t>
            </a:r>
            <a:r>
              <a:rPr lang="en-IN" dirty="0" smtClean="0">
                <a:solidFill>
                  <a:schemeClr val="tx1"/>
                </a:solidFill>
              </a:rPr>
              <a:t>O</a:t>
            </a:r>
            <a:r>
              <a:rPr lang="en-IN" baseline="-25000" dirty="0" smtClean="0">
                <a:solidFill>
                  <a:schemeClr val="tx1"/>
                </a:solidFill>
              </a:rPr>
              <a:t>2023</a:t>
            </a:r>
            <a:r>
              <a:rPr lang="en-IN" dirty="0" smtClean="0">
                <a:solidFill>
                  <a:schemeClr val="tx1"/>
                </a:solidFill>
              </a:rPr>
              <a:t>S</a:t>
            </a:r>
            <a:r>
              <a:rPr lang="en-IN" baseline="-25000" dirty="0" smtClean="0">
                <a:solidFill>
                  <a:schemeClr val="tx1"/>
                </a:solidFill>
              </a:rPr>
              <a:t>36</a:t>
            </a:r>
            <a:r>
              <a:rPr lang="en-IN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Protein Average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wt.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dirty="0" smtClean="0">
                <a:solidFill>
                  <a:schemeClr val="tx1"/>
                </a:solidFill>
              </a:rPr>
              <a:t>145781.6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Half life :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Approximately : </a:t>
            </a:r>
            <a:r>
              <a:rPr lang="en-IN" dirty="0" smtClean="0">
                <a:solidFill>
                  <a:schemeClr val="tx1"/>
                </a:solidFill>
              </a:rPr>
              <a:t>114 hrs </a:t>
            </a:r>
            <a:endParaRPr lang="en-IN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IN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7854696" cy="552124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Description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Erbitux</a:t>
            </a:r>
            <a:r>
              <a:rPr lang="en-IN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a targeted therapy.  It is classified as a "monoclonal antibody" and "signal transduction inhibitor" by binding to epidermal growth factor receptors (EGFR).</a:t>
            </a:r>
          </a:p>
          <a:p>
            <a:pPr algn="l"/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Indication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IN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treatment of EGFR-expressing metastatic colorectal cancer in patients who are refractory to other </a:t>
            </a:r>
            <a:r>
              <a:rPr lang="en-IN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irinotecan</a:t>
            </a:r>
            <a:r>
              <a:rPr lang="en-IN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-based chemotherapy regimens. </a:t>
            </a:r>
            <a:r>
              <a:rPr lang="en-IN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Cetuximab</a:t>
            </a:r>
            <a:r>
              <a:rPr lang="en-IN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also indicated for treatment of </a:t>
            </a:r>
            <a:r>
              <a:rPr lang="en-IN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squamous</a:t>
            </a:r>
            <a:r>
              <a:rPr lang="en-IN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cell carcinoma of the head and neck in </a:t>
            </a:r>
            <a:r>
              <a:rPr lang="en-IN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conjucntion</a:t>
            </a:r>
            <a:r>
              <a:rPr lang="en-IN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with radiation therapy. </a:t>
            </a:r>
          </a:p>
          <a:p>
            <a:endParaRPr lang="en-US" sz="2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1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Pharmacodynamics</a:t>
            </a:r>
            <a:r>
              <a:rPr lang="en-US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IN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Used in the treatment of colorectal cancer, </a:t>
            </a:r>
            <a:r>
              <a:rPr lang="en-IN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cetuximab</a:t>
            </a:r>
            <a:r>
              <a:rPr lang="en-IN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binds specifically to the epidermal growth factor receptor (</a:t>
            </a:r>
            <a:r>
              <a:rPr lang="en-IN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EGFr</a:t>
            </a:r>
            <a:r>
              <a:rPr lang="en-IN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HER1, c-ErbB-1) on both normal and </a:t>
            </a:r>
            <a:r>
              <a:rPr lang="en-IN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tumor</a:t>
            </a:r>
            <a:r>
              <a:rPr lang="en-IN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cells. </a:t>
            </a:r>
            <a:r>
              <a:rPr lang="en-IN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EGFr</a:t>
            </a:r>
            <a:r>
              <a:rPr lang="en-IN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over-expressed in many colorectal cancers. </a:t>
            </a:r>
            <a:r>
              <a:rPr lang="en-IN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Cetuximab</a:t>
            </a:r>
            <a:r>
              <a:rPr lang="en-IN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competitively inhibits the binding of epidermal growth factor (EGF) and other </a:t>
            </a:r>
            <a:r>
              <a:rPr lang="en-IN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ligands</a:t>
            </a:r>
            <a:r>
              <a:rPr lang="en-IN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such as transforming growth </a:t>
            </a:r>
            <a:r>
              <a:rPr lang="en-IN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factorâ</a:t>
            </a:r>
            <a:r>
              <a:rPr lang="en-IN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€“alpha. Binding of </a:t>
            </a:r>
            <a:r>
              <a:rPr lang="en-IN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cetuximab</a:t>
            </a:r>
            <a:r>
              <a:rPr lang="en-IN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 the </a:t>
            </a:r>
            <a:r>
              <a:rPr lang="en-IN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EGFr</a:t>
            </a:r>
            <a:r>
              <a:rPr lang="en-IN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blocks </a:t>
            </a:r>
            <a:r>
              <a:rPr lang="en-IN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phosphorylation</a:t>
            </a:r>
            <a:r>
              <a:rPr lang="en-IN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activation of receptor-associated </a:t>
            </a:r>
            <a:r>
              <a:rPr lang="en-IN" sz="2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kinases</a:t>
            </a:r>
            <a:r>
              <a:rPr lang="en-IN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resulting in inhibition of cell growth, induction of apoptosis, decreased matrix metalloproteinase secretion and reduced vascular endothelial growth factor production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282" y="2143116"/>
            <a:ext cx="8020344" cy="4161644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Mechanism of action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60000"/>
              </a:lnSpc>
            </a:pP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Cetuximab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binds to the epidermal growth factor receptor (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EGFr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on both normal and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tumor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cells.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EGFr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over-expressed in many colorectal cancers.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Cetuximab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competitively inhibits the binding of epidermal growth factor (EGF) and TGF alpha, thereby reducing their effects on cell growth and metastatic spread. </a:t>
            </a:r>
          </a:p>
          <a:p>
            <a:pPr>
              <a:lnSpc>
                <a:spcPct val="160000"/>
              </a:lnSpc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Toxicity : </a:t>
            </a:r>
          </a:p>
          <a:p>
            <a:pPr>
              <a:lnSpc>
                <a:spcPct val="160000"/>
              </a:lnSpc>
            </a:pP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Single doses of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cetuximab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higher than 500 mg/m^2 have not been tested. There is no experience with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overdosage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 human clinical trials.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</a:pPr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</a:pPr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96" y="857232"/>
            <a:ext cx="7772400" cy="4357718"/>
          </a:xfrm>
        </p:spPr>
        <p:txBody>
          <a:bodyPr>
            <a:normAutofit fontScale="92500" lnSpcReduction="20000"/>
          </a:bodyPr>
          <a:lstStyle/>
          <a:p>
            <a:pPr>
              <a:buClrTx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ClrTx/>
            </a:pP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Targets 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ClrTx/>
            </a:pPr>
            <a:r>
              <a:rPr lang="en-IN" sz="2100" dirty="0" smtClean="0">
                <a:solidFill>
                  <a:schemeClr val="tx1"/>
                </a:solidFill>
              </a:rPr>
              <a:t>Epidermal growth factor receptor   2)Low affinity immunoglobulin gamma </a:t>
            </a:r>
            <a:r>
              <a:rPr lang="en-IN" sz="2100" dirty="0" err="1" smtClean="0">
                <a:solidFill>
                  <a:schemeClr val="tx1"/>
                </a:solidFill>
              </a:rPr>
              <a:t>Fc</a:t>
            </a:r>
            <a:r>
              <a:rPr lang="en-IN" sz="2100" dirty="0" smtClean="0">
                <a:solidFill>
                  <a:schemeClr val="tx1"/>
                </a:solidFill>
              </a:rPr>
              <a:t> region receptor III-B,   3) Complement C1r subcomponent,   4) Complement C1q subcomponent subunit A,     5) Complement C1q subcomponent subunit B,   6) Complement C1q subcomponent subunit C,   7) Low affinity immunoglobulin gamma </a:t>
            </a:r>
            <a:r>
              <a:rPr lang="en-IN" sz="2100" dirty="0" err="1" smtClean="0">
                <a:solidFill>
                  <a:schemeClr val="tx1"/>
                </a:solidFill>
              </a:rPr>
              <a:t>Fc</a:t>
            </a:r>
            <a:r>
              <a:rPr lang="en-IN" sz="2100" dirty="0" smtClean="0">
                <a:solidFill>
                  <a:schemeClr val="tx1"/>
                </a:solidFill>
              </a:rPr>
              <a:t> region receptor III-A,  8) Complement C1s subcomponent,   9) High affinity immunoglobulin gamma </a:t>
            </a:r>
            <a:r>
              <a:rPr lang="en-IN" sz="2100" dirty="0" err="1" smtClean="0">
                <a:solidFill>
                  <a:schemeClr val="tx1"/>
                </a:solidFill>
              </a:rPr>
              <a:t>Fc</a:t>
            </a:r>
            <a:r>
              <a:rPr lang="en-IN" sz="2100" dirty="0" smtClean="0">
                <a:solidFill>
                  <a:schemeClr val="tx1"/>
                </a:solidFill>
              </a:rPr>
              <a:t> receptor I,    10) Low affinity immunoglobulin gamma </a:t>
            </a:r>
            <a:r>
              <a:rPr lang="en-IN" sz="2100" dirty="0" err="1" smtClean="0">
                <a:solidFill>
                  <a:schemeClr val="tx1"/>
                </a:solidFill>
              </a:rPr>
              <a:t>Fc</a:t>
            </a:r>
            <a:r>
              <a:rPr lang="en-IN" sz="2100" dirty="0" smtClean="0">
                <a:solidFill>
                  <a:schemeClr val="tx1"/>
                </a:solidFill>
              </a:rPr>
              <a:t> region receptor II-a,    11) Low affinity immunoglobulin gamma </a:t>
            </a:r>
            <a:r>
              <a:rPr lang="en-IN" sz="2100" dirty="0" err="1" smtClean="0">
                <a:solidFill>
                  <a:schemeClr val="tx1"/>
                </a:solidFill>
              </a:rPr>
              <a:t>Fc</a:t>
            </a:r>
            <a:r>
              <a:rPr lang="en-IN" sz="2100" dirty="0" smtClean="0">
                <a:solidFill>
                  <a:schemeClr val="tx1"/>
                </a:solidFill>
              </a:rPr>
              <a:t> region receptor II-b,   12) Low affinity immunoglobulin gamma </a:t>
            </a:r>
            <a:r>
              <a:rPr lang="en-IN" sz="2100" dirty="0" err="1" smtClean="0">
                <a:solidFill>
                  <a:schemeClr val="tx1"/>
                </a:solidFill>
              </a:rPr>
              <a:t>Fc</a:t>
            </a:r>
            <a:r>
              <a:rPr lang="en-IN" sz="2100" dirty="0" smtClean="0">
                <a:solidFill>
                  <a:schemeClr val="tx1"/>
                </a:solidFill>
              </a:rPr>
              <a:t> region receptor II-c</a:t>
            </a:r>
            <a:endParaRPr lang="en-US" sz="2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endParaRPr lang="en-US" sz="2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Affected organisms </a:t>
            </a:r>
            <a:r>
              <a:rPr lang="en-US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IN" sz="2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IN" sz="2100" dirty="0" smtClean="0">
                <a:solidFill>
                  <a:schemeClr val="tx1"/>
                </a:solidFill>
              </a:rPr>
              <a:t>Humans and other mammals</a:t>
            </a:r>
            <a:endParaRPr lang="en-US" sz="2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596" y="3500438"/>
            <a:ext cx="7772400" cy="285752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Categories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r>
              <a:rPr lang="en-IN" sz="1800" dirty="0" err="1" smtClean="0">
                <a:solidFill>
                  <a:schemeClr val="tx1"/>
                </a:solidFill>
              </a:rPr>
              <a:t>Antineoplastic</a:t>
            </a:r>
            <a:r>
              <a:rPr lang="en-IN" sz="1800" dirty="0" smtClean="0">
                <a:solidFill>
                  <a:schemeClr val="tx1"/>
                </a:solidFill>
              </a:rPr>
              <a:t> Agents 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Patents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r>
              <a:rPr lang="en-US" sz="1800" dirty="0" smtClean="0">
                <a:solidFill>
                  <a:srgbClr val="2F2B20"/>
                </a:solidFill>
              </a:rPr>
              <a:t>Country		Patent Number	Approved		Expires </a:t>
            </a:r>
            <a:r>
              <a:rPr lang="en-US" sz="1800" dirty="0">
                <a:solidFill>
                  <a:srgbClr val="2F2B20"/>
                </a:solidFill>
              </a:rPr>
              <a:t>(estimated</a:t>
            </a:r>
            <a:r>
              <a:rPr lang="en-US" sz="1800" dirty="0" smtClean="0">
                <a:solidFill>
                  <a:srgbClr val="2F2B20"/>
                </a:solidFill>
              </a:rPr>
              <a:t>)</a:t>
            </a:r>
          </a:p>
          <a:p>
            <a:r>
              <a:rPr lang="en-US" sz="1800" dirty="0" smtClean="0">
                <a:solidFill>
                  <a:srgbClr val="2F2B20"/>
                </a:solidFill>
              </a:rPr>
              <a:t>Canada		1340417		1999</a:t>
            </a:r>
            <a:r>
              <a:rPr lang="en-US" sz="1800" dirty="0">
                <a:solidFill>
                  <a:srgbClr val="2F2B20"/>
                </a:solidFill>
              </a:rPr>
              <a:t>-03-</a:t>
            </a:r>
            <a:r>
              <a:rPr lang="en-US" sz="1800" dirty="0" smtClean="0">
                <a:solidFill>
                  <a:srgbClr val="2F2B20"/>
                </a:solidFill>
              </a:rPr>
              <a:t>02	2016</a:t>
            </a:r>
            <a:r>
              <a:rPr lang="en-US" sz="1800" dirty="0">
                <a:solidFill>
                  <a:srgbClr val="2F2B20"/>
                </a:solidFill>
              </a:rPr>
              <a:t>-03-</a:t>
            </a:r>
            <a:r>
              <a:rPr lang="en-US" sz="1800" dirty="0" smtClean="0">
                <a:solidFill>
                  <a:srgbClr val="2F2B20"/>
                </a:solidFill>
              </a:rPr>
              <a:t>02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Sequence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IN" sz="1800" dirty="0" err="1" smtClean="0">
                <a:solidFill>
                  <a:schemeClr val="tx1"/>
                </a:solidFill>
              </a:rPr>
              <a:t>Cetuximab</a:t>
            </a:r>
            <a:r>
              <a:rPr lang="en-IN" sz="1800" dirty="0" smtClean="0">
                <a:solidFill>
                  <a:schemeClr val="tx1"/>
                </a:solidFill>
              </a:rPr>
              <a:t> heavy chain = QVQLKQSGPGLVQPSQSLSITCTVSGFSLTNYGVHWVRQSPGKGLEWLGVIWSGGNTDYNTPFTSRLSINKDNSKSQVFFKMNSLQSNDTAIYYCARALTYYDYEFAYWGQGTLVTVSAASTKGPSVFPLAPSSKSTSGGTAALGCLVKDYFPEPVTVSWNSGALTSGVHTFPAVLQSSGLYSLSSVVTVPSSSLGTQTYICNVNHKPSNTKVDKRVEPKSPKSCDKTHTCPPCPAPELLGGPSVFLFPPKPKDTLMISRTPEVTCVVVDVSHEDPEVKFNWYVDGVEVHNAKTKPREEQYNSTYRVVSVLTVLHQDWLNGKEYKCKVSNKALPAPIEKTISKAKGQPREPQVYTLPPSRDELTKNQVSLTCLVKGFYPSDIAVEWESNGQPENNYKTTPPVLDSDGSFFLYSKLTVDKSRWQQGNVFSCSVMHEALHNHYTQKSLSLSPGK      and </a:t>
            </a:r>
            <a:r>
              <a:rPr lang="en-IN" sz="1800" dirty="0" err="1" smtClean="0">
                <a:solidFill>
                  <a:schemeClr val="tx1"/>
                </a:solidFill>
              </a:rPr>
              <a:t>Cetuximab</a:t>
            </a:r>
            <a:r>
              <a:rPr lang="en-IN" sz="1800" dirty="0" smtClean="0">
                <a:solidFill>
                  <a:schemeClr val="tx1"/>
                </a:solidFill>
              </a:rPr>
              <a:t> light chain = DILLTQSPVILSVSPGERVSFSCRASQSIGTNIHWYQQRTNGSPRLLIKYASESISGIPSRFSGSGSGTDFTLSINSVESEDIADYYCQQNNNWPTTFGAGTKLELKRTVAAPSVFIFPPSDEQLKSGTASVVCLLNNFYPREAKVQWKVDNALQSGNSQESVTEQDSKDSTYSLSSTLTLSKADYEKHKVYACEVTHQGLSSPVTKSFNRGA</a:t>
            </a:r>
            <a:endParaRPr lang="en-IN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72" y="642918"/>
            <a:ext cx="7772400" cy="5572164"/>
          </a:xfrm>
        </p:spPr>
        <p:txBody>
          <a:bodyPr>
            <a:noAutofit/>
          </a:bodyPr>
          <a:lstStyle/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Brands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Erbitux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Company :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ImClone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Systems Inc 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Description :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Erbitux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a targeted therapy.  It is classified as a "monoclonal antibody" and "signal transduction inhibitor" by binding to epidermal growth factor receptors (EGFR). 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Used for/Prescribed for :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used to treat metastatic colorectal cancer (cancer spread beyond the colon or rectum) that over-expresses the epidermal growth factor  receptor (EGFR) and approved for the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treatment of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squamous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cell carcinoma of the head and neck. 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Formulation :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formulated in a solution with no preservatives, which contains 8.48 mg/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sodium chloride, 1.88 mg/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sodium phosphate dibasic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heptahydrate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0.41 mg/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sodium phosphate monobasic monohydrate, and Water for Injection, USP 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 :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sterile, clear,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colorless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liquid of pH 7.0 to 7.4, which may contain a small amount of easily visible, white, amorphous </a:t>
            </a:r>
            <a:r>
              <a:rPr lang="en-IN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cetuximab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particulates 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Route of administration : </a:t>
            </a:r>
            <a:r>
              <a:rPr lang="en-IN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Intravenous Infusion 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692696"/>
            <a:ext cx="7941092" cy="5112568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Dosage :</a:t>
            </a:r>
            <a:b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dirty="0" smtClean="0">
                <a:solidFill>
                  <a:schemeClr val="tx1"/>
                </a:solidFill>
              </a:rPr>
              <a:t>usually given once every week for 6 to 7 weeks. And  supplied at a concentration of 2 mg/</a:t>
            </a:r>
            <a:r>
              <a:rPr lang="en-IN" sz="1800" dirty="0" err="1" smtClean="0">
                <a:solidFill>
                  <a:schemeClr val="tx1"/>
                </a:solidFill>
              </a:rPr>
              <a:t>mL</a:t>
            </a:r>
            <a:r>
              <a:rPr lang="en-IN" sz="1800" dirty="0" smtClean="0">
                <a:solidFill>
                  <a:schemeClr val="tx1"/>
                </a:solidFill>
              </a:rPr>
              <a:t> in either 100 mg (50 </a:t>
            </a:r>
            <a:r>
              <a:rPr lang="en-IN" sz="1800" dirty="0" err="1" smtClean="0">
                <a:solidFill>
                  <a:schemeClr val="tx1"/>
                </a:solidFill>
              </a:rPr>
              <a:t>mL</a:t>
            </a:r>
            <a:r>
              <a:rPr lang="en-IN" sz="1800" dirty="0" smtClean="0">
                <a:solidFill>
                  <a:schemeClr val="tx1"/>
                </a:solidFill>
              </a:rPr>
              <a:t>) or 200 mg (100 </a:t>
            </a:r>
            <a:r>
              <a:rPr lang="en-IN" sz="1800" dirty="0" err="1" smtClean="0">
                <a:solidFill>
                  <a:schemeClr val="tx1"/>
                </a:solidFill>
              </a:rPr>
              <a:t>mL</a:t>
            </a:r>
            <a:r>
              <a:rPr lang="en-IN" sz="1800" dirty="0" smtClean="0">
                <a:solidFill>
                  <a:schemeClr val="tx1"/>
                </a:solidFill>
              </a:rPr>
              <a:t>), single-use vials.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Contraindication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dirty="0" smtClean="0">
                <a:solidFill>
                  <a:schemeClr val="tx1"/>
                </a:solidFill>
              </a:rPr>
              <a:t> allergic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Side effects : </a:t>
            </a:r>
            <a:b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1800" dirty="0" smtClean="0">
                <a:solidFill>
                  <a:schemeClr val="tx1"/>
                </a:solidFill>
              </a:rPr>
              <a:t> Rash (Acne like), Generalized weakness, malaise, Fever, Low magnesium level are </a:t>
            </a:r>
            <a:r>
              <a:rPr lang="en-IN" sz="1800" dirty="0" err="1" smtClean="0">
                <a:solidFill>
                  <a:schemeClr val="tx1"/>
                </a:solidFill>
              </a:rPr>
              <a:t>commom</a:t>
            </a:r>
            <a:r>
              <a:rPr lang="en-IN" sz="1800" dirty="0" smtClean="0">
                <a:solidFill>
                  <a:schemeClr val="tx1"/>
                </a:solidFill>
              </a:rPr>
              <a:t>  (occurring in greater than 30%) for patients taking </a:t>
            </a:r>
            <a:r>
              <a:rPr lang="en-IN" sz="1800" dirty="0" err="1" smtClean="0">
                <a:solidFill>
                  <a:schemeClr val="tx1"/>
                </a:solidFill>
              </a:rPr>
              <a:t>Erbitux</a:t>
            </a:r>
            <a:r>
              <a:rPr lang="en-IN" sz="1800" dirty="0" smtClean="0">
                <a:solidFill>
                  <a:schemeClr val="tx1"/>
                </a:solidFill>
              </a:rPr>
              <a:t>. And less </a:t>
            </a:r>
            <a:r>
              <a:rPr lang="en-IN" sz="1800" dirty="0" err="1" smtClean="0">
                <a:solidFill>
                  <a:schemeClr val="tx1"/>
                </a:solidFill>
              </a:rPr>
              <a:t>coomon</a:t>
            </a:r>
            <a:r>
              <a:rPr lang="en-IN" sz="1800" dirty="0" smtClean="0">
                <a:solidFill>
                  <a:schemeClr val="tx1"/>
                </a:solidFill>
              </a:rPr>
              <a:t> side effects (occurring in about 10-29%) of patients receiving </a:t>
            </a:r>
            <a:r>
              <a:rPr lang="en-IN" sz="1800" dirty="0" err="1" smtClean="0">
                <a:solidFill>
                  <a:schemeClr val="tx1"/>
                </a:solidFill>
              </a:rPr>
              <a:t>Erbitux</a:t>
            </a:r>
            <a:r>
              <a:rPr lang="en-IN" sz="1800" dirty="0" smtClean="0">
                <a:solidFill>
                  <a:schemeClr val="tx1"/>
                </a:solidFill>
              </a:rPr>
              <a:t> are; </a:t>
            </a:r>
            <a:br>
              <a:rPr lang="en-IN" sz="1800" dirty="0" smtClean="0">
                <a:solidFill>
                  <a:schemeClr val="tx1"/>
                </a:solidFill>
              </a:rPr>
            </a:br>
            <a:r>
              <a:rPr lang="en-IN" sz="1800" dirty="0" smtClean="0">
                <a:solidFill>
                  <a:schemeClr val="tx1"/>
                </a:solidFill>
              </a:rPr>
              <a:t>    Nausea and vomiting,  </a:t>
            </a:r>
            <a:r>
              <a:rPr lang="en-IN" sz="1800" dirty="0" err="1" smtClean="0">
                <a:solidFill>
                  <a:schemeClr val="tx1"/>
                </a:solidFill>
              </a:rPr>
              <a:t>Diarrhea</a:t>
            </a:r>
            <a:r>
              <a:rPr lang="en-IN" sz="1800" dirty="0" smtClean="0">
                <a:solidFill>
                  <a:schemeClr val="tx1"/>
                </a:solidFill>
              </a:rPr>
              <a:t>,  Constipation, Poor appetite, Headache, Abdominal pain, Nail disorder - inflammation of the skin surrounding a fingernail or toenail,  Mouth sores, Swelling, Difficulty sleeping, Itching,  Low red blood cell count (</a:t>
            </a:r>
            <a:r>
              <a:rPr lang="en-IN" sz="1800" dirty="0" err="1" smtClean="0">
                <a:solidFill>
                  <a:schemeClr val="tx1"/>
                </a:solidFill>
              </a:rPr>
              <a:t>Anemia</a:t>
            </a:r>
            <a:r>
              <a:rPr lang="en-IN" sz="1800" dirty="0" smtClean="0">
                <a:solidFill>
                  <a:schemeClr val="tx1"/>
                </a:solidFill>
              </a:rPr>
              <a:t>), Cough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Drug interaction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800" dirty="0" smtClean="0">
                <a:solidFill>
                  <a:schemeClr val="tx1"/>
                </a:solidFill>
              </a:rPr>
              <a:t>19 drugs (55 brand and generic names) interact with erbitux in which 1 Major and 18 moderate interction. 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500306"/>
            <a:ext cx="7620000" cy="1143000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2400" dirty="0" smtClean="0"/>
              <a:t> </a:t>
            </a:r>
            <a:r>
              <a:rPr lang="en-IN" sz="1800" dirty="0" smtClean="0">
                <a:solidFill>
                  <a:schemeClr val="tx1"/>
                </a:solidFill>
              </a:rPr>
              <a:t>http://chemocare.com/chemotherapy/drug-info/</a:t>
            </a:r>
            <a:r>
              <a:rPr lang="en-IN" sz="1800" dirty="0" smtClean="0">
                <a:solidFill>
                  <a:schemeClr val="tx1"/>
                </a:solidFill>
              </a:rPr>
              <a:t>erbitux.aspx</a:t>
            </a:r>
            <a:br>
              <a:rPr lang="en-IN" sz="1800" dirty="0" smtClean="0">
                <a:solidFill>
                  <a:schemeClr val="tx1"/>
                </a:solidFill>
              </a:rPr>
            </a:br>
            <a:r>
              <a:rPr lang="en-IN" sz="1800" dirty="0" smtClean="0">
                <a:solidFill>
                  <a:schemeClr val="tx1"/>
                </a:solidFill>
              </a:rPr>
              <a:t> </a:t>
            </a:r>
            <a:r>
              <a:rPr lang="en-IN" sz="1800" dirty="0" smtClean="0">
                <a:solidFill>
                  <a:schemeClr val="tx1"/>
                </a:solidFill>
              </a:rPr>
              <a:t>http://www.rxlist.com/erbitux-</a:t>
            </a:r>
            <a:r>
              <a:rPr lang="en-IN" sz="1800" dirty="0" smtClean="0">
                <a:solidFill>
                  <a:schemeClr val="tx1"/>
                </a:solidFill>
              </a:rPr>
              <a:t>drug.htm</a:t>
            </a:r>
            <a:br>
              <a:rPr lang="en-IN" sz="1800" dirty="0" smtClean="0">
                <a:solidFill>
                  <a:schemeClr val="tx1"/>
                </a:solidFill>
              </a:rPr>
            </a:br>
            <a:r>
              <a:rPr lang="en-IN" sz="1800" dirty="0" smtClean="0">
                <a:solidFill>
                  <a:schemeClr val="tx1"/>
                </a:solidFill>
              </a:rPr>
              <a:t> </a:t>
            </a:r>
            <a:r>
              <a:rPr lang="en-IN" sz="1800" dirty="0" smtClean="0">
                <a:solidFill>
                  <a:schemeClr val="tx1"/>
                </a:solidFill>
              </a:rPr>
              <a:t>http://www.drugs.com/erbitux.html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IN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147</TotalTime>
  <Words>272</Words>
  <Application>Microsoft Macintosh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Cetuximab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Dosage : usually given once every week for 6 to 7 weeks. And  supplied at a concentration of 2 mg/mL in either 100 mg (50 mL) or 200 mg (100 mL), single-use vials.   Contraindication :   allergic  Side effects :   Rash (Acne like), Generalized weakness, malaise, Fever, Low magnesium level are commom  (occurring in greater than 30%) for patients taking Erbitux. And less coomon side effects (occurring in about 10-29%) of patients receiving Erbitux are;      Nausea and vomiting,  Diarrhea,  Constipation, Poor appetite, Headache, Abdominal pain, Nail disorder - inflammation of the skin surrounding a fingernail or toenail,  Mouth sores, Swelling, Difficulty sleeping, Itching,  Low red blood cell count (Anemia), Cough  Drug interaction :  19 drugs (55 brand and generic names) interact with erbitux in which 1 Major and 18 moderate interction. </vt:lpstr>
      <vt:lpstr>References :  http://chemocare.com/chemotherapy/drug-info/erbitux.aspx  http://www.rxlist.com/erbitux-drug.htm  http://www.drugs.com/erbitux.html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Lepirudin</dc:title>
  <dc:creator>Lubna</dc:creator>
  <cp:lastModifiedBy>bic2</cp:lastModifiedBy>
  <cp:revision>19</cp:revision>
  <dcterms:created xsi:type="dcterms:W3CDTF">2014-12-29T07:14:40Z</dcterms:created>
  <dcterms:modified xsi:type="dcterms:W3CDTF">2015-01-12T09:45:08Z</dcterms:modified>
</cp:coreProperties>
</file>