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7" r:id="rId5"/>
    <p:sldId id="268" r:id="rId6"/>
    <p:sldId id="273" r:id="rId7"/>
    <p:sldId id="26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drugbank.ca/drugs/DB0007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rPr>
              <a:t>Asparaginase</a:t>
            </a:r>
            <a:r>
              <a:rPr lang="en-IN" dirty="0" smtClean="0">
                <a:solidFill>
                  <a:schemeClr val="tx1"/>
                </a:solidFill>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DB00023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1377</a:t>
            </a:r>
            <a:r>
              <a:rPr lang="en-IN" dirty="0" smtClean="0">
                <a:solidFill>
                  <a:srgbClr val="2F2B20"/>
                </a:solidFill>
              </a:rPr>
              <a:t>H</a:t>
            </a:r>
            <a:r>
              <a:rPr lang="en-IN" baseline="-25000" dirty="0" smtClean="0">
                <a:solidFill>
                  <a:srgbClr val="2F2B20"/>
                </a:solidFill>
              </a:rPr>
              <a:t>2208</a:t>
            </a:r>
            <a:r>
              <a:rPr lang="en-IN" dirty="0" smtClean="0">
                <a:solidFill>
                  <a:srgbClr val="2F2B20"/>
                </a:solidFill>
              </a:rPr>
              <a:t>N</a:t>
            </a:r>
            <a:r>
              <a:rPr lang="en-IN" baseline="-25000" dirty="0" smtClean="0">
                <a:solidFill>
                  <a:srgbClr val="2F2B20"/>
                </a:solidFill>
              </a:rPr>
              <a:t>382</a:t>
            </a:r>
            <a:r>
              <a:rPr lang="en-IN" dirty="0" smtClean="0">
                <a:solidFill>
                  <a:srgbClr val="2F2B20"/>
                </a:solidFill>
              </a:rPr>
              <a:t>O</a:t>
            </a:r>
            <a:r>
              <a:rPr lang="en-IN" baseline="-25000" dirty="0" smtClean="0">
                <a:solidFill>
                  <a:srgbClr val="2F2B20"/>
                </a:solidFill>
              </a:rPr>
              <a:t>442</a:t>
            </a:r>
            <a:r>
              <a:rPr lang="en-IN" dirty="0" smtClean="0">
                <a:solidFill>
                  <a:srgbClr val="2F2B20"/>
                </a:solidFill>
              </a:rPr>
              <a:t>S</a:t>
            </a:r>
            <a:r>
              <a:rPr lang="en-IN" baseline="-25000" dirty="0" smtClean="0">
                <a:solidFill>
                  <a:srgbClr val="2F2B20"/>
                </a:solidFill>
              </a:rPr>
              <a:t>17</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31731.9000</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8-30 hrs </a:t>
            </a:r>
          </a:p>
          <a:p>
            <a:pPr algn="l"/>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lnSpcReduction="10000"/>
          </a:bodyPr>
          <a:lstStyle/>
          <a:p>
            <a:pPr algn="l">
              <a:lnSpc>
                <a:spcPct val="150000"/>
              </a:lnSpc>
            </a:pPr>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pPr>
              <a:lnSpc>
                <a:spcPct val="150000"/>
              </a:lnSpc>
            </a:pPr>
            <a:r>
              <a:rPr lang="en-IN" sz="1800" dirty="0" smtClean="0">
                <a:solidFill>
                  <a:schemeClr val="tx1"/>
                </a:solidFill>
                <a:latin typeface="Times New Roman" pitchFamily="18" charset="0"/>
                <a:cs typeface="Times New Roman" pitchFamily="18" charset="0"/>
              </a:rPr>
              <a:t>L-</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amidohydrolase</a:t>
            </a:r>
            <a:r>
              <a:rPr lang="en-IN" sz="1800" dirty="0" smtClean="0">
                <a:solidFill>
                  <a:schemeClr val="tx1"/>
                </a:solidFill>
                <a:latin typeface="Times New Roman" pitchFamily="18" charset="0"/>
                <a:cs typeface="Times New Roman" pitchFamily="18" charset="0"/>
              </a:rPr>
              <a:t> from E. coli </a:t>
            </a:r>
            <a:endParaRPr lang="en-US" sz="2400" b="1" dirty="0" smtClean="0">
              <a:solidFill>
                <a:schemeClr val="tx1"/>
              </a:solidFill>
              <a:latin typeface="Times New Roman" pitchFamily="18" charset="0"/>
              <a:cs typeface="Times New Roman" pitchFamily="18" charset="0"/>
            </a:endParaRPr>
          </a:p>
          <a:p>
            <a:pPr algn="l">
              <a:lnSpc>
                <a:spcPct val="150000"/>
              </a:lnSpc>
            </a:pPr>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p>
          <a:p>
            <a:pPr>
              <a:lnSpc>
                <a:spcPct val="150000"/>
              </a:lnSpc>
            </a:pPr>
            <a:r>
              <a:rPr lang="en-IN" sz="1800" dirty="0" smtClean="0">
                <a:solidFill>
                  <a:schemeClr val="tx1"/>
                </a:solidFill>
                <a:latin typeface="Times New Roman" pitchFamily="18" charset="0"/>
                <a:cs typeface="Times New Roman" pitchFamily="18" charset="0"/>
              </a:rPr>
              <a:t>For treatment of acute lympocytic leukemia and non-Hodgkins lymphoma </a:t>
            </a:r>
            <a:r>
              <a:rPr lang="en-US" sz="1800" dirty="0" smtClean="0">
                <a:solidFill>
                  <a:schemeClr val="tx1"/>
                </a:solidFill>
                <a:latin typeface="Times New Roman" pitchFamily="18" charset="0"/>
                <a:cs typeface="Times New Roman" pitchFamily="18" charset="0"/>
              </a:rPr>
              <a:t> </a:t>
            </a:r>
            <a:endParaRPr lang="en-US" sz="2400" b="1" dirty="0" smtClean="0">
              <a:solidFill>
                <a:schemeClr val="tx1"/>
              </a:solidFill>
              <a:latin typeface="Times New Roman" pitchFamily="18" charset="0"/>
              <a:cs typeface="Times New Roman" pitchFamily="18" charset="0"/>
            </a:endParaRPr>
          </a:p>
          <a:p>
            <a:pPr algn="l">
              <a:lnSpc>
                <a:spcPct val="150000"/>
              </a:lnSpc>
            </a:pPr>
            <a:r>
              <a:rPr lang="en-US" sz="2400" b="1" dirty="0" smtClean="0">
                <a:solidFill>
                  <a:schemeClr val="tx1"/>
                </a:solidFill>
                <a:latin typeface="Times New Roman" pitchFamily="18" charset="0"/>
                <a:cs typeface="Times New Roman" pitchFamily="18" charset="0"/>
              </a:rPr>
              <a:t>Pharmacodynamics </a:t>
            </a:r>
            <a:r>
              <a:rPr lang="en-US" sz="2400" dirty="0" smtClean="0">
                <a:solidFill>
                  <a:schemeClr val="tx1"/>
                </a:solidFill>
                <a:latin typeface="Times New Roman" pitchFamily="18" charset="0"/>
                <a:cs typeface="Times New Roman" pitchFamily="18" charset="0"/>
              </a:rPr>
              <a:t>: </a:t>
            </a:r>
          </a:p>
          <a:p>
            <a:pPr>
              <a:lnSpc>
                <a:spcPct val="150000"/>
              </a:lnSpc>
            </a:pPr>
            <a:r>
              <a:rPr lang="en-IN" sz="1800" dirty="0" smtClean="0">
                <a:solidFill>
                  <a:schemeClr val="tx1"/>
                </a:solidFill>
                <a:latin typeface="Times New Roman" pitchFamily="18" charset="0"/>
                <a:cs typeface="Times New Roman" pitchFamily="18" charset="0"/>
              </a:rPr>
              <a:t>In a significant number of patients with acute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the malignant cells are dependent on an exogenous source of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for survival. Normal cells, however, are able to synthesize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and thus are affected less by the rapid depletion produced by treatment with the enzyme </a:t>
            </a:r>
            <a:r>
              <a:rPr lang="en-IN" sz="1800" dirty="0" err="1" smtClean="0">
                <a:solidFill>
                  <a:schemeClr val="tx1"/>
                </a:solidFill>
                <a:latin typeface="Times New Roman" pitchFamily="18" charset="0"/>
                <a:cs typeface="Times New Roman" pitchFamily="18" charset="0"/>
              </a:rPr>
              <a:t>asparaginase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exploits a metabolic defect in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synthesis of some malignant cells.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88640"/>
            <a:ext cx="8064896" cy="6408712"/>
          </a:xfrm>
        </p:spPr>
        <p:txBody>
          <a:bodyPr>
            <a:noAutofit/>
          </a:bodyPr>
          <a:lstStyle/>
          <a:p>
            <a:pPr>
              <a:lnSpc>
                <a:spcPct val="15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50000"/>
              </a:lnSpc>
            </a:pPr>
            <a:r>
              <a:rPr lang="en-IN" sz="1800" dirty="0" err="1" smtClean="0">
                <a:solidFill>
                  <a:schemeClr val="tx1"/>
                </a:solidFill>
                <a:latin typeface="Times New Roman" pitchFamily="18" charset="0"/>
                <a:cs typeface="Times New Roman" pitchFamily="18" charset="0"/>
              </a:rPr>
              <a:t>Asparaginase</a:t>
            </a:r>
            <a:r>
              <a:rPr lang="en-IN" sz="1800" dirty="0" smtClean="0">
                <a:solidFill>
                  <a:schemeClr val="tx1"/>
                </a:solidFill>
                <a:latin typeface="Times New Roman" pitchFamily="18" charset="0"/>
                <a:cs typeface="Times New Roman" pitchFamily="18" charset="0"/>
              </a:rPr>
              <a:t> converts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to aspartic acid and ammonia. It facilitates production of </a:t>
            </a:r>
            <a:r>
              <a:rPr lang="en-IN" sz="1800" dirty="0" err="1" smtClean="0">
                <a:solidFill>
                  <a:schemeClr val="tx1"/>
                </a:solidFill>
                <a:latin typeface="Times New Roman" pitchFamily="18" charset="0"/>
                <a:cs typeface="Times New Roman" pitchFamily="18" charset="0"/>
              </a:rPr>
              <a:t>oxaloacetate</a:t>
            </a:r>
            <a:r>
              <a:rPr lang="en-IN" sz="1800" dirty="0" smtClean="0">
                <a:solidFill>
                  <a:schemeClr val="tx1"/>
                </a:solidFill>
                <a:latin typeface="Times New Roman" pitchFamily="18" charset="0"/>
                <a:cs typeface="Times New Roman" pitchFamily="18" charset="0"/>
              </a:rPr>
              <a:t> which is needed for general cellular metabolism. Some malignant cells lose the ability to produce asparagine and so the loss of exogenous sources of asparagine leads to cell death. </a:t>
            </a:r>
            <a:endParaRPr lang="en-IN" sz="1800" dirty="0" smtClean="0">
              <a:solidFill>
                <a:schemeClr val="tx1"/>
              </a:solidFill>
              <a:latin typeface="Times New Roman" pitchFamily="18" charset="0"/>
              <a:cs typeface="Times New Roman" pitchFamily="18" charset="0"/>
            </a:endParaRPr>
          </a:p>
          <a:p>
            <a:pPr>
              <a:lnSpc>
                <a:spcPct val="150000"/>
              </a:lnSpc>
              <a:buClrTx/>
            </a:pPr>
            <a:r>
              <a:rPr lang="en-US" sz="2400" b="1" dirty="0">
                <a:solidFill>
                  <a:schemeClr val="tx1"/>
                </a:solidFill>
                <a:latin typeface="Times New Roman" pitchFamily="18" charset="0"/>
                <a:cs typeface="Times New Roman" pitchFamily="18" charset="0"/>
              </a:rPr>
              <a:t>Drug Interaction</a:t>
            </a:r>
            <a:r>
              <a:rPr lang="en-US" sz="2400" dirty="0">
                <a:solidFill>
                  <a:schemeClr val="tx1"/>
                </a:solidFill>
                <a:latin typeface="Times New Roman" pitchFamily="18" charset="0"/>
                <a:cs typeface="Times New Roman" pitchFamily="18" charset="0"/>
              </a:rPr>
              <a:t>:</a:t>
            </a:r>
          </a:p>
          <a:p>
            <a:pPr>
              <a:lnSpc>
                <a:spcPct val="150000"/>
              </a:lnSpc>
              <a:buClrTx/>
            </a:pPr>
            <a:r>
              <a:rPr lang="en-US" sz="1800" dirty="0">
                <a:solidFill>
                  <a:srgbClr val="2F2B20"/>
                </a:solidFill>
                <a:hlinkClick r:id="rId2"/>
              </a:rPr>
              <a:t>Trastuzumab</a:t>
            </a:r>
            <a:r>
              <a:rPr lang="en-US" sz="1800" dirty="0">
                <a:solidFill>
                  <a:srgbClr val="2F2B20"/>
                </a:solidFill>
              </a:rPr>
              <a:t> : </a:t>
            </a:r>
            <a:r>
              <a:rPr lang="en-US" sz="1800" dirty="0" err="1">
                <a:solidFill>
                  <a:srgbClr val="2F2B20"/>
                </a:solidFill>
              </a:rPr>
              <a:t>Trastuzumab</a:t>
            </a:r>
            <a:r>
              <a:rPr lang="en-US" sz="1800" dirty="0">
                <a:solidFill>
                  <a:srgbClr val="2F2B20"/>
                </a:solidFill>
              </a:rPr>
              <a:t> may increase the risk of neutropenia and anemia. Monitor closely for signs and symptoms of adverse events. </a:t>
            </a:r>
          </a:p>
          <a:p>
            <a:pPr>
              <a:lnSpc>
                <a:spcPct val="150000"/>
              </a:lnSpc>
              <a:buClrTx/>
            </a:pPr>
            <a:r>
              <a:rPr lang="en-US" sz="2400" b="1" dirty="0">
                <a:solidFill>
                  <a:schemeClr val="tx1"/>
                </a:solidFill>
                <a:latin typeface="Times New Roman" pitchFamily="18" charset="0"/>
                <a:cs typeface="Times New Roman" pitchFamily="18" charset="0"/>
              </a:rPr>
              <a:t>Targets </a:t>
            </a:r>
            <a:r>
              <a:rPr lang="en-US" sz="2400" dirty="0">
                <a:solidFill>
                  <a:schemeClr val="tx1"/>
                </a:solidFill>
                <a:latin typeface="Times New Roman" pitchFamily="18" charset="0"/>
                <a:cs typeface="Times New Roman" pitchFamily="18" charset="0"/>
              </a:rPr>
              <a:t>:</a:t>
            </a:r>
          </a:p>
          <a:p>
            <a:pPr marL="457200" indent="-457200">
              <a:lnSpc>
                <a:spcPct val="150000"/>
              </a:lnSpc>
              <a:buClrTx/>
            </a:pPr>
            <a:r>
              <a:rPr lang="en-IN" sz="1800" dirty="0">
                <a:solidFill>
                  <a:schemeClr val="tx1"/>
                </a:solidFill>
                <a:latin typeface="Times New Roman" pitchFamily="18" charset="0"/>
                <a:cs typeface="Times New Roman" pitchFamily="18" charset="0"/>
              </a:rPr>
              <a:t>L-asparagine </a:t>
            </a:r>
            <a:endParaRPr lang="en-US" sz="1800" dirty="0">
              <a:solidFill>
                <a:schemeClr val="tx1"/>
              </a:solidFill>
              <a:latin typeface="Times New Roman" pitchFamily="18" charset="0"/>
              <a:cs typeface="Times New Roman" pitchFamily="18" charset="0"/>
            </a:endParaRPr>
          </a:p>
          <a:p>
            <a:pPr>
              <a:lnSpc>
                <a:spcPct val="150000"/>
              </a:lnSpc>
              <a:buClrTx/>
            </a:pPr>
            <a:r>
              <a:rPr lang="en-US" sz="2400" b="1" dirty="0">
                <a:solidFill>
                  <a:schemeClr val="tx1"/>
                </a:solidFill>
                <a:latin typeface="Times New Roman" pitchFamily="18" charset="0"/>
                <a:cs typeface="Times New Roman" pitchFamily="18" charset="0"/>
              </a:rPr>
              <a:t>Affected organisms </a:t>
            </a:r>
            <a:r>
              <a:rPr lang="en-US" sz="2400" dirty="0">
                <a:solidFill>
                  <a:schemeClr val="tx1"/>
                </a:solidFill>
                <a:latin typeface="Times New Roman" pitchFamily="18" charset="0"/>
                <a:cs typeface="Times New Roman" pitchFamily="18" charset="0"/>
              </a:rPr>
              <a:t>: </a:t>
            </a:r>
          </a:p>
          <a:p>
            <a:pPr>
              <a:lnSpc>
                <a:spcPct val="150000"/>
              </a:lnSpc>
              <a:buClrTx/>
            </a:pPr>
            <a:r>
              <a:rPr lang="en-IN" sz="1800" dirty="0">
                <a:solidFill>
                  <a:schemeClr val="tx1"/>
                </a:solidFill>
                <a:latin typeface="Times New Roman" pitchFamily="18" charset="0"/>
                <a:cs typeface="Times New Roman" pitchFamily="18" charset="0"/>
              </a:rPr>
              <a:t>Humans and other mammals </a:t>
            </a:r>
            <a:endParaRPr lang="en-IN"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412776"/>
            <a:ext cx="7772400" cy="3444984"/>
          </a:xfrm>
        </p:spPr>
        <p:txBody>
          <a:bodyPr>
            <a:noAutofit/>
          </a:bodyPr>
          <a:lstStyle/>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 </a:t>
            </a:r>
          </a:p>
          <a:p>
            <a:r>
              <a:rPr lang="en-IN" sz="1800" dirty="0" err="1" smtClean="0">
                <a:solidFill>
                  <a:schemeClr val="tx1"/>
                </a:solidFill>
                <a:latin typeface="Times New Roman" pitchFamily="18" charset="0"/>
                <a:cs typeface="Times New Roman" pitchFamily="18" charset="0"/>
              </a:rPr>
              <a:t>Antineoplastic</a:t>
            </a:r>
            <a:r>
              <a:rPr lang="en-IN" sz="1800" dirty="0" smtClean="0">
                <a:solidFill>
                  <a:schemeClr val="tx1"/>
                </a:solidFill>
                <a:latin typeface="Times New Roman" pitchFamily="18" charset="0"/>
                <a:cs typeface="Times New Roman" pitchFamily="18" charset="0"/>
              </a:rPr>
              <a:t> Agents </a:t>
            </a:r>
          </a:p>
          <a:p>
            <a:endParaRPr lang="en-US" sz="18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Sequence</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QMSLQQELRYIEALSAIVETGQKMLEAGESALDVVTEAVRLLEECPLFNAGIGAVFTRDETHELDACVMDGNTLKAGAVAGVSHLRNPVLAARLVMEQSPHVMMIGEGAENFAFARGMERVSPEIFSTSLRYEQLLAARKEGATVLDHSGAPLDEKQKMGTVGAVALDLDGNLAAATSTGGMTNKLPGRVGDSPLVGAGCYANNASVAVSCTGTGEVFIRALAAYDIAALMDYGGLSLAEACERVVMEKLPTLGGSGGLIAIDHEGNVALPFNTEGMYRAWGYAGDTPTTGIYREKGDTVATQ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1472" y="642918"/>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Merck &amp;amp; Co. Inc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asparaginase</a:t>
            </a:r>
            <a:r>
              <a:rPr lang="en-IN" sz="1800" dirty="0" smtClean="0">
                <a:solidFill>
                  <a:schemeClr val="tx1"/>
                </a:solidFill>
                <a:latin typeface="Times New Roman" pitchFamily="18" charset="0"/>
                <a:cs typeface="Times New Roman" pitchFamily="18" charset="0"/>
              </a:rPr>
              <a:t>) contains the enzyme L-</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amidohydrolase</a:t>
            </a:r>
            <a:r>
              <a:rPr lang="en-IN" sz="1800" dirty="0" smtClean="0">
                <a:solidFill>
                  <a:schemeClr val="tx1"/>
                </a:solidFill>
                <a:latin typeface="Times New Roman" pitchFamily="18" charset="0"/>
                <a:cs typeface="Times New Roman" pitchFamily="18" charset="0"/>
              </a:rPr>
              <a:t>, type EC-2, derived from Escherichia coli. </a:t>
            </a: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activity is expressed in terms of International Units according to the recommendation of the International Union of Biochemistry. One International Unit of </a:t>
            </a:r>
            <a:r>
              <a:rPr lang="en-IN" sz="1800" dirty="0" err="1" smtClean="0">
                <a:solidFill>
                  <a:schemeClr val="tx1"/>
                </a:solidFill>
                <a:latin typeface="Times New Roman" pitchFamily="18" charset="0"/>
                <a:cs typeface="Times New Roman" pitchFamily="18" charset="0"/>
              </a:rPr>
              <a:t>asparaginase</a:t>
            </a:r>
            <a:r>
              <a:rPr lang="en-IN" sz="1800" dirty="0" smtClean="0">
                <a:solidFill>
                  <a:schemeClr val="tx1"/>
                </a:solidFill>
                <a:latin typeface="Times New Roman" pitchFamily="18" charset="0"/>
                <a:cs typeface="Times New Roman" pitchFamily="18" charset="0"/>
              </a:rPr>
              <a:t> is defined as that amount of enzyme required to generate 1 </a:t>
            </a:r>
            <a:r>
              <a:rPr lang="en-IN" sz="1800" dirty="0" err="1" smtClean="0">
                <a:solidFill>
                  <a:schemeClr val="tx1"/>
                </a:solidFill>
                <a:latin typeface="Times New Roman" pitchFamily="18" charset="0"/>
                <a:cs typeface="Times New Roman" pitchFamily="18" charset="0"/>
              </a:rPr>
              <a:t>μmol</a:t>
            </a:r>
            <a:r>
              <a:rPr lang="en-IN" sz="1800" dirty="0" smtClean="0">
                <a:solidFill>
                  <a:schemeClr val="tx1"/>
                </a:solidFill>
                <a:latin typeface="Times New Roman" pitchFamily="18" charset="0"/>
                <a:cs typeface="Times New Roman" pitchFamily="18" charset="0"/>
              </a:rPr>
              <a:t> of ammonia per minute at pH 7.3 and 37°C. The specific activity of </a:t>
            </a: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is at least 225 International Units per milligram of protein.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Treating acute lymphocytic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(ALL). It is used along with other cancer medicines.</a:t>
            </a:r>
            <a:br>
              <a:rPr lang="en-IN" sz="1800" dirty="0" smtClean="0">
                <a:solidFill>
                  <a:schemeClr val="tx1"/>
                </a:solidFill>
                <a:latin typeface="Times New Roman" pitchFamily="18" charset="0"/>
                <a:cs typeface="Times New Roman" pitchFamily="18" charset="0"/>
              </a:rPr>
            </a:b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is an </a:t>
            </a:r>
            <a:r>
              <a:rPr lang="en-IN" sz="1800" dirty="0" err="1" smtClean="0">
                <a:solidFill>
                  <a:schemeClr val="tx1"/>
                </a:solidFill>
                <a:latin typeface="Times New Roman" pitchFamily="18" charset="0"/>
                <a:cs typeface="Times New Roman" pitchFamily="18" charset="0"/>
              </a:rPr>
              <a:t>antineoplastic</a:t>
            </a:r>
            <a:r>
              <a:rPr lang="en-IN" sz="1800" dirty="0" smtClean="0">
                <a:solidFill>
                  <a:schemeClr val="tx1"/>
                </a:solidFill>
                <a:latin typeface="Times New Roman" pitchFamily="18" charset="0"/>
                <a:cs typeface="Times New Roman" pitchFamily="18" charset="0"/>
              </a:rPr>
              <a:t> agent. It works by decreasing the amount of </a:t>
            </a:r>
            <a:r>
              <a:rPr lang="en-IN" sz="1800" dirty="0" err="1" smtClean="0">
                <a:solidFill>
                  <a:schemeClr val="tx1"/>
                </a:solidFill>
                <a:latin typeface="Times New Roman" pitchFamily="18" charset="0"/>
                <a:cs typeface="Times New Roman" pitchFamily="18" charset="0"/>
              </a:rPr>
              <a:t>asparagine</a:t>
            </a:r>
            <a:r>
              <a:rPr lang="en-IN" sz="1800" dirty="0" smtClean="0">
                <a:solidFill>
                  <a:schemeClr val="tx1"/>
                </a:solidFill>
                <a:latin typeface="Times New Roman" pitchFamily="18" charset="0"/>
                <a:cs typeface="Times New Roman" pitchFamily="18" charset="0"/>
              </a:rPr>
              <a:t> in the body, which kills certain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cells.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Each vial contains 10,000 International Units of </a:t>
            </a:r>
            <a:r>
              <a:rPr lang="en-IN" sz="1800" dirty="0" err="1" smtClean="0">
                <a:solidFill>
                  <a:schemeClr val="tx1"/>
                </a:solidFill>
                <a:latin typeface="Times New Roman" pitchFamily="18" charset="0"/>
                <a:cs typeface="Times New Roman" pitchFamily="18" charset="0"/>
              </a:rPr>
              <a:t>asparaginase</a:t>
            </a:r>
            <a:r>
              <a:rPr lang="en-IN" sz="1800" dirty="0" smtClean="0">
                <a:solidFill>
                  <a:schemeClr val="tx1"/>
                </a:solidFill>
                <a:latin typeface="Times New Roman" pitchFamily="18" charset="0"/>
                <a:cs typeface="Times New Roman" pitchFamily="18" charset="0"/>
              </a:rPr>
              <a:t> and 80 mg of </a:t>
            </a:r>
            <a:r>
              <a:rPr lang="en-IN" sz="1800" dirty="0" err="1" smtClean="0">
                <a:solidFill>
                  <a:schemeClr val="tx1"/>
                </a:solidFill>
                <a:latin typeface="Times New Roman" pitchFamily="18" charset="0"/>
                <a:cs typeface="Times New Roman" pitchFamily="18" charset="0"/>
              </a:rPr>
              <a:t>mannitol</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lyophilized plug or powder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intravenous or intramuscular. Intravenous method dose has higher risk of allergic reaction, so often a test dose is given first.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7848872" cy="5112568"/>
          </a:xfrm>
        </p:spPr>
        <p:txBody>
          <a:bodyPr/>
          <a:lstStyle/>
          <a:p>
            <a:r>
              <a:rPr lang="en-US" sz="2400" b="1" dirty="0" smtClean="0">
                <a:solidFill>
                  <a:schemeClr val="tx1"/>
                </a:solidFill>
                <a:latin typeface="Times New Roman" pitchFamily="18" charset="0"/>
                <a:cs typeface="Times New Roman" pitchFamily="18" charset="0"/>
              </a:rPr>
              <a:t>Dosage :</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The recommended dose of </a:t>
            </a:r>
            <a:r>
              <a:rPr lang="en-IN" sz="1800" dirty="0" err="1" smtClean="0">
                <a:solidFill>
                  <a:schemeClr val="tx1"/>
                </a:solidFill>
                <a:latin typeface="Times New Roman" pitchFamily="18" charset="0"/>
                <a:cs typeface="Times New Roman" pitchFamily="18" charset="0"/>
              </a:rPr>
              <a:t>Elspar</a:t>
            </a:r>
            <a:r>
              <a:rPr lang="en-IN" sz="1800" dirty="0" smtClean="0">
                <a:solidFill>
                  <a:schemeClr val="tx1"/>
                </a:solidFill>
                <a:latin typeface="Times New Roman" pitchFamily="18" charset="0"/>
                <a:cs typeface="Times New Roman" pitchFamily="18" charset="0"/>
              </a:rPr>
              <a:t> is 6,000 International Units/m² intramuscularly (IM) or intravenously (IV) three times a week.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allergic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Fever, chills (see flu like symptoms)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Nausea and vomiting</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Allergic reaction, (sudden onset of wheezing, itching, rash, face swelling, agitation, low blood pressure).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A total of 155 drugs (461 brand and generic names) are known to interact with </a:t>
            </a:r>
            <a:r>
              <a:rPr lang="en-US" sz="1800" dirty="0" err="1" smtClean="0">
                <a:solidFill>
                  <a:schemeClr val="tx1"/>
                </a:solidFill>
                <a:latin typeface="Times New Roman" pitchFamily="18" charset="0"/>
                <a:cs typeface="Times New Roman" pitchFamily="18" charset="0"/>
              </a:rPr>
              <a:t>Elspar</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asparaginase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escherichia</a:t>
            </a:r>
            <a:r>
              <a:rPr lang="en-US" sz="1800" dirty="0" smtClean="0">
                <a:solidFill>
                  <a:schemeClr val="tx1"/>
                </a:solidFill>
                <a:latin typeface="Times New Roman" pitchFamily="18" charset="0"/>
                <a:cs typeface="Times New Roman" pitchFamily="18" charset="0"/>
              </a:rPr>
              <a:t> coli). In which 30 major drug interactions (74 brand and generic names) and 125 moderate drug interactions (387 brand and generic names) .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5720" y="1357298"/>
            <a:ext cx="7772400" cy="3214710"/>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Appel</a:t>
            </a:r>
            <a:r>
              <a:rPr lang="en-IN" sz="1800" dirty="0" smtClean="0">
                <a:solidFill>
                  <a:schemeClr val="tx1"/>
                </a:solidFill>
                <a:latin typeface="Times New Roman" pitchFamily="18" charset="0"/>
                <a:cs typeface="Times New Roman" pitchFamily="18" charset="0"/>
              </a:rPr>
              <a:t> IM, van </a:t>
            </a:r>
            <a:r>
              <a:rPr lang="en-IN" sz="1800" dirty="0" err="1" smtClean="0">
                <a:solidFill>
                  <a:schemeClr val="tx1"/>
                </a:solidFill>
                <a:latin typeface="Times New Roman" pitchFamily="18" charset="0"/>
                <a:cs typeface="Times New Roman" pitchFamily="18" charset="0"/>
              </a:rPr>
              <a:t>Kessel-Bakvis</a:t>
            </a:r>
            <a:r>
              <a:rPr lang="en-IN" sz="1800" dirty="0" smtClean="0">
                <a:solidFill>
                  <a:schemeClr val="tx1"/>
                </a:solidFill>
                <a:latin typeface="Times New Roman" pitchFamily="18" charset="0"/>
                <a:cs typeface="Times New Roman" pitchFamily="18" charset="0"/>
              </a:rPr>
              <a:t> C, </a:t>
            </a:r>
            <a:r>
              <a:rPr lang="en-IN" sz="1800" dirty="0" err="1" smtClean="0">
                <a:solidFill>
                  <a:schemeClr val="tx1"/>
                </a:solidFill>
                <a:latin typeface="Times New Roman" pitchFamily="18" charset="0"/>
                <a:cs typeface="Times New Roman" pitchFamily="18" charset="0"/>
              </a:rPr>
              <a:t>Stigter</a:t>
            </a:r>
            <a:r>
              <a:rPr lang="en-IN" sz="1800" dirty="0" smtClean="0">
                <a:solidFill>
                  <a:schemeClr val="tx1"/>
                </a:solidFill>
                <a:latin typeface="Times New Roman" pitchFamily="18" charset="0"/>
                <a:cs typeface="Times New Roman" pitchFamily="18" charset="0"/>
              </a:rPr>
              <a:t> R, </a:t>
            </a:r>
            <a:r>
              <a:rPr lang="en-IN" sz="1800" dirty="0" err="1" smtClean="0">
                <a:solidFill>
                  <a:schemeClr val="tx1"/>
                </a:solidFill>
                <a:latin typeface="Times New Roman" pitchFamily="18" charset="0"/>
                <a:cs typeface="Times New Roman" pitchFamily="18" charset="0"/>
              </a:rPr>
              <a:t>Pieters</a:t>
            </a:r>
            <a:r>
              <a:rPr lang="en-IN" sz="1800" dirty="0" smtClean="0">
                <a:solidFill>
                  <a:schemeClr val="tx1"/>
                </a:solidFill>
                <a:latin typeface="Times New Roman" pitchFamily="18" charset="0"/>
                <a:cs typeface="Times New Roman" pitchFamily="18" charset="0"/>
              </a:rPr>
              <a:t> R: Influence of two different regimens of concomitant treatment with </a:t>
            </a:r>
            <a:r>
              <a:rPr lang="en-IN" sz="1800" dirty="0" err="1" smtClean="0">
                <a:solidFill>
                  <a:schemeClr val="tx1"/>
                </a:solidFill>
                <a:latin typeface="Times New Roman" pitchFamily="18" charset="0"/>
                <a:cs typeface="Times New Roman" pitchFamily="18" charset="0"/>
              </a:rPr>
              <a:t>asparaginase</a:t>
            </a:r>
            <a:r>
              <a:rPr lang="en-IN" sz="1800" dirty="0" smtClean="0">
                <a:solidFill>
                  <a:schemeClr val="tx1"/>
                </a:solidFill>
                <a:latin typeface="Times New Roman" pitchFamily="18" charset="0"/>
                <a:cs typeface="Times New Roman" pitchFamily="18" charset="0"/>
              </a:rPr>
              <a:t> and </a:t>
            </a:r>
            <a:r>
              <a:rPr lang="en-IN" sz="1800" dirty="0" err="1" smtClean="0">
                <a:solidFill>
                  <a:schemeClr val="tx1"/>
                </a:solidFill>
                <a:latin typeface="Times New Roman" pitchFamily="18" charset="0"/>
                <a:cs typeface="Times New Roman" pitchFamily="18" charset="0"/>
              </a:rPr>
              <a:t>dexamethasone</a:t>
            </a:r>
            <a:r>
              <a:rPr lang="en-IN" sz="1800" dirty="0" smtClean="0">
                <a:solidFill>
                  <a:schemeClr val="tx1"/>
                </a:solidFill>
                <a:latin typeface="Times New Roman" pitchFamily="18" charset="0"/>
                <a:cs typeface="Times New Roman" pitchFamily="18" charset="0"/>
              </a:rPr>
              <a:t> on </a:t>
            </a:r>
            <a:r>
              <a:rPr lang="en-IN" sz="1800" dirty="0" err="1" smtClean="0">
                <a:solidFill>
                  <a:schemeClr val="tx1"/>
                </a:solidFill>
                <a:latin typeface="Times New Roman" pitchFamily="18" charset="0"/>
                <a:cs typeface="Times New Roman" pitchFamily="18" charset="0"/>
              </a:rPr>
              <a:t>hemostasis</a:t>
            </a:r>
            <a:r>
              <a:rPr lang="en-IN" sz="1800" dirty="0" smtClean="0">
                <a:solidFill>
                  <a:schemeClr val="tx1"/>
                </a:solidFill>
                <a:latin typeface="Times New Roman" pitchFamily="18" charset="0"/>
                <a:cs typeface="Times New Roman" pitchFamily="18" charset="0"/>
              </a:rPr>
              <a:t> in childhood acute lymphoblastic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2007 Jun 7;. "Pubmed":http://www.ncbi.nlm.nih.gov/pubmed/</a:t>
            </a:r>
            <a:r>
              <a:rPr lang="en-IN" sz="1800" dirty="0" smtClean="0">
                <a:solidFill>
                  <a:schemeClr val="tx1"/>
                </a:solidFill>
                <a:latin typeface="Times New Roman" pitchFamily="18" charset="0"/>
                <a:cs typeface="Times New Roman" pitchFamily="18" charset="0"/>
              </a:rPr>
              <a:t>17554375</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http://www.google.com/patents/EP2046369A2</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215226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http://www.rxlist.com/elspar-drug.htm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://www.rxlist.com/elspar-drug/indications-dosage.htm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://www.drugs.com/cdi/elspar.html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179</TotalTime>
  <Words>401</Words>
  <Application>Microsoft Macintosh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Asparaginase </vt:lpstr>
      <vt:lpstr>PowerPoint Presentation</vt:lpstr>
      <vt:lpstr>PowerPoint Presentation</vt:lpstr>
      <vt:lpstr>PowerPoint Presentation</vt:lpstr>
      <vt:lpstr>PowerPoint Presentation</vt:lpstr>
      <vt:lpstr>Dosage : The recommended dose of Elspar is 6,000 International Units/m² intramuscularly (IM) or intravenously (IV) three times a week.  Contraindication :   allergic  Side effects :   Fever, chills (see flu like symptoms)     Nausea and vomiting     Allergic reaction, (sudden onset of wheezing, itching, rash, face swelling, agitation, low blood pressure).  Drug interaction : A total of 155 drugs (461 brand and generic names) are known to interact with Elspar (asparaginase escherichia coli). In which 30 major drug interactions (74 brand and generic names) and 125 moderate drug interactions (387 brand and generic names) .  </vt:lpstr>
      <vt:lpstr>PowerPoint Presentation</vt:lpstr>
      <vt:lpstr>References : http://www.rxlist.com/elspar-drug.htm  http://www.rxlist.com/elspar-drug/indications-dosage.htm  http://www.drugs.com/cdi/elspar.html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18</cp:revision>
  <dcterms:created xsi:type="dcterms:W3CDTF">2014-12-29T07:14:40Z</dcterms:created>
  <dcterms:modified xsi:type="dcterms:W3CDTF">2015-01-11T15:34:10Z</dcterms:modified>
</cp:coreProperties>
</file>