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56" r:id="rId2"/>
    <p:sldId id="264" r:id="rId3"/>
    <p:sldId id="265" r:id="rId4"/>
    <p:sldId id="267" r:id="rId5"/>
    <p:sldId id="268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4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7772400" cy="1470025"/>
          </a:xfrm>
        </p:spPr>
        <p:txBody>
          <a:bodyPr/>
          <a:lstStyle/>
          <a:p>
            <a:pPr algn="ctr"/>
            <a:r>
              <a:rPr lang="en-IN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Anistreplase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924944"/>
            <a:ext cx="7004224" cy="3024336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Drugbank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ID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DB00029 </a:t>
            </a:r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b="1" dirty="0">
                <a:solidFill>
                  <a:srgbClr val="2F2B20"/>
                </a:solidFill>
              </a:rPr>
              <a:t>Protein chemical </a:t>
            </a:r>
            <a:r>
              <a:rPr lang="en-IN" b="1" dirty="0" smtClean="0">
                <a:solidFill>
                  <a:srgbClr val="2F2B20"/>
                </a:solidFill>
              </a:rPr>
              <a:t>formula </a:t>
            </a:r>
            <a:r>
              <a:rPr lang="en-IN" dirty="0" smtClean="0">
                <a:solidFill>
                  <a:srgbClr val="2F2B20"/>
                </a:solidFill>
              </a:rPr>
              <a:t>: C</a:t>
            </a:r>
            <a:r>
              <a:rPr lang="en-IN" baseline="-25000" dirty="0" smtClean="0">
                <a:solidFill>
                  <a:srgbClr val="2F2B20"/>
                </a:solidFill>
              </a:rPr>
              <a:t>2569</a:t>
            </a:r>
            <a:r>
              <a:rPr lang="en-IN" dirty="0" smtClean="0">
                <a:solidFill>
                  <a:srgbClr val="2F2B20"/>
                </a:solidFill>
              </a:rPr>
              <a:t>H</a:t>
            </a:r>
            <a:r>
              <a:rPr lang="en-IN" baseline="-25000" dirty="0" smtClean="0">
                <a:solidFill>
                  <a:srgbClr val="2F2B20"/>
                </a:solidFill>
              </a:rPr>
              <a:t>3928</a:t>
            </a:r>
            <a:r>
              <a:rPr lang="en-IN" dirty="0" smtClean="0">
                <a:solidFill>
                  <a:srgbClr val="2F2B20"/>
                </a:solidFill>
              </a:rPr>
              <a:t>N</a:t>
            </a:r>
            <a:r>
              <a:rPr lang="en-IN" baseline="-25000" dirty="0" smtClean="0">
                <a:solidFill>
                  <a:srgbClr val="2F2B20"/>
                </a:solidFill>
              </a:rPr>
              <a:t>746</a:t>
            </a:r>
            <a:r>
              <a:rPr lang="en-IN" dirty="0" smtClean="0">
                <a:solidFill>
                  <a:srgbClr val="2F2B20"/>
                </a:solidFill>
              </a:rPr>
              <a:t>O</a:t>
            </a:r>
            <a:r>
              <a:rPr lang="en-IN" baseline="-25000" dirty="0" smtClean="0">
                <a:solidFill>
                  <a:srgbClr val="2F2B20"/>
                </a:solidFill>
              </a:rPr>
              <a:t>781</a:t>
            </a:r>
            <a:r>
              <a:rPr lang="en-IN" dirty="0" smtClean="0">
                <a:solidFill>
                  <a:srgbClr val="2F2B20"/>
                </a:solidFill>
              </a:rPr>
              <a:t>S</a:t>
            </a:r>
            <a:r>
              <a:rPr lang="en-IN" baseline="-25000" dirty="0" smtClean="0">
                <a:solidFill>
                  <a:srgbClr val="2F2B20"/>
                </a:solidFill>
              </a:rPr>
              <a:t>40</a:t>
            </a:r>
          </a:p>
          <a:p>
            <a:r>
              <a:rPr lang="en-IN" b="1" dirty="0" smtClean="0">
                <a:solidFill>
                  <a:srgbClr val="2F2B20"/>
                </a:solidFill>
              </a:rPr>
              <a:t>Protein </a:t>
            </a:r>
            <a:r>
              <a:rPr lang="en-IN" b="1" dirty="0">
                <a:solidFill>
                  <a:srgbClr val="2F2B20"/>
                </a:solidFill>
              </a:rPr>
              <a:t>average </a:t>
            </a:r>
            <a:r>
              <a:rPr lang="en-IN" b="1" dirty="0" smtClean="0">
                <a:solidFill>
                  <a:srgbClr val="2F2B20"/>
                </a:solidFill>
              </a:rPr>
              <a:t>weight </a:t>
            </a:r>
            <a:r>
              <a:rPr lang="en-IN" dirty="0" smtClean="0">
                <a:solidFill>
                  <a:srgbClr val="2F2B20"/>
                </a:solidFill>
              </a:rPr>
              <a:t>: 59042.3000</a:t>
            </a:r>
            <a:endParaRPr lang="en-US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-171400"/>
            <a:ext cx="8208912" cy="6912768"/>
          </a:xfrm>
        </p:spPr>
        <p:txBody>
          <a:bodyPr>
            <a:noAutofit/>
          </a:bodyPr>
          <a:lstStyle/>
          <a:p>
            <a:pPr algn="l">
              <a:lnSpc>
                <a:spcPct val="16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Description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lnSpc>
                <a:spcPct val="160000"/>
              </a:lnSpc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Human tissue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plasminogen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activator, purified,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glycosylated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527 residues purified from CHO cells.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Eminase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a lyophilized (freeze-dried) formulation of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anistreplase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the p-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anisoyl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derivative of the primary Lys-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plasminogen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-streptokinase activator complex (a complex of Lys-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plasminogen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streptokinase). A p-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anisoyl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group is chemically conjugated to a complex of bacterial-derived streptokinase and human Plasma-derived Lys-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plasminogen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proteins.</a:t>
            </a:r>
          </a:p>
          <a:p>
            <a:pPr algn="l">
              <a:lnSpc>
                <a:spcPct val="16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Indication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60000"/>
              </a:lnSpc>
            </a:pP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lysis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acute pulmonary emboli, intracoronary emboli and management of myocardial infarction </a:t>
            </a:r>
          </a:p>
          <a:p>
            <a:pPr algn="l">
              <a:lnSpc>
                <a:spcPct val="16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Pharmacodynamics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lnSpc>
                <a:spcPct val="160000"/>
              </a:lnSpc>
            </a:pP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Anistreplase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cleaves the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Arg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/Val bond in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plasminogen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form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plasmin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Plasmin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turn degrades the fibrin matrix of the thrombus, thereby exerting its thrombolytic action. This helps eliminate blood clots or arterial blockages that cause myocardial infarction.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965" y="516400"/>
            <a:ext cx="7851435" cy="5475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6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Mechanism of action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lnSpc>
                <a:spcPct val="160000"/>
              </a:lnSpc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Anistreplase cleaves the Arg/Val bond in plasminogen to form plasmin. This in turn leads to the degradation of blood clots.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ClrTx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Targets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  <a:buClrTx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Plasminogen,Fibrinogen alpha chain,Urokinase plasminogen activator surface receptor,Plasminogen activator inhibitor 1 </a:t>
            </a:r>
          </a:p>
          <a:p>
            <a:pPr>
              <a:lnSpc>
                <a:spcPct val="150000"/>
              </a:lnSpc>
              <a:buClrTx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ClrTx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Affected organisms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lnSpc>
                <a:spcPct val="150000"/>
              </a:lnSpc>
              <a:buClrTx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Humans and other mammals .</a:t>
            </a:r>
          </a:p>
          <a:p>
            <a:pPr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1785926"/>
            <a:ext cx="7772400" cy="35719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Categories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Fibrinolytic Agents    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Thrombolytic Agents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Sequence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QVICRDEKTQMIYQQHQSWLRPVLRSNRVEYCWCNSGRAQCHSVPVKSCSEPRCFNGGTCQQALYFSDFVCQCPEGFAGKCCEIDTRATCYEDQGISYRGTWSTAESGAECTNWNSSALAQKPYSGRRPDAIRLGLGNHNYCRNPDRDSKPWCYVFKAGKYSSEFCSTPACSEGNSDCYFGNGSAYRGTHSLTESGASCLPWNSMILIGKVYTAQNPSAQALGLGKHNYCRNPDGDAKPWCHVLKNRRLTWEYCDVPSCSTCGLRQYSQPQFRIKGGLFADIASHPWQAAIFAKHRRSPGERFLCGGILISSCWILSAAHCFQERFPPHHLTVILGRTYRVVPGEEEQKFEVEKYIVHKEFDDDTYDNDIALLQLKSDSSRCAQESSVVRTVCLPPADLQLPDWTECELSGYGKHEALSPFYSERLKEAHVRLYPSSRCTSQHLLNRTVTDNMLCAGDTRSGGPQANLHDACQGDSGGPLVCLNDGRMTLVGIISWGLGCGQKDVPGVYTKVTNYLDWIRDNMRP </a:t>
            </a:r>
            <a:endParaRPr lang="en-IN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72" y="785794"/>
            <a:ext cx="7772400" cy="5572164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Brands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Eminase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Company :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Wulfing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Pharma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GmbH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Description 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 is an inactive derivative of a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fibrinolytic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(thrombolytic) enzyme composed of streptokinase and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lys-plasminogen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which the catalytic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center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the enzymatic complex is temporarily blocked by a p-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anisoyl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group.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Used for/Prescribed for 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use in the management of ( acute myocardial infarction) AMI in adults for the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lysis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thrombi obstructing coronary arteries, the reduction of infarct size, the improvement of ventricular function following AMI, and the reduction of mortality associated with AMI.</a:t>
            </a:r>
            <a:b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Formulation 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Each unit-dose vial of sterile lyophilized, white to off-white powder contains: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anistreplase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30 units,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dimethylsulfoxide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&lt;3 mg, sodium hydroxide &lt;0.2 mg and the following buffers or stabilizers: p-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amidinophenyl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-p'-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anisate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acylating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agent) 150 µg,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mannitol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100 mg, L-lysine 46 mg, human serum albumin 30 mg, glycerol &lt;2 mg and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Þge-aminocaproic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acid 1.2 mg. Preservative-free.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 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dry powder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Route of administration 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intravenous  injection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6864" cy="626469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Dosage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The recommended dose is 30 units of </a:t>
            </a:r>
            <a:r>
              <a:rPr lang="en-IN" sz="18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anistreplase</a:t>
            </a:r>
            <a:r>
              <a:rPr lang="en-IN" sz="1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administered only by </a:t>
            </a:r>
            <a:r>
              <a:rPr lang="en-IN" sz="18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i.v</a:t>
            </a:r>
            <a:r>
              <a:rPr lang="en-IN" sz="1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. injection over 2 to 5 minutes into an </a:t>
            </a:r>
            <a:r>
              <a:rPr lang="en-IN" sz="18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i.v</a:t>
            </a:r>
            <a:r>
              <a:rPr lang="en-IN" sz="1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. line or vein. </a:t>
            </a:r>
            <a:r>
              <a:rPr lang="en-US" sz="18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en-US" sz="1800" b="1" dirty="0" smtClean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Contraindication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allergic, active internal bleeding; history of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cerebrovascular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accident (CVA); patients receiving other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i.v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thrombolytic agents; recent (within 2 months) intracranial or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intraspinal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surgery or trauma, intracranial neoplasm,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arteriovenous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malformation, or aneurysm; known bleeding diathesis; severe, uncontrolled hypertension,  recent traumatic cardiopulmonary resuscitation; recent severe trauma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Drug interaction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use of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anistreplase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with other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cardioactive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drugs has not been studied. In addition to bleeding associated with heparin and vitamin K antagonists, drugs that alter platelet function (such as ASA and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dipyridamole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may increase the risk of bleeding if administered prior to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anistreplase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therapy </a:t>
            </a:r>
            <a:r>
              <a:rPr lang="en-IN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428868"/>
            <a:ext cx="7620000" cy="11430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http://www.rxmed.com/b.main/b2.pharmaceutical/b2.1.monographs/CPS-%20Monographs/CPS-%20%28General%20Monographs-%20E%29/EMINASE.html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://www.drugs.com/mmx/eminase.html </a:t>
            </a:r>
            <a:endParaRPr lang="en-IN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133</TotalTime>
  <Words>326</Words>
  <Application>Microsoft Macintosh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Anistreplase </vt:lpstr>
      <vt:lpstr>PowerPoint Presentation</vt:lpstr>
      <vt:lpstr>PowerPoint Presentation</vt:lpstr>
      <vt:lpstr>PowerPoint Presentation</vt:lpstr>
      <vt:lpstr>PowerPoint Presentation</vt:lpstr>
      <vt:lpstr>  Dosage : The recommended dose is 30 units of anistreplase administered only by i.v. injection over 2 to 5 minutes into an i.v. line or vein.  Contraindication :   allergic, active internal bleeding; history of cerebrovascular accident (CVA); patients receiving other i.v. thrombolytic agents; recent (within 2 months) intracranial or intraspinal surgery or trauma, intracranial neoplasm, arteriovenous malformation, or aneurysm; known bleeding diathesis; severe, uncontrolled hypertension,  recent traumatic cardiopulmonary resuscitation; recent severe trauma  Drug interaction :  The use of anistreplase with other cardioactive drugs has not been studied. In addition to bleeding associated with heparin and vitamin K antagonists, drugs that alter platelet function (such as ASA and dipyridamole) may increase the risk of bleeding if administered prior to anistreplase therapy  </vt:lpstr>
      <vt:lpstr>References : http://www.rxmed.com/b.main/b2.pharmaceutical/b2.1.monographs/CPS-%20Monographs/CPS-%20%28General%20Monographs-%20E%29/EMINASE.html  http://www.drugs.com/mmx/eminase.html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Lepirudin</dc:title>
  <dc:creator>Lubna</dc:creator>
  <cp:lastModifiedBy>bic2</cp:lastModifiedBy>
  <cp:revision>16</cp:revision>
  <dcterms:created xsi:type="dcterms:W3CDTF">2014-12-29T07:14:40Z</dcterms:created>
  <dcterms:modified xsi:type="dcterms:W3CDTF">2015-01-11T15:24:43Z</dcterms:modified>
</cp:coreProperties>
</file>