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65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>
        <p:scale>
          <a:sx n="70" d="100"/>
          <a:sy n="70" d="100"/>
        </p:scale>
        <p:origin x="-186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C2BDF-6DE4-4F15-B8A3-CAB0518B9F83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73B5-7C2E-4DEC-B5B1-A40C55557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29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73B5-7C2E-4DEC-B5B1-A40C55557D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086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F843-7AEF-4D84-B159-B49319480A2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2400" b="1" dirty="0" err="1" smtClean="0"/>
              <a:t>Romiplostim</a:t>
            </a:r>
            <a:r>
              <a:rPr lang="en-US" sz="2400" b="1" dirty="0" smtClean="0"/>
              <a:t>(DB05332)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Approved </a:t>
            </a:r>
            <a:r>
              <a:rPr lang="en-US" sz="2000" b="1" dirty="0" smtClean="0"/>
              <a:t>Drug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Chemical Formula: </a:t>
            </a:r>
            <a:r>
              <a:rPr lang="en-US" sz="1800" dirty="0" smtClean="0">
                <a:solidFill>
                  <a:srgbClr val="000000"/>
                </a:solidFill>
              </a:rPr>
              <a:t>C</a:t>
            </a:r>
            <a:r>
              <a:rPr lang="en-US" sz="1800" baseline="-25000" dirty="0" smtClean="0">
                <a:solidFill>
                  <a:srgbClr val="000000"/>
                </a:solidFill>
              </a:rPr>
              <a:t>2634</a:t>
            </a:r>
            <a:r>
              <a:rPr lang="en-US" sz="1800" dirty="0" smtClean="0">
                <a:solidFill>
                  <a:srgbClr val="000000"/>
                </a:solidFill>
              </a:rPr>
              <a:t>H</a:t>
            </a:r>
            <a:r>
              <a:rPr lang="en-US" sz="1800" baseline="-25000" dirty="0" smtClean="0">
                <a:solidFill>
                  <a:srgbClr val="000000"/>
                </a:solidFill>
              </a:rPr>
              <a:t>4086</a:t>
            </a:r>
            <a:r>
              <a:rPr lang="en-US" sz="1800" dirty="0" smtClean="0">
                <a:solidFill>
                  <a:srgbClr val="000000"/>
                </a:solidFill>
              </a:rPr>
              <a:t>N</a:t>
            </a:r>
            <a:r>
              <a:rPr lang="en-US" sz="1800" baseline="-25000" dirty="0" smtClean="0">
                <a:solidFill>
                  <a:srgbClr val="000000"/>
                </a:solidFill>
              </a:rPr>
              <a:t>722</a:t>
            </a:r>
            <a:r>
              <a:rPr lang="en-US" sz="1800" dirty="0" smtClean="0">
                <a:solidFill>
                  <a:srgbClr val="000000"/>
                </a:solidFill>
              </a:rPr>
              <a:t>O</a:t>
            </a:r>
            <a:r>
              <a:rPr lang="en-US" sz="1800" baseline="-25000" dirty="0" smtClean="0">
                <a:solidFill>
                  <a:srgbClr val="000000"/>
                </a:solidFill>
              </a:rPr>
              <a:t>790</a:t>
            </a:r>
            <a:r>
              <a:rPr lang="en-US" sz="1800" dirty="0" smtClean="0">
                <a:solidFill>
                  <a:srgbClr val="000000"/>
                </a:solidFill>
              </a:rPr>
              <a:t>S</a:t>
            </a:r>
            <a:r>
              <a:rPr lang="en-US" sz="1800" baseline="-25000" dirty="0" smtClean="0">
                <a:solidFill>
                  <a:srgbClr val="000000"/>
                </a:solidFill>
              </a:rPr>
              <a:t>18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Molecular </a:t>
            </a:r>
            <a:r>
              <a:rPr lang="en-US" sz="1800" dirty="0">
                <a:solidFill>
                  <a:srgbClr val="000000"/>
                </a:solidFill>
              </a:rPr>
              <a:t>Weight</a:t>
            </a:r>
            <a:r>
              <a:rPr lang="en-US" sz="1800" dirty="0" smtClean="0">
                <a:solidFill>
                  <a:srgbClr val="000000"/>
                </a:solidFill>
              </a:rPr>
              <a:t>: </a:t>
            </a:r>
            <a:r>
              <a:rPr lang="en-US" sz="1800" dirty="0" smtClean="0">
                <a:solidFill>
                  <a:srgbClr val="000000"/>
                </a:solidFill>
              </a:rPr>
              <a:t>59 </a:t>
            </a:r>
            <a:r>
              <a:rPr lang="en-US" sz="1800" dirty="0" err="1" smtClean="0">
                <a:solidFill>
                  <a:srgbClr val="000000"/>
                </a:solidFill>
              </a:rPr>
              <a:t>kDa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just"/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</a:rPr>
              <a:t>Romiplostim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is a </a:t>
            </a:r>
            <a:r>
              <a:rPr lang="en-US" sz="1800" dirty="0" err="1" smtClean="0">
                <a:solidFill>
                  <a:schemeClr val="tx1"/>
                </a:solidFill>
              </a:rPr>
              <a:t>thrombopoiesis</a:t>
            </a:r>
            <a:r>
              <a:rPr lang="en-US" sz="1800" dirty="0" smtClean="0">
                <a:solidFill>
                  <a:schemeClr val="tx1"/>
                </a:solidFill>
              </a:rPr>
              <a:t> stimulating </a:t>
            </a:r>
            <a:r>
              <a:rPr lang="en-US" sz="1800" dirty="0" err="1" smtClean="0">
                <a:solidFill>
                  <a:schemeClr val="tx1"/>
                </a:solidFill>
              </a:rPr>
              <a:t>dimer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Fc</a:t>
            </a:r>
            <a:r>
              <a:rPr lang="en-US" sz="1800" dirty="0" smtClean="0">
                <a:solidFill>
                  <a:schemeClr val="tx1"/>
                </a:solidFill>
              </a:rPr>
              <a:t>-peptide fusion protein (</a:t>
            </a:r>
            <a:r>
              <a:rPr lang="en-US" sz="1800" dirty="0" err="1" smtClean="0">
                <a:solidFill>
                  <a:schemeClr val="tx1"/>
                </a:solidFill>
              </a:rPr>
              <a:t>peptibody</a:t>
            </a:r>
            <a:r>
              <a:rPr lang="en-US" sz="1800" dirty="0" smtClean="0">
                <a:solidFill>
                  <a:schemeClr val="tx1"/>
                </a:solidFill>
              </a:rPr>
              <a:t>) to increase platelet production through activation of the </a:t>
            </a:r>
            <a:r>
              <a:rPr lang="en-US" sz="1800" dirty="0" err="1" smtClean="0">
                <a:solidFill>
                  <a:schemeClr val="tx1"/>
                </a:solidFill>
              </a:rPr>
              <a:t>thrombopoietin</a:t>
            </a:r>
            <a:r>
              <a:rPr lang="en-US" sz="1800" dirty="0" smtClean="0">
                <a:solidFill>
                  <a:schemeClr val="tx1"/>
                </a:solidFill>
              </a:rPr>
              <a:t> receptor. The </a:t>
            </a:r>
            <a:r>
              <a:rPr lang="en-US" sz="1800" dirty="0" err="1" smtClean="0">
                <a:solidFill>
                  <a:schemeClr val="tx1"/>
                </a:solidFill>
              </a:rPr>
              <a:t>peptibody</a:t>
            </a:r>
            <a:r>
              <a:rPr lang="en-US" sz="1800" dirty="0" smtClean="0">
                <a:solidFill>
                  <a:schemeClr val="tx1"/>
                </a:solidFill>
              </a:rPr>
              <a:t> molecule has two identical single-chain subunits, each one is made up of 269 amino acid residues. Each subunit consists of an IgG1 </a:t>
            </a:r>
            <a:r>
              <a:rPr lang="en-US" sz="1800" dirty="0" err="1" smtClean="0">
                <a:solidFill>
                  <a:schemeClr val="tx1"/>
                </a:solidFill>
              </a:rPr>
              <a:t>Fc</a:t>
            </a:r>
            <a:r>
              <a:rPr lang="en-US" sz="1800" dirty="0" smtClean="0">
                <a:solidFill>
                  <a:schemeClr val="tx1"/>
                </a:solidFill>
              </a:rPr>
              <a:t> carrier domain that is covalently attached to a polypeptide sequence that contains two binding domains to interact with </a:t>
            </a:r>
            <a:r>
              <a:rPr lang="en-US" sz="1800" dirty="0" err="1" smtClean="0">
                <a:solidFill>
                  <a:schemeClr val="tx1"/>
                </a:solidFill>
              </a:rPr>
              <a:t>thrombopoietin</a:t>
            </a:r>
            <a:r>
              <a:rPr lang="en-US" sz="1800" dirty="0" smtClean="0">
                <a:solidFill>
                  <a:schemeClr val="tx1"/>
                </a:solidFill>
              </a:rPr>
              <a:t> receptor c-</a:t>
            </a:r>
            <a:r>
              <a:rPr lang="en-US" sz="1800" dirty="0" err="1" smtClean="0">
                <a:solidFill>
                  <a:schemeClr val="tx1"/>
                </a:solidFill>
              </a:rPr>
              <a:t>Mpl</a:t>
            </a:r>
            <a:r>
              <a:rPr lang="en-US" sz="1800" dirty="0" smtClean="0">
                <a:solidFill>
                  <a:schemeClr val="tx1"/>
                </a:solidFill>
              </a:rPr>
              <a:t>. Each domain consists of 14 amino acids. Interestingly, </a:t>
            </a:r>
            <a:r>
              <a:rPr lang="en-US" sz="1800" dirty="0" err="1" smtClean="0">
                <a:solidFill>
                  <a:schemeClr val="tx1"/>
                </a:solidFill>
              </a:rPr>
              <a:t>romiplostim's</a:t>
            </a:r>
            <a:r>
              <a:rPr lang="en-US" sz="1800" dirty="0" smtClean="0">
                <a:solidFill>
                  <a:schemeClr val="tx1"/>
                </a:solidFill>
              </a:rPr>
              <a:t> amino acid sequence is not similar to that of endogenous </a:t>
            </a:r>
            <a:r>
              <a:rPr lang="en-US" sz="1800" dirty="0" err="1" smtClean="0">
                <a:solidFill>
                  <a:schemeClr val="tx1"/>
                </a:solidFill>
              </a:rPr>
              <a:t>thrombopoietin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Romiplostim</a:t>
            </a:r>
            <a:r>
              <a:rPr lang="en-US" sz="1800" dirty="0" smtClean="0">
                <a:solidFill>
                  <a:schemeClr val="tx1"/>
                </a:solidFill>
              </a:rPr>
              <a:t> is produced by recombinant DNA technology in Escherichia coli. FDA approved on August 22, 2008. 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81000" y="4724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Indication/Usage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5059362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dirty="0" smtClean="0"/>
              <a:t>Treatment of chronic immune thrombocytopenic </a:t>
            </a:r>
            <a:r>
              <a:rPr lang="en-US" sz="1500" dirty="0" err="1" smtClean="0"/>
              <a:t>purpura</a:t>
            </a:r>
            <a:r>
              <a:rPr lang="en-US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5334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Pharmacodynamics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5668962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Responses to platelet increase varies between patients thus indicating a need for individualization of dose. However, a dose dependent-increase in platelet counts have been observed in clinical trials. Does not affect platelet destruction.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Mechanism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Action  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Romiplostim</a:t>
            </a:r>
            <a:r>
              <a:rPr lang="en-US" sz="1500" dirty="0" smtClean="0"/>
              <a:t> is a </a:t>
            </a:r>
            <a:r>
              <a:rPr lang="en-US" sz="1500" dirty="0" err="1" smtClean="0"/>
              <a:t>thrombopoietin</a:t>
            </a:r>
            <a:r>
              <a:rPr lang="en-US" sz="1500" dirty="0" smtClean="0"/>
              <a:t> receptor agonist that activates intracellular transcriptional pathways via c-</a:t>
            </a:r>
            <a:r>
              <a:rPr lang="en-US" sz="1500" dirty="0" err="1" smtClean="0"/>
              <a:t>Mpl</a:t>
            </a:r>
            <a:r>
              <a:rPr lang="en-US" sz="1500" dirty="0" smtClean="0"/>
              <a:t> to increase production of platelets. It also works similarly to </a:t>
            </a:r>
            <a:r>
              <a:rPr lang="en-US" sz="1500" dirty="0" err="1" smtClean="0"/>
              <a:t>thrombopoietin</a:t>
            </a:r>
            <a:r>
              <a:rPr lang="en-US" sz="1500" dirty="0" smtClean="0"/>
              <a:t> (TPO), an endogenous glycoprotein hormone that regulates the production of platelets in the bone marrow.</a:t>
            </a:r>
            <a:endParaRPr lang="en-US" sz="15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265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Toxicity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630362"/>
            <a:ext cx="8229600" cy="503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 most common adverse reactions </a:t>
            </a:r>
            <a:r>
              <a:rPr lang="en-US" sz="1500" dirty="0" smtClean="0"/>
              <a:t>(5</a:t>
            </a:r>
            <a:r>
              <a:rPr lang="en-US" sz="1500" dirty="0" smtClean="0"/>
              <a:t>% higher patient incidence in </a:t>
            </a:r>
            <a:r>
              <a:rPr lang="en-US" sz="1500" dirty="0" err="1" smtClean="0"/>
              <a:t>Nplate</a:t>
            </a:r>
            <a:r>
              <a:rPr lang="en-US" sz="1500" dirty="0" smtClean="0"/>
              <a:t> versus placebo) are </a:t>
            </a:r>
            <a:r>
              <a:rPr lang="en-US" sz="1500" dirty="0" err="1" smtClean="0"/>
              <a:t>arthralgia</a:t>
            </a:r>
            <a:r>
              <a:rPr lang="en-US" sz="1500" dirty="0" smtClean="0"/>
              <a:t>, dizziness, insomnia, </a:t>
            </a:r>
            <a:r>
              <a:rPr lang="en-US" sz="1500" dirty="0" err="1" smtClean="0"/>
              <a:t>myalgia</a:t>
            </a:r>
            <a:r>
              <a:rPr lang="en-US" sz="1500" dirty="0" smtClean="0"/>
              <a:t>, pain in extremity, abdominal pain, shoulder pain, dyspepsia, and </a:t>
            </a:r>
            <a:r>
              <a:rPr lang="en-US" sz="1500" dirty="0" err="1" smtClean="0"/>
              <a:t>paresthesia</a:t>
            </a:r>
            <a:r>
              <a:rPr lang="en-US" sz="1500" dirty="0" smtClean="0"/>
              <a:t>. Headache was the most commonly reported adverse reaction that did not occur </a:t>
            </a:r>
            <a:r>
              <a:rPr lang="en-US" sz="1500" dirty="0" smtClean="0"/>
              <a:t>at </a:t>
            </a:r>
            <a:r>
              <a:rPr lang="en-US" sz="1500" dirty="0" smtClean="0"/>
              <a:t>5% higher patient incidence in </a:t>
            </a:r>
            <a:r>
              <a:rPr lang="en-US" sz="1500" dirty="0" err="1" smtClean="0"/>
              <a:t>Nplate</a:t>
            </a:r>
            <a:r>
              <a:rPr lang="en-US" sz="1500" dirty="0" smtClean="0"/>
              <a:t> versus </a:t>
            </a:r>
            <a:r>
              <a:rPr lang="en-US" sz="1500" dirty="0" smtClean="0"/>
              <a:t>placebo. LD50 </a:t>
            </a:r>
            <a:r>
              <a:rPr lang="en-US" sz="1500" dirty="0" smtClean="0"/>
              <a:t>= 980 mg/kg.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2590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Absorption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2955924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Cmax</a:t>
            </a:r>
            <a:r>
              <a:rPr lang="en-US" sz="1500" dirty="0" smtClean="0"/>
              <a:t>, healthy volunteers, </a:t>
            </a:r>
            <a:r>
              <a:rPr lang="en-US" sz="1500" dirty="0" err="1" smtClean="0"/>
              <a:t>subQ</a:t>
            </a:r>
            <a:r>
              <a:rPr lang="en-US" sz="1500" dirty="0" smtClean="0"/>
              <a:t> = 24-36 </a:t>
            </a:r>
            <a:r>
              <a:rPr lang="en-US" sz="1500" dirty="0" smtClean="0"/>
              <a:t>hours; </a:t>
            </a:r>
            <a:r>
              <a:rPr lang="en-US" sz="1500" dirty="0" err="1" smtClean="0"/>
              <a:t>Cmax</a:t>
            </a:r>
            <a:r>
              <a:rPr lang="en-US" sz="1500" dirty="0" smtClean="0"/>
              <a:t>, immune thrombocytopenia patients, </a:t>
            </a:r>
            <a:r>
              <a:rPr lang="en-US" sz="1500" dirty="0" err="1" smtClean="0"/>
              <a:t>subQ</a:t>
            </a:r>
            <a:r>
              <a:rPr lang="en-US" sz="1500" dirty="0" smtClean="0"/>
              <a:t> = 7-50 hours (median = 14 hours</a:t>
            </a:r>
            <a:r>
              <a:rPr lang="en-US" sz="1500" dirty="0" smtClean="0"/>
              <a:t>). </a:t>
            </a:r>
            <a:r>
              <a:rPr lang="en-US" sz="1500" dirty="0" smtClean="0"/>
              <a:t>Not affected by age, weight, or gender. Accumulation does not occur after six weekly doses of 3 mcg/kg </a:t>
            </a:r>
            <a:r>
              <a:rPr lang="en-US" sz="1500" dirty="0" err="1" smtClean="0"/>
              <a:t>romiplostim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9134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Category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6248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Colony-Stimulating </a:t>
            </a:r>
            <a:r>
              <a:rPr lang="en-US" sz="1500" dirty="0" smtClean="0"/>
              <a:t>Factors and </a:t>
            </a:r>
            <a:r>
              <a:rPr lang="en-US" sz="1500" dirty="0" err="1" smtClean="0"/>
              <a:t>Thrombopoietic</a:t>
            </a:r>
            <a:r>
              <a:rPr lang="en-US" sz="1500" dirty="0" smtClean="0"/>
              <a:t> Agents </a:t>
            </a:r>
            <a:endParaRPr lang="en-US" sz="1500" dirty="0" smtClean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81000" y="3657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Half- Life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81000" y="3962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Immune thrombocytopenia patients, </a:t>
            </a:r>
            <a:r>
              <a:rPr lang="en-US" sz="1500" dirty="0" err="1" smtClean="0"/>
              <a:t>subQ</a:t>
            </a:r>
            <a:r>
              <a:rPr lang="en-US" sz="1500" dirty="0" smtClean="0"/>
              <a:t> = 3.5 days (median) (range 1-34 days)</a:t>
            </a:r>
            <a:endParaRPr lang="en-US" sz="1500" dirty="0" smtClean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81000" y="4191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Route of Elimination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81000" y="4572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Renal clearance (more dominant mode of clearance as dose increases) </a:t>
            </a:r>
            <a:r>
              <a:rPr lang="en-US" sz="1500" dirty="0" smtClean="0"/>
              <a:t>and </a:t>
            </a:r>
            <a:r>
              <a:rPr lang="en-US" sz="1500" dirty="0" smtClean="0"/>
              <a:t>binding to c-</a:t>
            </a:r>
            <a:r>
              <a:rPr lang="en-US" sz="1500" dirty="0" err="1" smtClean="0"/>
              <a:t>Mpl</a:t>
            </a:r>
            <a:r>
              <a:rPr lang="en-US" sz="1500" dirty="0" smtClean="0"/>
              <a:t> receptors (dominant mode of clearance at low doses) </a:t>
            </a:r>
            <a:endParaRPr lang="en-US" sz="1500" dirty="0" smtClean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5029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Volume of Distribution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81000" y="5364162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In healthy volunteers, non-linear decrease in </a:t>
            </a:r>
            <a:r>
              <a:rPr lang="en-US" sz="1500" dirty="0" err="1" smtClean="0"/>
              <a:t>Vd</a:t>
            </a:r>
            <a:r>
              <a:rPr lang="en-US" sz="1500" dirty="0" smtClean="0"/>
              <a:t> with increase IV dose of </a:t>
            </a:r>
            <a:r>
              <a:rPr lang="en-US" sz="1500" dirty="0" err="1" smtClean="0"/>
              <a:t>romiplostim</a:t>
            </a:r>
            <a:r>
              <a:rPr lang="en-US" sz="1500" dirty="0" smtClean="0"/>
              <a:t> which indicates saturation of c-</a:t>
            </a:r>
            <a:r>
              <a:rPr lang="en-US" sz="1500" dirty="0" err="1" smtClean="0"/>
              <a:t>Mpl</a:t>
            </a:r>
            <a:r>
              <a:rPr lang="en-US" sz="1500" dirty="0" smtClean="0"/>
              <a:t> receptors</a:t>
            </a:r>
            <a:r>
              <a:rPr lang="en-US" sz="1500" dirty="0" smtClean="0"/>
              <a:t>. </a:t>
            </a:r>
            <a:r>
              <a:rPr lang="en-US" sz="1500" dirty="0" err="1" smtClean="0"/>
              <a:t>Vd</a:t>
            </a:r>
            <a:r>
              <a:rPr lang="en-US" sz="1500" dirty="0" smtClean="0"/>
              <a:t>, 0.3 </a:t>
            </a:r>
            <a:r>
              <a:rPr lang="en-US" sz="1500" dirty="0" smtClean="0"/>
              <a:t>g/kg  </a:t>
            </a:r>
            <a:r>
              <a:rPr lang="en-US" sz="1500" dirty="0" smtClean="0"/>
              <a:t>= 122 </a:t>
            </a:r>
            <a:r>
              <a:rPr lang="en-US" sz="1500" dirty="0" err="1" smtClean="0"/>
              <a:t>mL</a:t>
            </a:r>
            <a:r>
              <a:rPr lang="en-US" sz="1500" dirty="0" smtClean="0"/>
              <a:t>/kg; </a:t>
            </a:r>
            <a:r>
              <a:rPr lang="en-US" sz="1500" dirty="0" err="1" smtClean="0"/>
              <a:t>Vd</a:t>
            </a:r>
            <a:r>
              <a:rPr lang="en-US" sz="1500" dirty="0" smtClean="0"/>
              <a:t>, </a:t>
            </a:r>
            <a:r>
              <a:rPr lang="en-US" sz="1500" dirty="0" smtClean="0"/>
              <a:t>10 g/kg </a:t>
            </a:r>
            <a:r>
              <a:rPr lang="en-US" sz="1500" dirty="0" smtClean="0"/>
              <a:t>= 48.2 </a:t>
            </a:r>
            <a:r>
              <a:rPr lang="en-US" sz="1500" dirty="0" err="1" smtClean="0"/>
              <a:t>mL</a:t>
            </a:r>
            <a:r>
              <a:rPr lang="en-US" sz="1500" dirty="0" smtClean="0"/>
              <a:t>/kg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457200" y="2590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References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3400" y="28956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500" dirty="0" err="1" smtClean="0"/>
              <a:t>Kumagai</a:t>
            </a:r>
            <a:r>
              <a:rPr lang="en-US" sz="1500" dirty="0" smtClean="0"/>
              <a:t> </a:t>
            </a:r>
            <a:r>
              <a:rPr lang="en-US" sz="1500" dirty="0" smtClean="0"/>
              <a:t>Y, Fujita T, Ozaki M, </a:t>
            </a:r>
            <a:r>
              <a:rPr lang="en-US" sz="1500" dirty="0" err="1" smtClean="0"/>
              <a:t>Sahashi</a:t>
            </a:r>
            <a:r>
              <a:rPr lang="en-US" sz="1500" dirty="0" smtClean="0"/>
              <a:t> K, </a:t>
            </a:r>
            <a:r>
              <a:rPr lang="en-US" sz="1500" dirty="0" err="1" smtClean="0"/>
              <a:t>Ohkura</a:t>
            </a:r>
            <a:r>
              <a:rPr lang="en-US" sz="1500" dirty="0" smtClean="0"/>
              <a:t> M, </a:t>
            </a:r>
            <a:r>
              <a:rPr lang="en-US" sz="1500" dirty="0" err="1" smtClean="0"/>
              <a:t>Ohtsu</a:t>
            </a:r>
            <a:r>
              <a:rPr lang="en-US" sz="1500" dirty="0" smtClean="0"/>
              <a:t> T, Arai Y, </a:t>
            </a:r>
            <a:r>
              <a:rPr lang="en-US" sz="1500" dirty="0" err="1" smtClean="0"/>
              <a:t>Sonehara</a:t>
            </a:r>
            <a:r>
              <a:rPr lang="en-US" sz="1500" dirty="0" smtClean="0"/>
              <a:t> Y, Nichol JL: </a:t>
            </a:r>
            <a:r>
              <a:rPr lang="en-US" sz="1500" dirty="0" err="1" smtClean="0"/>
              <a:t>Pharmacodynamics</a:t>
            </a:r>
            <a:r>
              <a:rPr lang="en-US" sz="1500" dirty="0" smtClean="0"/>
              <a:t> and Pharmacokinetics of AMG 531, a </a:t>
            </a:r>
            <a:r>
              <a:rPr lang="en-US" sz="1500" dirty="0" err="1" smtClean="0"/>
              <a:t>Thrombopoiesis</a:t>
            </a:r>
            <a:r>
              <a:rPr lang="en-US" sz="1500" dirty="0" smtClean="0"/>
              <a:t>-Stimulating </a:t>
            </a:r>
            <a:r>
              <a:rPr lang="en-US" sz="1500" dirty="0" err="1" smtClean="0"/>
              <a:t>Peptibody</a:t>
            </a:r>
            <a:r>
              <a:rPr lang="en-US" sz="1500" dirty="0" smtClean="0"/>
              <a:t>, in Healthy Japanese Subjects: A Randomized, Placebo-Controlled Study. J </a:t>
            </a:r>
            <a:r>
              <a:rPr lang="en-US" sz="1500" dirty="0" err="1" smtClean="0"/>
              <a:t>Clin</a:t>
            </a:r>
            <a:r>
              <a:rPr lang="en-US" sz="1500" dirty="0" smtClean="0"/>
              <a:t> </a:t>
            </a:r>
            <a:r>
              <a:rPr lang="en-US" sz="1500" dirty="0" err="1" smtClean="0"/>
              <a:t>Pharmacol</a:t>
            </a:r>
            <a:r>
              <a:rPr lang="en-US" sz="1500" dirty="0" smtClean="0"/>
              <a:t>. 2007 Dec;47(12):1489-97. </a:t>
            </a:r>
            <a:r>
              <a:rPr lang="en-US" sz="1500" dirty="0" err="1" smtClean="0"/>
              <a:t>Epub</a:t>
            </a:r>
            <a:r>
              <a:rPr lang="en-US" sz="1500" dirty="0" smtClean="0"/>
              <a:t> 2007 Oct 9.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</a:t>
            </a:r>
            <a:r>
              <a:rPr lang="en-US" sz="1500" dirty="0" smtClean="0"/>
              <a:t>www.ncbi.nlm.nih.gov/pubmed/17925591</a:t>
            </a:r>
          </a:p>
          <a:p>
            <a:pPr algn="just">
              <a:buFont typeface="Arial" pitchFamily="34" charset="0"/>
              <a:buChar char="•"/>
            </a:pPr>
            <a:r>
              <a:rPr lang="en-US" sz="1500" dirty="0" smtClean="0"/>
              <a:t> </a:t>
            </a:r>
            <a:r>
              <a:rPr lang="en-US" sz="1500" dirty="0" smtClean="0"/>
              <a:t>Rice L: Drug evaluation: AMG-531 for the treatment of </a:t>
            </a:r>
            <a:r>
              <a:rPr lang="en-US" sz="1500" dirty="0" err="1" smtClean="0"/>
              <a:t>thrombocytopenias</a:t>
            </a:r>
            <a:r>
              <a:rPr lang="en-US" sz="1500" dirty="0" smtClean="0"/>
              <a:t>. </a:t>
            </a:r>
            <a:r>
              <a:rPr lang="en-US" sz="1500" dirty="0" err="1" smtClean="0"/>
              <a:t>Curr</a:t>
            </a:r>
            <a:r>
              <a:rPr lang="en-US" sz="1500" dirty="0" smtClean="0"/>
              <a:t> </a:t>
            </a:r>
            <a:r>
              <a:rPr lang="en-US" sz="1500" dirty="0" err="1" smtClean="0"/>
              <a:t>Opin</a:t>
            </a:r>
            <a:r>
              <a:rPr lang="en-US" sz="1500" dirty="0" smtClean="0"/>
              <a:t> </a:t>
            </a:r>
            <a:r>
              <a:rPr lang="en-US" sz="1500" dirty="0" err="1" smtClean="0"/>
              <a:t>Investig</a:t>
            </a:r>
            <a:r>
              <a:rPr lang="en-US" sz="1500" dirty="0" smtClean="0"/>
              <a:t> Drugs. 2006 Sep;7(9):834-41.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</a:t>
            </a:r>
            <a:r>
              <a:rPr lang="en-US" sz="1500" dirty="0" smtClean="0"/>
              <a:t>www.ncbi.nlm.nih.gov/pubmed/17002262</a:t>
            </a:r>
          </a:p>
          <a:p>
            <a:pPr algn="just">
              <a:buFont typeface="Arial" pitchFamily="34" charset="0"/>
              <a:buChar char="•"/>
            </a:pPr>
            <a:r>
              <a:rPr lang="en-US" sz="1500" dirty="0" smtClean="0"/>
              <a:t>Keating </a:t>
            </a:r>
            <a:r>
              <a:rPr lang="en-US" sz="1500" dirty="0" smtClean="0"/>
              <a:t>GM: </a:t>
            </a:r>
            <a:r>
              <a:rPr lang="en-US" sz="1500" dirty="0" err="1" smtClean="0"/>
              <a:t>Romiplostim</a:t>
            </a:r>
            <a:r>
              <a:rPr lang="en-US" sz="1500" dirty="0" smtClean="0"/>
              <a:t>: a review of its use in immune thrombocytopenia. Drugs. 2012 Feb 12;72(3):415-35. </a:t>
            </a:r>
            <a:r>
              <a:rPr lang="en-US" sz="1500" dirty="0" err="1" smtClean="0"/>
              <a:t>doi</a:t>
            </a:r>
            <a:r>
              <a:rPr lang="en-US" sz="1500" dirty="0" smtClean="0"/>
              <a:t>: 10.2165/11208260-000000000-00000. </a:t>
            </a:r>
            <a:endParaRPr lang="en-US" sz="1500" dirty="0" smtClean="0"/>
          </a:p>
          <a:p>
            <a:pPr algn="just"/>
            <a:r>
              <a:rPr lang="en-US" sz="1500" dirty="0" smtClean="0"/>
              <a:t>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</a:t>
            </a:r>
            <a:r>
              <a:rPr lang="en-US" sz="1500" dirty="0" smtClean="0"/>
              <a:t>www.ncbi.nlm.nih.gov/pubmed/22316355 </a:t>
            </a:r>
          </a:p>
          <a:p>
            <a:pPr algn="just">
              <a:buFont typeface="Arial" pitchFamily="34" charset="0"/>
              <a:buChar char="•"/>
            </a:pPr>
            <a:r>
              <a:rPr lang="en-US" sz="1500" dirty="0" smtClean="0"/>
              <a:t>FDA </a:t>
            </a:r>
            <a:r>
              <a:rPr lang="en-US" sz="1500" dirty="0" smtClean="0"/>
              <a:t>label# http://</a:t>
            </a:r>
            <a:r>
              <a:rPr lang="en-US" sz="1500" dirty="0" smtClean="0"/>
              <a:t>www.google.com/patents/US6835809 </a:t>
            </a:r>
          </a:p>
          <a:p>
            <a:pPr algn="just">
              <a:buFont typeface="Arial" pitchFamily="34" charset="0"/>
              <a:buChar char="•"/>
            </a:pPr>
            <a:r>
              <a:rPr lang="en-US" sz="1500" dirty="0" smtClean="0"/>
              <a:t>http</a:t>
            </a:r>
            <a:r>
              <a:rPr lang="en-US" sz="1500" dirty="0" smtClean="0"/>
              <a:t>://</a:t>
            </a:r>
            <a:r>
              <a:rPr lang="en-US" sz="1500" dirty="0" smtClean="0"/>
              <a:t>patft.uspto.gov/netacgi/nph-Parser?Sect1=PTO1&amp;amp;Sect2=HITOFF&amp;amp;d=PALL&amp;amp;p=1 &amp;</a:t>
            </a:r>
            <a:r>
              <a:rPr lang="en-US" sz="1500" dirty="0" smtClean="0"/>
              <a:t>amp;u=%2Fnetahtml</a:t>
            </a:r>
            <a:r>
              <a:rPr lang="en-US" sz="1500" dirty="0" smtClean="0"/>
              <a:t>% 2FPTO%2Fsrchnum.htm&amp;amp;r=1&amp;amp;f=</a:t>
            </a:r>
            <a:r>
              <a:rPr lang="en-US" sz="1500" dirty="0" err="1" smtClean="0"/>
              <a:t>G&amp;amp;l</a:t>
            </a:r>
            <a:r>
              <a:rPr lang="en-US" sz="1500" dirty="0" smtClean="0"/>
              <a:t>=50&amp;amp;s1=6835809.P </a:t>
            </a:r>
            <a:r>
              <a:rPr lang="en-US" sz="1500" dirty="0" err="1" smtClean="0"/>
              <a:t>N</a:t>
            </a:r>
            <a:r>
              <a:rPr lang="en-US" sz="1500" dirty="0" err="1" smtClean="0"/>
              <a:t>.&amp;amp;OS</a:t>
            </a:r>
            <a:r>
              <a:rPr lang="en-US" sz="1500" dirty="0" smtClean="0"/>
              <a:t>=PN/6835809&amp;amp;RS=PN/6835809</a:t>
            </a:r>
            <a:endParaRPr lang="en-US" sz="1500" dirty="0" smtClean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572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Affected Organisms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6096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Human and other Mammals</a:t>
            </a:r>
            <a:endParaRPr lang="en-US" sz="1500" dirty="0" smtClean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57200" y="838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Sequence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1143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MDKTHTCPPCPAPELLGGPSVFLFPPKPKDTLMISRTPEVTCVVVDVSHEDPEVKFNWYVDGVEVHNAKTKPREEQYNSTYRVVSVLTVLHQDWLNGKEYKCKVSNKALPAPIEKTISKAKGQPREPQVYTLPPSRDELTKNQVSLTCLVKGFYPSDIAVEWESNGQPENNYKTTPPVLDSDGSFFLYSKLTVDKSRWQQGNVFSCSVMHEALHNHYTQKSLSLSPGKGGGGGIEGPTLRQWLAARAGGGGGGGGIEGPTLRQWLAARA</a:t>
            </a:r>
            <a:endParaRPr lang="en-US" sz="1500" dirty="0" smtClean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57200" y="2057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Target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57200" y="2362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Thrombopoietin</a:t>
            </a:r>
            <a:r>
              <a:rPr lang="en-US" sz="1500" dirty="0" smtClean="0"/>
              <a:t> Receptor</a:t>
            </a:r>
            <a:endParaRPr lang="en-US" sz="1500" dirty="0" smtClean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33400" y="5867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Brands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33400" y="6172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Nplate</a:t>
            </a:r>
            <a:r>
              <a:rPr lang="en-US" sz="1500" dirty="0" smtClean="0"/>
              <a:t>- </a:t>
            </a:r>
            <a:r>
              <a:rPr lang="en-US" sz="1500" dirty="0" smtClean="0"/>
              <a:t> Amgen </a:t>
            </a:r>
            <a:r>
              <a:rPr lang="en-US" sz="1500" dirty="0" smtClean="0"/>
              <a:t>Inc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3276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endParaRPr lang="en-US" sz="15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04800" y="609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Romiplostim</a:t>
            </a:r>
            <a:r>
              <a:rPr lang="en-US" sz="1500" dirty="0" smtClean="0"/>
              <a:t>, a member of the TPO mimetic class, is an </a:t>
            </a:r>
            <a:r>
              <a:rPr lang="en-US" sz="1500" dirty="0" err="1" smtClean="0"/>
              <a:t>Fc</a:t>
            </a:r>
            <a:r>
              <a:rPr lang="en-US" sz="1500" dirty="0" smtClean="0"/>
              <a:t>-peptide fusion protein (</a:t>
            </a:r>
            <a:r>
              <a:rPr lang="en-US" sz="1500" dirty="0" err="1" smtClean="0"/>
              <a:t>peptibody</a:t>
            </a:r>
            <a:r>
              <a:rPr lang="en-US" sz="1500" dirty="0" smtClean="0"/>
              <a:t>) that activates intracellular transcriptional pathways leading to increased platelet production via the TPO receptor (also known as </a:t>
            </a:r>
            <a:r>
              <a:rPr lang="en-US" sz="1500" dirty="0" err="1" smtClean="0"/>
              <a:t>cMpl</a:t>
            </a:r>
            <a:r>
              <a:rPr lang="en-US" sz="1500" dirty="0" smtClean="0"/>
              <a:t>). The </a:t>
            </a:r>
            <a:r>
              <a:rPr lang="en-US" sz="1500" dirty="0" err="1" smtClean="0"/>
              <a:t>peptibody</a:t>
            </a:r>
            <a:r>
              <a:rPr lang="en-US" sz="1500" dirty="0" smtClean="0"/>
              <a:t> molecule contains two identical single-chain subunits, each consisting of human immunoglobulin IgG1 </a:t>
            </a:r>
            <a:r>
              <a:rPr lang="en-US" sz="1500" dirty="0" err="1" smtClean="0"/>
              <a:t>Fc</a:t>
            </a:r>
            <a:r>
              <a:rPr lang="en-US" sz="1500" dirty="0" smtClean="0"/>
              <a:t> domain, covalently linked at the C-terminus to a peptide containing two </a:t>
            </a:r>
            <a:r>
              <a:rPr lang="en-US" sz="1500" dirty="0" err="1" smtClean="0"/>
              <a:t>thrombopoietin</a:t>
            </a:r>
            <a:r>
              <a:rPr lang="en-US" sz="1500" dirty="0" smtClean="0"/>
              <a:t> receptor-binding domains. </a:t>
            </a:r>
            <a:r>
              <a:rPr lang="en-US" sz="1500" dirty="0" err="1" smtClean="0"/>
              <a:t>Romiplostim</a:t>
            </a:r>
            <a:r>
              <a:rPr lang="en-US" sz="1500" dirty="0" smtClean="0"/>
              <a:t> has no amino acid sequence homology to </a:t>
            </a:r>
            <a:r>
              <a:rPr lang="en-US" sz="1500" dirty="0" err="1" smtClean="0"/>
              <a:t>endogenousTPO</a:t>
            </a:r>
            <a:r>
              <a:rPr lang="en-US" sz="1500" dirty="0" smtClean="0"/>
              <a:t>. </a:t>
            </a:r>
            <a:r>
              <a:rPr lang="en-US" sz="1500" dirty="0" err="1" smtClean="0"/>
              <a:t>Nplate</a:t>
            </a:r>
            <a:r>
              <a:rPr lang="en-US" sz="1500" dirty="0" smtClean="0"/>
              <a:t> is supplied as a sterile, preservative-free, lyophilized, solid white </a:t>
            </a:r>
            <a:r>
              <a:rPr lang="en-US" sz="1500" dirty="0" smtClean="0"/>
              <a:t>powder to be administered as subcutaneous injection</a:t>
            </a:r>
            <a:endParaRPr lang="en-US" sz="1500" dirty="0" smtClean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4800" y="2209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04800" y="2514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Two vial presentations are available, which contain a sufficient amount of active ingredient to provide either 250 mcg or 500 mcg of deliverable </a:t>
            </a:r>
            <a:r>
              <a:rPr lang="en-US" sz="1500" dirty="0" err="1" smtClean="0"/>
              <a:t>romiplostim</a:t>
            </a:r>
            <a:r>
              <a:rPr lang="en-US" sz="1500" dirty="0" smtClean="0"/>
              <a:t>, respectively. Each single-use 250 mcg vial of </a:t>
            </a:r>
            <a:r>
              <a:rPr lang="en-US" sz="1500" dirty="0" err="1" smtClean="0"/>
              <a:t>Nplate</a:t>
            </a:r>
            <a:r>
              <a:rPr lang="en-US" sz="1500" dirty="0" smtClean="0"/>
              <a:t> contains the following: 375 mcg </a:t>
            </a:r>
            <a:r>
              <a:rPr lang="en-US" sz="1500" dirty="0" err="1" smtClean="0"/>
              <a:t>romiplostim</a:t>
            </a:r>
            <a:r>
              <a:rPr lang="en-US" sz="1500" dirty="0" smtClean="0"/>
              <a:t>, 30 mg </a:t>
            </a:r>
            <a:r>
              <a:rPr lang="en-US" sz="1500" dirty="0" err="1" smtClean="0"/>
              <a:t>mannitol</a:t>
            </a:r>
            <a:r>
              <a:rPr lang="en-US" sz="1500" dirty="0" smtClean="0"/>
              <a:t>, 15 mg sucrose, 1.2 mg L-</a:t>
            </a:r>
            <a:r>
              <a:rPr lang="en-US" sz="1500" dirty="0" err="1" smtClean="0"/>
              <a:t>histidine</a:t>
            </a:r>
            <a:r>
              <a:rPr lang="en-US" sz="1500" dirty="0" smtClean="0"/>
              <a:t>, 0.03 mg </a:t>
            </a:r>
            <a:r>
              <a:rPr lang="en-US" sz="1500" dirty="0" err="1" smtClean="0"/>
              <a:t>polysorbate</a:t>
            </a:r>
            <a:r>
              <a:rPr lang="en-US" sz="1500" dirty="0" smtClean="0"/>
              <a:t> 20, and sufficient </a:t>
            </a:r>
            <a:r>
              <a:rPr lang="en-US" sz="1500" dirty="0" err="1" smtClean="0"/>
              <a:t>HCl</a:t>
            </a:r>
            <a:r>
              <a:rPr lang="en-US" sz="1500" dirty="0" smtClean="0"/>
              <a:t> to adjust the pH to a target of 5.0. Each single-use 500 mcg vial of </a:t>
            </a:r>
            <a:r>
              <a:rPr lang="en-US" sz="1500" dirty="0" err="1" smtClean="0"/>
              <a:t>Nplate</a:t>
            </a:r>
            <a:r>
              <a:rPr lang="en-US" sz="1500" dirty="0" smtClean="0"/>
              <a:t> contains the following: 625 mcg </a:t>
            </a:r>
            <a:r>
              <a:rPr lang="en-US" sz="1500" dirty="0" err="1" smtClean="0"/>
              <a:t>romiplostim</a:t>
            </a:r>
            <a:r>
              <a:rPr lang="en-US" sz="1500" dirty="0" smtClean="0"/>
              <a:t>, 50 mg </a:t>
            </a:r>
            <a:r>
              <a:rPr lang="en-US" sz="1500" dirty="0" err="1" smtClean="0"/>
              <a:t>mannitol</a:t>
            </a:r>
            <a:r>
              <a:rPr lang="en-US" sz="1500" dirty="0" smtClean="0"/>
              <a:t>, 25 mg sucrose, 1.9 mg L-</a:t>
            </a:r>
            <a:r>
              <a:rPr lang="en-US" sz="1500" dirty="0" err="1" smtClean="0"/>
              <a:t>histidine</a:t>
            </a:r>
            <a:r>
              <a:rPr lang="en-US" sz="1500" dirty="0" smtClean="0"/>
              <a:t>, 0.05 mg </a:t>
            </a:r>
            <a:r>
              <a:rPr lang="en-US" sz="1500" dirty="0" err="1" smtClean="0"/>
              <a:t>polysorbate</a:t>
            </a:r>
            <a:r>
              <a:rPr lang="en-US" sz="1500" dirty="0" smtClean="0"/>
              <a:t> 20, and sufficient </a:t>
            </a:r>
            <a:r>
              <a:rPr lang="en-US" sz="1500" dirty="0" err="1" smtClean="0"/>
              <a:t>HCl</a:t>
            </a:r>
            <a:r>
              <a:rPr lang="en-US" sz="1500" dirty="0" smtClean="0"/>
              <a:t> to adjust the pH to a target of 5.0</a:t>
            </a:r>
            <a:endParaRPr lang="en-US" sz="1500" dirty="0" smtClean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04800" y="3886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04800" y="41910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Nplate</a:t>
            </a:r>
            <a:r>
              <a:rPr lang="en-US" sz="1500" dirty="0" smtClean="0"/>
              <a:t> is indicated for the treatment of thrombocytopenia in patients with chronic immune thrombocytopenia (ITP) who have had an insufficient response to corticosteroids, </a:t>
            </a:r>
            <a:r>
              <a:rPr lang="en-US" sz="1500" dirty="0" err="1" smtClean="0"/>
              <a:t>immunoglobulins</a:t>
            </a:r>
            <a:r>
              <a:rPr lang="en-US" sz="1500" dirty="0" smtClean="0"/>
              <a:t> or </a:t>
            </a:r>
            <a:r>
              <a:rPr lang="en-US" sz="1500" dirty="0" err="1" smtClean="0"/>
              <a:t>splenectomy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4876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04800" y="52578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 initial dose for </a:t>
            </a:r>
            <a:r>
              <a:rPr lang="en-US" sz="1500" dirty="0" err="1" smtClean="0"/>
              <a:t>Nplate</a:t>
            </a:r>
            <a:r>
              <a:rPr lang="en-US" sz="1500" dirty="0" smtClean="0"/>
              <a:t> is 1 mcg/kg based on actual body weight, If the platelet count is &lt; 50 x 109/L, increase the dose by 1 mcg/kg, If platelet count is &gt; 200 x 109/L for 2 consecutive weeks, reduce the dose by 1 mcg/kg., If platelet count is &gt; 400 x 109/L, do not dose. Continue to assess the platelet count weekly. After the platelet count has fallen to &lt; 200 x 109/L, resume </a:t>
            </a:r>
            <a:r>
              <a:rPr lang="en-US" sz="1500" dirty="0" err="1" smtClean="0"/>
              <a:t>Nplate</a:t>
            </a:r>
            <a:r>
              <a:rPr lang="en-US" sz="1500" dirty="0" smtClean="0"/>
              <a:t> at a dose reduced by 1 mcg/kg.</a:t>
            </a:r>
            <a:endParaRPr lang="en-US" sz="1500" dirty="0" smtClean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048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Nplate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81000" y="2286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2590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http://</a:t>
            </a:r>
            <a:r>
              <a:rPr lang="en-US" sz="1500" dirty="0" smtClean="0"/>
              <a:t>dailymed.nlm.nih.gov/dailymed/drugInfo.cfm?setid=c45f9a58-37c1-4f76-8e36-97d38c577037</a:t>
            </a:r>
          </a:p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</a:t>
            </a:r>
            <a:r>
              <a:rPr lang="en-US" sz="1500" dirty="0" smtClean="0"/>
              <a:t>://www.rxlist.com/nplate-drug.htm</a:t>
            </a:r>
            <a:endParaRPr lang="en-US" sz="15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04800" y="1752600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Drug Interactions</a:t>
            </a:r>
            <a:endParaRPr lang="en-US" sz="1600" b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2057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No formal drug interaction studies of </a:t>
            </a:r>
            <a:r>
              <a:rPr lang="en-US" sz="1500" dirty="0" err="1" smtClean="0"/>
              <a:t>Nplate</a:t>
            </a:r>
            <a:r>
              <a:rPr lang="en-US" sz="1500" dirty="0" smtClean="0"/>
              <a:t> have been performed..</a:t>
            </a:r>
            <a:endParaRPr lang="en-US" sz="1500" dirty="0" smtClean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4800" y="457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04800" y="7620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None</a:t>
            </a:r>
            <a:endParaRPr lang="en-US" sz="1500" dirty="0" smtClean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4800" y="9604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 effects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4800" y="1265238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Progression of </a:t>
            </a:r>
            <a:r>
              <a:rPr lang="en-US" sz="1500" dirty="0" err="1" smtClean="0"/>
              <a:t>Myelodysplastic</a:t>
            </a:r>
            <a:r>
              <a:rPr lang="en-US" sz="1500" dirty="0" smtClean="0"/>
              <a:t> Syndromes, Thrombotic/</a:t>
            </a:r>
            <a:r>
              <a:rPr lang="en-US" sz="1500" dirty="0" err="1" smtClean="0"/>
              <a:t>Thromboembolic</a:t>
            </a:r>
            <a:r>
              <a:rPr lang="en-US" sz="1500" dirty="0" smtClean="0"/>
              <a:t> Complications, Loss of Response to </a:t>
            </a:r>
            <a:r>
              <a:rPr lang="en-US" sz="1500" dirty="0" err="1" smtClean="0"/>
              <a:t>Nplate</a:t>
            </a:r>
            <a:r>
              <a:rPr lang="en-US" sz="1500" dirty="0" smtClean="0"/>
              <a:t>, Laboratory Monitoring, </a:t>
            </a:r>
            <a:r>
              <a:rPr lang="en-US" sz="1500" dirty="0" err="1" smtClean="0"/>
              <a:t>Erythromelalgia</a:t>
            </a:r>
            <a:r>
              <a:rPr lang="en-US" sz="1500" dirty="0" smtClean="0"/>
              <a:t>, Hypersensitivity, </a:t>
            </a:r>
            <a:r>
              <a:rPr lang="en-US" sz="1500" dirty="0" err="1" smtClean="0"/>
              <a:t>Angioedema</a:t>
            </a:r>
            <a:endParaRPr lang="en-US" sz="1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871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Romiplostim(DB05332) Approved Drug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 (DB00001) Approved Drug</dc:title>
  <dc:creator>abc</dc:creator>
  <cp:lastModifiedBy>abc</cp:lastModifiedBy>
  <cp:revision>164</cp:revision>
  <dcterms:created xsi:type="dcterms:W3CDTF">2014-12-19T08:52:54Z</dcterms:created>
  <dcterms:modified xsi:type="dcterms:W3CDTF">2015-01-15T05:01:32Z</dcterms:modified>
</cp:coreProperties>
</file>