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B2EFAF8-0FD3-496F-AAB1-40E265996AB3}" type="datetimeFigureOut">
              <a:rPr lang="en-US" smtClean="0"/>
              <a:t>4/23/2015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2EFAF8-0FD3-496F-AAB1-40E265996AB3}" type="datetimeFigureOut">
              <a:rPr lang="en-US" smtClean="0"/>
              <a:t>4/23/2015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2EFAF8-0FD3-496F-AAB1-40E265996AB3}" type="datetimeFigureOut">
              <a:rPr lang="en-US" smtClean="0"/>
              <a:t>4/23/2015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2EFAF8-0FD3-496F-AAB1-40E265996AB3}" type="datetimeFigureOut">
              <a:rPr lang="en-US" smtClean="0"/>
              <a:t>4/23/2015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EFAF8-0FD3-496F-AAB1-40E265996AB3}" type="datetimeFigureOut">
              <a:rPr lang="en-US" smtClean="0"/>
              <a:t>4/23/2015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B2EFAF8-0FD3-496F-AAB1-40E265996AB3}" type="datetimeFigureOut">
              <a:rPr lang="en-US" smtClean="0"/>
              <a:t>4/23/2015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B2EFAF8-0FD3-496F-AAB1-40E265996AB3}" type="datetimeFigureOut">
              <a:rPr lang="en-US" smtClean="0"/>
              <a:t>4/23/2015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B2EFAF8-0FD3-496F-AAB1-40E265996AB3}" type="datetimeFigureOut">
              <a:rPr lang="en-US" smtClean="0"/>
              <a:t>4/23/2015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EFAF8-0FD3-496F-AAB1-40E265996AB3}" type="datetimeFigureOut">
              <a:rPr lang="en-US" smtClean="0"/>
              <a:t>4/23/2015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EFAF8-0FD3-496F-AAB1-40E265996AB3}" type="datetimeFigureOut">
              <a:rPr lang="en-US" smtClean="0"/>
              <a:t>4/23/2015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EFAF8-0FD3-496F-AAB1-40E265996AB3}" type="datetimeFigureOut">
              <a:rPr lang="en-US" smtClean="0"/>
              <a:t>4/23/2015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32FE0E-0C2A-4A5F-8EE1-4AA964A19137}"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EFAF8-0FD3-496F-AAB1-40E265996AB3}" type="datetimeFigureOut">
              <a:rPr lang="en-US" smtClean="0"/>
              <a:t>4/23/2015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2FE0E-0C2A-4A5F-8EE1-4AA964A1913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357166"/>
            <a:ext cx="7772400" cy="1470025"/>
          </a:xfrm>
        </p:spPr>
        <p:txBody>
          <a:bodyPr/>
          <a:lstStyle/>
          <a:p>
            <a:r>
              <a:rPr lang="en-IN" b="1" dirty="0" err="1"/>
              <a:t>Lucinactant</a:t>
            </a:r>
            <a:endParaRPr lang="en-IN" dirty="0"/>
          </a:p>
        </p:txBody>
      </p:sp>
      <p:sp>
        <p:nvSpPr>
          <p:cNvPr id="3" name="Subtitle 2"/>
          <p:cNvSpPr>
            <a:spLocks noGrp="1"/>
          </p:cNvSpPr>
          <p:nvPr>
            <p:ph type="subTitle" idx="1"/>
          </p:nvPr>
        </p:nvSpPr>
        <p:spPr>
          <a:xfrm>
            <a:off x="642910" y="1714488"/>
            <a:ext cx="8072494" cy="4786346"/>
          </a:xfrm>
        </p:spPr>
        <p:txBody>
          <a:bodyPr>
            <a:normAutofit fontScale="92500" lnSpcReduction="10000"/>
          </a:bodyPr>
          <a:lstStyle/>
          <a:p>
            <a:pPr algn="l"/>
            <a:r>
              <a:rPr lang="en-US" sz="2000" b="1" dirty="0" smtClean="0">
                <a:solidFill>
                  <a:schemeClr val="tx1"/>
                </a:solidFill>
              </a:rPr>
              <a:t>DB ID: </a:t>
            </a:r>
            <a:r>
              <a:rPr lang="en-IN" sz="2000" dirty="0" smtClean="0">
                <a:solidFill>
                  <a:schemeClr val="tx1"/>
                </a:solidFill>
              </a:rPr>
              <a:t>DB04897</a:t>
            </a:r>
          </a:p>
          <a:p>
            <a:pPr algn="l"/>
            <a:endParaRPr lang="en-IN" sz="2000" dirty="0" smtClean="0">
              <a:solidFill>
                <a:schemeClr val="tx1"/>
              </a:solidFill>
            </a:endParaRPr>
          </a:p>
          <a:p>
            <a:pPr algn="l"/>
            <a:r>
              <a:rPr lang="en-US" sz="2000" b="1" dirty="0" smtClean="0">
                <a:solidFill>
                  <a:schemeClr val="tx1"/>
                </a:solidFill>
              </a:rPr>
              <a:t>Molecular weight: </a:t>
            </a:r>
            <a:r>
              <a:rPr lang="en-IN" sz="2000" dirty="0">
                <a:solidFill>
                  <a:schemeClr val="tx1"/>
                </a:solidFill>
              </a:rPr>
              <a:t>2470.2 </a:t>
            </a:r>
            <a:r>
              <a:rPr lang="en-IN" sz="2000" dirty="0" err="1" smtClean="0">
                <a:solidFill>
                  <a:schemeClr val="tx1"/>
                </a:solidFill>
              </a:rPr>
              <a:t>daltons</a:t>
            </a:r>
            <a:endParaRPr lang="en-IN" sz="2000" dirty="0" smtClean="0">
              <a:solidFill>
                <a:schemeClr val="tx1"/>
              </a:solidFill>
            </a:endParaRPr>
          </a:p>
          <a:p>
            <a:pPr algn="l"/>
            <a:endParaRPr lang="en-IN" sz="2000" dirty="0" smtClean="0">
              <a:solidFill>
                <a:schemeClr val="tx1"/>
              </a:solidFill>
            </a:endParaRPr>
          </a:p>
          <a:p>
            <a:pPr algn="l"/>
            <a:r>
              <a:rPr lang="en-US" sz="2000" b="1" dirty="0" smtClean="0">
                <a:solidFill>
                  <a:schemeClr val="tx1"/>
                </a:solidFill>
              </a:rPr>
              <a:t>Chemical formula: </a:t>
            </a:r>
            <a:r>
              <a:rPr lang="pt-BR" sz="2000" b="0" i="0" dirty="0" smtClean="0">
                <a:solidFill>
                  <a:srgbClr val="333333"/>
                </a:solidFill>
              </a:rPr>
              <a:t>C </a:t>
            </a:r>
            <a:r>
              <a:rPr lang="pt-BR" sz="2000" b="0" i="0" baseline="-25000" dirty="0" smtClean="0">
                <a:solidFill>
                  <a:srgbClr val="333333"/>
                </a:solidFill>
              </a:rPr>
              <a:t>126</a:t>
            </a:r>
            <a:r>
              <a:rPr lang="pt-BR" sz="2000" b="0" i="0" dirty="0" smtClean="0">
                <a:solidFill>
                  <a:srgbClr val="333333"/>
                </a:solidFill>
              </a:rPr>
              <a:t> H </a:t>
            </a:r>
            <a:r>
              <a:rPr lang="pt-BR" sz="2000" b="0" i="0" baseline="-25000" dirty="0" smtClean="0">
                <a:solidFill>
                  <a:srgbClr val="333333"/>
                </a:solidFill>
              </a:rPr>
              <a:t>238</a:t>
            </a:r>
            <a:r>
              <a:rPr lang="pt-BR" sz="2000" b="0" i="0" dirty="0" smtClean="0">
                <a:solidFill>
                  <a:srgbClr val="333333"/>
                </a:solidFill>
              </a:rPr>
              <a:t> N </a:t>
            </a:r>
            <a:r>
              <a:rPr lang="pt-BR" sz="2000" b="0" i="0" baseline="-25000" dirty="0" smtClean="0">
                <a:solidFill>
                  <a:srgbClr val="333333"/>
                </a:solidFill>
              </a:rPr>
              <a:t>26</a:t>
            </a:r>
            <a:r>
              <a:rPr lang="pt-BR" sz="2000" b="0" i="0" dirty="0" smtClean="0">
                <a:solidFill>
                  <a:srgbClr val="333333"/>
                </a:solidFill>
              </a:rPr>
              <a:t> O </a:t>
            </a:r>
            <a:r>
              <a:rPr lang="pt-BR" sz="2000" b="0" i="0" baseline="-25000" dirty="0" smtClean="0">
                <a:solidFill>
                  <a:srgbClr val="333333"/>
                </a:solidFill>
              </a:rPr>
              <a:t>22</a:t>
            </a:r>
          </a:p>
          <a:p>
            <a:pPr algn="l"/>
            <a:endParaRPr lang="pt-BR" sz="2000" b="0" i="0" baseline="-25000" dirty="0" smtClean="0">
              <a:solidFill>
                <a:srgbClr val="333333"/>
              </a:solidFill>
            </a:endParaRPr>
          </a:p>
          <a:p>
            <a:pPr algn="l"/>
            <a:r>
              <a:rPr lang="en-US" sz="2000" b="1" dirty="0" smtClean="0">
                <a:solidFill>
                  <a:schemeClr val="tx1"/>
                </a:solidFill>
              </a:rPr>
              <a:t>Sequence: </a:t>
            </a:r>
            <a:r>
              <a:rPr lang="en-IN" sz="2000" dirty="0" smtClean="0">
                <a:solidFill>
                  <a:schemeClr val="tx1"/>
                </a:solidFill>
              </a:rPr>
              <a:t>KLLLLKLLLLKLLLLKLLLLK</a:t>
            </a:r>
          </a:p>
          <a:p>
            <a:pPr algn="l"/>
            <a:endParaRPr lang="en-IN" sz="2000" dirty="0" smtClean="0">
              <a:solidFill>
                <a:schemeClr val="tx1"/>
              </a:solidFill>
            </a:endParaRPr>
          </a:p>
          <a:p>
            <a:pPr algn="l"/>
            <a:r>
              <a:rPr lang="en-US" sz="2000" b="1" dirty="0" smtClean="0">
                <a:solidFill>
                  <a:schemeClr val="tx1"/>
                </a:solidFill>
              </a:rPr>
              <a:t>Description: </a:t>
            </a:r>
            <a:r>
              <a:rPr lang="en-IN" sz="2000" dirty="0" err="1">
                <a:solidFill>
                  <a:schemeClr val="tx1"/>
                </a:solidFill>
              </a:rPr>
              <a:t>Lucinactant</a:t>
            </a:r>
            <a:r>
              <a:rPr lang="en-IN" sz="2000" dirty="0">
                <a:solidFill>
                  <a:schemeClr val="tx1"/>
                </a:solidFill>
              </a:rPr>
              <a:t> is a new synthetic peptide-containing surfactant for </a:t>
            </a:r>
            <a:r>
              <a:rPr lang="en-IN" sz="2000" dirty="0" err="1">
                <a:solidFill>
                  <a:schemeClr val="tx1"/>
                </a:solidFill>
              </a:rPr>
              <a:t>intratracheal</a:t>
            </a:r>
            <a:r>
              <a:rPr lang="en-IN" sz="2000" dirty="0">
                <a:solidFill>
                  <a:schemeClr val="tx1"/>
                </a:solidFill>
              </a:rPr>
              <a:t> use. It contains </a:t>
            </a:r>
            <a:r>
              <a:rPr lang="en-IN" sz="2000" dirty="0" err="1">
                <a:solidFill>
                  <a:schemeClr val="tx1"/>
                </a:solidFill>
              </a:rPr>
              <a:t>sinapultide</a:t>
            </a:r>
            <a:r>
              <a:rPr lang="en-IN" sz="2000" dirty="0">
                <a:solidFill>
                  <a:schemeClr val="tx1"/>
                </a:solidFill>
              </a:rPr>
              <a:t>, a novel, hydrophobic, 21-amino acid peptide (</a:t>
            </a:r>
            <a:r>
              <a:rPr lang="en-IN" sz="2000" dirty="0" err="1">
                <a:solidFill>
                  <a:schemeClr val="tx1"/>
                </a:solidFill>
              </a:rPr>
              <a:t>leucine</a:t>
            </a:r>
            <a:r>
              <a:rPr lang="en-IN" sz="2000" dirty="0">
                <a:solidFill>
                  <a:schemeClr val="tx1"/>
                </a:solidFill>
              </a:rPr>
              <a:t> and lysine repeating units, KL4 peptide) designed to mimic human surfactant protein-B (SB-P). More specifically, it mimics the C-terminal </a:t>
            </a:r>
            <a:r>
              <a:rPr lang="en-IN" sz="2000" dirty="0" err="1">
                <a:solidFill>
                  <a:schemeClr val="tx1"/>
                </a:solidFill>
              </a:rPr>
              <a:t>amphipathic</a:t>
            </a:r>
            <a:r>
              <a:rPr lang="en-IN" sz="2000" dirty="0">
                <a:solidFill>
                  <a:schemeClr val="tx1"/>
                </a:solidFill>
              </a:rPr>
              <a:t> helical domain of this protein. It also consists of </a:t>
            </a:r>
            <a:r>
              <a:rPr lang="en-IN" sz="2000" dirty="0" smtClean="0">
                <a:solidFill>
                  <a:schemeClr val="tx1"/>
                </a:solidFill>
              </a:rPr>
              <a:t>phospholipids (</a:t>
            </a:r>
            <a:r>
              <a:rPr lang="en-IN" sz="2000" dirty="0" err="1" smtClean="0">
                <a:solidFill>
                  <a:schemeClr val="tx1"/>
                </a:solidFill>
              </a:rPr>
              <a:t>dipalmitoylphosphatidylcholine</a:t>
            </a:r>
            <a:r>
              <a:rPr lang="en-IN" sz="2000" dirty="0">
                <a:solidFill>
                  <a:schemeClr val="tx1"/>
                </a:solidFill>
              </a:rPr>
              <a:t>, DPPC and </a:t>
            </a:r>
            <a:r>
              <a:rPr lang="en-IN" sz="2000" dirty="0" err="1">
                <a:solidFill>
                  <a:schemeClr val="tx1"/>
                </a:solidFill>
              </a:rPr>
              <a:t>palmitoyloleoyl</a:t>
            </a:r>
            <a:r>
              <a:rPr lang="en-IN" sz="2000" dirty="0">
                <a:solidFill>
                  <a:schemeClr val="tx1"/>
                </a:solidFill>
              </a:rPr>
              <a:t> </a:t>
            </a:r>
            <a:r>
              <a:rPr lang="en-IN" sz="2000" dirty="0" err="1">
                <a:solidFill>
                  <a:schemeClr val="tx1"/>
                </a:solidFill>
              </a:rPr>
              <a:t>phosphatidylglycerol,POPG</a:t>
            </a:r>
            <a:r>
              <a:rPr lang="en-IN" sz="2000" dirty="0">
                <a:solidFill>
                  <a:schemeClr val="tx1"/>
                </a:solidFill>
              </a:rPr>
              <a:t>) and a fatty acid (</a:t>
            </a:r>
            <a:r>
              <a:rPr lang="en-IN" sz="2000" dirty="0" err="1">
                <a:solidFill>
                  <a:schemeClr val="tx1"/>
                </a:solidFill>
              </a:rPr>
              <a:t>palmitic</a:t>
            </a:r>
            <a:r>
              <a:rPr lang="en-IN" sz="2000" dirty="0">
                <a:solidFill>
                  <a:schemeClr val="tx1"/>
                </a:solidFill>
              </a:rPr>
              <a:t> acid). It is completely devoid of animal-derived components. FDA approved on March 6,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62500" lnSpcReduction="20000"/>
          </a:bodyPr>
          <a:lstStyle/>
          <a:p>
            <a:pPr algn="just">
              <a:buNone/>
            </a:pPr>
            <a:r>
              <a:rPr lang="en-US" b="1" dirty="0" smtClean="0"/>
              <a:t>Indication: </a:t>
            </a:r>
            <a:r>
              <a:rPr lang="en-IN" dirty="0"/>
              <a:t>Intended for the prevention of respiratory distress </a:t>
            </a:r>
            <a:r>
              <a:rPr lang="en-IN" dirty="0" smtClean="0"/>
              <a:t>syndrome (RDS</a:t>
            </a:r>
            <a:r>
              <a:rPr lang="en-IN" dirty="0"/>
              <a:t>) in premature infants at high risk for RDS</a:t>
            </a:r>
            <a:r>
              <a:rPr lang="en-IN" dirty="0" smtClean="0"/>
              <a:t>.</a:t>
            </a:r>
          </a:p>
          <a:p>
            <a:pPr algn="just">
              <a:buNone/>
            </a:pPr>
            <a:endParaRPr lang="en-US" dirty="0" smtClean="0"/>
          </a:p>
          <a:p>
            <a:pPr algn="just">
              <a:buNone/>
            </a:pPr>
            <a:r>
              <a:rPr lang="en-US" b="1" dirty="0" err="1" smtClean="0"/>
              <a:t>Pharmacodynamics</a:t>
            </a:r>
            <a:r>
              <a:rPr lang="en-US" b="1" dirty="0" smtClean="0"/>
              <a:t>:</a:t>
            </a:r>
            <a:r>
              <a:rPr lang="en-IN" b="1" dirty="0"/>
              <a:t> </a:t>
            </a:r>
            <a:r>
              <a:rPr lang="en-IN" dirty="0" err="1"/>
              <a:t>Lucinactant</a:t>
            </a:r>
            <a:r>
              <a:rPr lang="en-IN" dirty="0"/>
              <a:t> is a new synthetic surfactant containing a protein that mimics human surfactant protein-B, is effective at preventing respiratory distress syndrome (RDS) and related complications in preterm infants. </a:t>
            </a:r>
            <a:r>
              <a:rPr lang="en-IN" dirty="0" err="1"/>
              <a:t>Lucinactant</a:t>
            </a:r>
            <a:r>
              <a:rPr lang="en-IN" dirty="0"/>
              <a:t> has been shown to have </a:t>
            </a:r>
            <a:r>
              <a:rPr lang="en-IN" dirty="0" err="1"/>
              <a:t>antiinflammatory</a:t>
            </a:r>
            <a:r>
              <a:rPr lang="en-IN" dirty="0"/>
              <a:t> properties, is resistant to </a:t>
            </a:r>
            <a:r>
              <a:rPr lang="en-IN" dirty="0" err="1"/>
              <a:t>proteolytic</a:t>
            </a:r>
            <a:r>
              <a:rPr lang="en-IN" dirty="0"/>
              <a:t> degradation and oxidation, and has no potential for transmitting animal-derived diseases. </a:t>
            </a:r>
            <a:r>
              <a:rPr lang="en-IN" dirty="0" err="1"/>
              <a:t>Lucinactant</a:t>
            </a:r>
            <a:r>
              <a:rPr lang="en-IN" dirty="0"/>
              <a:t> has proven safe and effective in the prevention of RDS in preterm infants and as a treatment for MAS in full-term infants and for adult ARDS</a:t>
            </a:r>
            <a:r>
              <a:rPr lang="en-IN" dirty="0" smtClean="0"/>
              <a:t>.</a:t>
            </a:r>
          </a:p>
          <a:p>
            <a:pPr algn="just">
              <a:buNone/>
            </a:pPr>
            <a:endParaRPr lang="en-US" dirty="0" smtClean="0"/>
          </a:p>
          <a:p>
            <a:pPr algn="just">
              <a:buNone/>
            </a:pPr>
            <a:r>
              <a:rPr lang="en-US" b="1" dirty="0" smtClean="0"/>
              <a:t>Mechanism of action:</a:t>
            </a:r>
            <a:r>
              <a:rPr lang="en-IN" b="1" dirty="0"/>
              <a:t> </a:t>
            </a:r>
            <a:r>
              <a:rPr lang="en-IN" dirty="0"/>
              <a:t>Pulmonary surfactant is a lipoprotein complex that is produced naturally in the lungs, where it lines the alveolar epithelium and serves to reduce surface tension, which facilitates alveoli expansion and allows gas exchange. Human surfactants contain phospholipids, predominantly </a:t>
            </a:r>
            <a:r>
              <a:rPr lang="en-IN" dirty="0" err="1"/>
              <a:t>dipalmitoylphosphatidylcholine</a:t>
            </a:r>
            <a:r>
              <a:rPr lang="en-IN" dirty="0"/>
              <a:t> (DPPC), in addition to surfactant proteins A, B, C and D. Surfactant is also a physical barrier to inhaled particle and noxious agents, enhances particle clearance, is involved in host </a:t>
            </a:r>
            <a:r>
              <a:rPr lang="en-IN" dirty="0" err="1"/>
              <a:t>defense</a:t>
            </a:r>
            <a:r>
              <a:rPr lang="en-IN" dirty="0"/>
              <a:t> against infection and possesses </a:t>
            </a:r>
            <a:r>
              <a:rPr lang="en-IN" dirty="0" err="1"/>
              <a:t>antiinflammatory</a:t>
            </a:r>
            <a:r>
              <a:rPr lang="en-IN" dirty="0"/>
              <a:t> properties. Several serious respiratory disorders have been associated with a loss or lack of endogenous surfactant. </a:t>
            </a:r>
            <a:r>
              <a:rPr lang="en-IN" dirty="0" err="1"/>
              <a:t>Lucinactant</a:t>
            </a:r>
            <a:r>
              <a:rPr lang="en-IN" dirty="0"/>
              <a:t> was designed to mimic the essential endogenous human surfactant protein B (SP-B).</a:t>
            </a:r>
            <a:r>
              <a:rPr lang="en-US" dirty="0" smtClean="0"/>
              <a:t>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rmAutofit fontScale="70000" lnSpcReduction="20000"/>
          </a:bodyPr>
          <a:lstStyle/>
          <a:p>
            <a:pPr>
              <a:buNone/>
            </a:pPr>
            <a:r>
              <a:rPr lang="en-US" b="1" dirty="0" smtClean="0"/>
              <a:t>Brand name: </a:t>
            </a:r>
            <a:r>
              <a:rPr lang="en-US" dirty="0" err="1" smtClean="0"/>
              <a:t>Surfaxin</a:t>
            </a:r>
            <a:endParaRPr lang="en-US" dirty="0" smtClean="0"/>
          </a:p>
          <a:p>
            <a:pPr>
              <a:buNone/>
            </a:pPr>
            <a:endParaRPr lang="en-US" dirty="0" smtClean="0"/>
          </a:p>
          <a:p>
            <a:pPr>
              <a:buNone/>
            </a:pPr>
            <a:r>
              <a:rPr lang="en-US" b="1" dirty="0" smtClean="0"/>
              <a:t>Company:</a:t>
            </a:r>
            <a:r>
              <a:rPr lang="en-IN" b="1" dirty="0"/>
              <a:t> </a:t>
            </a:r>
            <a:r>
              <a:rPr lang="en-IN" dirty="0"/>
              <a:t>Discovery Laboratories, Inc</a:t>
            </a:r>
            <a:r>
              <a:rPr lang="en-IN" dirty="0" smtClean="0"/>
              <a:t>.</a:t>
            </a:r>
          </a:p>
          <a:p>
            <a:pPr>
              <a:buNone/>
            </a:pPr>
            <a:endParaRPr lang="en-US" dirty="0" smtClean="0"/>
          </a:p>
          <a:p>
            <a:pPr>
              <a:buNone/>
            </a:pPr>
            <a:r>
              <a:rPr lang="en-US" b="1" dirty="0" smtClean="0"/>
              <a:t>Drug description:</a:t>
            </a:r>
            <a:r>
              <a:rPr lang="en-IN" b="1" dirty="0"/>
              <a:t> </a:t>
            </a:r>
            <a:r>
              <a:rPr lang="en-IN" dirty="0"/>
              <a:t>It is a sterile, non-</a:t>
            </a:r>
            <a:r>
              <a:rPr lang="en-IN" dirty="0" err="1"/>
              <a:t>pyrogenic</a:t>
            </a:r>
            <a:r>
              <a:rPr lang="en-IN" dirty="0"/>
              <a:t> pulmonary surfactant intended for </a:t>
            </a:r>
            <a:r>
              <a:rPr lang="en-IN" dirty="0" err="1"/>
              <a:t>intratracheal</a:t>
            </a:r>
            <a:r>
              <a:rPr lang="en-IN" dirty="0"/>
              <a:t> use only. It is a synthetic formulation consisting of phospholipids, a fatty acid, and </a:t>
            </a:r>
            <a:r>
              <a:rPr lang="en-IN" dirty="0" err="1"/>
              <a:t>sinapultide</a:t>
            </a:r>
            <a:r>
              <a:rPr lang="en-IN" dirty="0"/>
              <a:t> (KL4peptide), a 21-amino acid hydrophobic synthetic peptide. </a:t>
            </a:r>
            <a:r>
              <a:rPr lang="en-IN" dirty="0" err="1"/>
              <a:t>Surfaxin</a:t>
            </a:r>
            <a:r>
              <a:rPr lang="en-IN" dirty="0"/>
              <a:t> is a white to off-white opaque gel-like suspension at 2° to 8°C (36° to 46°F), which becomes a free-flowing suspension upon warming for 15 minutes in a dry block heater set at 44°C (111°F). Each </a:t>
            </a:r>
            <a:r>
              <a:rPr lang="en-IN" dirty="0" err="1"/>
              <a:t>mL</a:t>
            </a:r>
            <a:r>
              <a:rPr lang="en-IN" dirty="0"/>
              <a:t> of </a:t>
            </a:r>
            <a:r>
              <a:rPr lang="en-IN" dirty="0" err="1"/>
              <a:t>Surfaxin</a:t>
            </a:r>
            <a:r>
              <a:rPr lang="en-IN" dirty="0"/>
              <a:t> provides 30 mg phospholipids (22.50 mg DPPC and 7.50 mg POPG, Na), 4.05 mg PA, and 0.862 mg </a:t>
            </a:r>
            <a:r>
              <a:rPr lang="en-IN" dirty="0" err="1"/>
              <a:t>sinapultide</a:t>
            </a:r>
            <a:r>
              <a:rPr lang="en-IN" dirty="0"/>
              <a:t> in </a:t>
            </a:r>
            <a:r>
              <a:rPr lang="en-IN" dirty="0" err="1"/>
              <a:t>tromethamine</a:t>
            </a:r>
            <a:r>
              <a:rPr lang="en-IN" dirty="0"/>
              <a:t> and sodium chloride. Glacial acetic acid is used to adjust the pH of the buffer to 7.4 (range 7.0 to 8.0). </a:t>
            </a:r>
            <a:r>
              <a:rPr lang="en-IN" dirty="0" err="1"/>
              <a:t>Surfaxin</a:t>
            </a:r>
            <a:r>
              <a:rPr lang="en-IN" dirty="0"/>
              <a:t> contains no preservatives. </a:t>
            </a:r>
            <a:endParaRPr lang="en-IN" dirty="0" smtClean="0"/>
          </a:p>
          <a:p>
            <a:pPr>
              <a:buNone/>
            </a:pPr>
            <a:endParaRPr lang="en-IN" dirty="0" smtClean="0"/>
          </a:p>
          <a:p>
            <a:pPr>
              <a:buNone/>
            </a:pPr>
            <a:r>
              <a:rPr lang="en-IN" b="1" dirty="0" smtClean="0"/>
              <a:t>Prescribed for: </a:t>
            </a:r>
            <a:r>
              <a:rPr lang="en-IN" dirty="0"/>
              <a:t>To prevent respiratory distress syndrome (RDS) in premature infants at high risk for RDS. It reduces the incidence of RDS at 24 hours and mortality due to RDS.</a:t>
            </a:r>
            <a:r>
              <a:rPr lang="en-IN" dirty="0" smtClean="0"/>
              <a:t> </a:t>
            </a:r>
            <a:endParaRPr lang="en-IN" b="1" dirty="0" smtClean="0"/>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6215106"/>
          </a:xfrm>
        </p:spPr>
        <p:txBody>
          <a:bodyPr>
            <a:normAutofit fontScale="25000" lnSpcReduction="20000"/>
          </a:bodyPr>
          <a:lstStyle/>
          <a:p>
            <a:pPr>
              <a:buNone/>
            </a:pPr>
            <a:r>
              <a:rPr lang="en-US" sz="6400" b="1" dirty="0" smtClean="0"/>
              <a:t>Formulation: </a:t>
            </a:r>
            <a:r>
              <a:rPr lang="en-IN" sz="6400" dirty="0" err="1" smtClean="0"/>
              <a:t>Intratracheal</a:t>
            </a:r>
            <a:r>
              <a:rPr lang="en-IN" sz="6400" dirty="0" smtClean="0"/>
              <a:t> Suspension: 8.5 </a:t>
            </a:r>
            <a:r>
              <a:rPr lang="en-IN" sz="6400" dirty="0" err="1" smtClean="0"/>
              <a:t>mL</a:t>
            </a:r>
            <a:r>
              <a:rPr lang="en-IN" sz="6400" dirty="0" smtClean="0"/>
              <a:t> suspension in a glass vial. Each </a:t>
            </a:r>
            <a:r>
              <a:rPr lang="en-IN" sz="6400" dirty="0" err="1" smtClean="0"/>
              <a:t>mL</a:t>
            </a:r>
            <a:r>
              <a:rPr lang="en-IN" sz="6400" dirty="0" smtClean="0"/>
              <a:t> contains 30 mg phospholipids [22.50 mg </a:t>
            </a:r>
            <a:r>
              <a:rPr lang="en-IN" sz="6400" dirty="0" err="1" smtClean="0"/>
              <a:t>dipalmitoylphosphatidylcholine</a:t>
            </a:r>
            <a:r>
              <a:rPr lang="en-IN" sz="6400" dirty="0" smtClean="0"/>
              <a:t> (DPPC) and 7.50 mg </a:t>
            </a:r>
            <a:r>
              <a:rPr lang="en-IN" sz="6400" dirty="0" err="1" smtClean="0"/>
              <a:t>palmitoyloleoyl-phosphatidylglycerol</a:t>
            </a:r>
            <a:r>
              <a:rPr lang="en-IN" sz="6400" dirty="0" smtClean="0"/>
              <a:t>, sodium salt (POPG, Na)], 4.05 mg </a:t>
            </a:r>
            <a:r>
              <a:rPr lang="en-IN" sz="6400" dirty="0" err="1" smtClean="0"/>
              <a:t>palmitic</a:t>
            </a:r>
            <a:r>
              <a:rPr lang="en-IN" sz="6400" dirty="0" smtClean="0"/>
              <a:t> acid (PA), and 0.862 mg </a:t>
            </a:r>
            <a:r>
              <a:rPr lang="en-IN" sz="6400" dirty="0" err="1" smtClean="0"/>
              <a:t>sinapultide</a:t>
            </a:r>
            <a:r>
              <a:rPr lang="en-IN" sz="6400" dirty="0" smtClean="0"/>
              <a:t>. </a:t>
            </a:r>
          </a:p>
          <a:p>
            <a:pPr>
              <a:buNone/>
            </a:pPr>
            <a:endParaRPr lang="en-US" sz="6400" b="1" dirty="0"/>
          </a:p>
          <a:p>
            <a:pPr>
              <a:buNone/>
            </a:pPr>
            <a:r>
              <a:rPr lang="en-US" sz="6400" b="1" dirty="0" smtClean="0"/>
              <a:t>Route of administration: </a:t>
            </a:r>
            <a:r>
              <a:rPr lang="en-IN" sz="6400" dirty="0" err="1" smtClean="0"/>
              <a:t>Surfaxin</a:t>
            </a:r>
            <a:r>
              <a:rPr lang="en-IN" sz="6400" dirty="0" smtClean="0"/>
              <a:t> should be visually inspected </a:t>
            </a:r>
            <a:r>
              <a:rPr lang="en-IN" sz="6400" dirty="0"/>
              <a:t>before use. After being warmed and vigorously shaken, </a:t>
            </a:r>
            <a:r>
              <a:rPr lang="en-IN" sz="6400" dirty="0" err="1" smtClean="0"/>
              <a:t>surfaxin</a:t>
            </a:r>
            <a:r>
              <a:rPr lang="en-IN" sz="6400" dirty="0" smtClean="0"/>
              <a:t> </a:t>
            </a:r>
            <a:r>
              <a:rPr lang="en-IN" sz="6400" dirty="0"/>
              <a:t>should be free-flowing and opaque white to off-white. A</a:t>
            </a:r>
            <a:r>
              <a:rPr lang="en-IN" sz="6400" dirty="0" smtClean="0"/>
              <a:t>septic technique is used </a:t>
            </a:r>
            <a:r>
              <a:rPr lang="en-IN" sz="6400" dirty="0"/>
              <a:t>to slowly draw up the appropriate amount of </a:t>
            </a:r>
            <a:r>
              <a:rPr lang="en-IN" sz="6400" dirty="0" err="1" smtClean="0"/>
              <a:t>surfaxin</a:t>
            </a:r>
            <a:r>
              <a:rPr lang="en-IN" sz="6400" dirty="0" smtClean="0"/>
              <a:t> </a:t>
            </a:r>
            <a:r>
              <a:rPr lang="en-IN" sz="6400" dirty="0"/>
              <a:t>into a single, appropriately sized syringe, depending on the total dose volume, using a 16- or 18-gauge </a:t>
            </a:r>
            <a:r>
              <a:rPr lang="en-IN" sz="6400" dirty="0" smtClean="0"/>
              <a:t>needle. Before </a:t>
            </a:r>
            <a:r>
              <a:rPr lang="en-IN" sz="6400" dirty="0"/>
              <a:t>administering </a:t>
            </a:r>
            <a:r>
              <a:rPr lang="en-IN" sz="6400" dirty="0" err="1" smtClean="0"/>
              <a:t>surfaxin</a:t>
            </a:r>
            <a:r>
              <a:rPr lang="en-IN" sz="6400" dirty="0" smtClean="0"/>
              <a:t>, proper </a:t>
            </a:r>
            <a:r>
              <a:rPr lang="en-IN" sz="6400" dirty="0"/>
              <a:t>placement and patency of the </a:t>
            </a:r>
            <a:r>
              <a:rPr lang="en-IN" sz="6400" dirty="0" err="1"/>
              <a:t>endotracheal</a:t>
            </a:r>
            <a:r>
              <a:rPr lang="en-IN" sz="6400" dirty="0"/>
              <a:t> </a:t>
            </a:r>
            <a:r>
              <a:rPr lang="en-IN" sz="6400" dirty="0" smtClean="0"/>
              <a:t>tube is assured. </a:t>
            </a:r>
            <a:r>
              <a:rPr lang="en-IN" sz="6400" dirty="0"/>
              <a:t>At the discretion of </a:t>
            </a:r>
            <a:r>
              <a:rPr lang="en-IN" sz="6400" dirty="0" smtClean="0"/>
              <a:t>the clinician</a:t>
            </a:r>
            <a:r>
              <a:rPr lang="en-IN" sz="6400" dirty="0"/>
              <a:t>, the </a:t>
            </a:r>
            <a:r>
              <a:rPr lang="en-IN" sz="6400" dirty="0" err="1"/>
              <a:t>endotracheal</a:t>
            </a:r>
            <a:r>
              <a:rPr lang="en-IN" sz="6400" dirty="0"/>
              <a:t> tube may be suctioned before </a:t>
            </a:r>
            <a:r>
              <a:rPr lang="en-IN" sz="6400" dirty="0" smtClean="0"/>
              <a:t>administering. </a:t>
            </a:r>
            <a:r>
              <a:rPr lang="en-IN" sz="6400" dirty="0"/>
              <a:t>The infant should be allowed to stabilize before proceeding with </a:t>
            </a:r>
            <a:r>
              <a:rPr lang="en-IN" sz="6400" dirty="0" smtClean="0"/>
              <a:t>dosing. The infant is positioned </a:t>
            </a:r>
            <a:r>
              <a:rPr lang="en-IN" sz="6400" dirty="0"/>
              <a:t>in the right lateral </a:t>
            </a:r>
            <a:r>
              <a:rPr lang="en-IN" sz="6400" dirty="0" err="1"/>
              <a:t>decubitus</a:t>
            </a:r>
            <a:r>
              <a:rPr lang="en-IN" sz="6400" dirty="0"/>
              <a:t> position with head and thorax inclined upward 30°. </a:t>
            </a:r>
            <a:r>
              <a:rPr lang="en-IN" sz="6400" dirty="0" smtClean="0"/>
              <a:t>Attached </a:t>
            </a:r>
            <a:r>
              <a:rPr lang="en-IN" sz="6400" dirty="0"/>
              <a:t>the syringe containing </a:t>
            </a:r>
            <a:r>
              <a:rPr lang="en-IN" sz="6400" dirty="0" err="1" smtClean="0"/>
              <a:t>surfaxin</a:t>
            </a:r>
            <a:r>
              <a:rPr lang="en-IN" sz="6400" dirty="0" smtClean="0"/>
              <a:t> </a:t>
            </a:r>
            <a:r>
              <a:rPr lang="en-IN" sz="6400" dirty="0"/>
              <a:t>to a 5-French end-hole catheter. </a:t>
            </a:r>
            <a:r>
              <a:rPr lang="en-IN" sz="6400" dirty="0" smtClean="0"/>
              <a:t>Threaded </a:t>
            </a:r>
            <a:r>
              <a:rPr lang="en-IN" sz="6400" dirty="0"/>
              <a:t>the catheter through a </a:t>
            </a:r>
            <a:r>
              <a:rPr lang="en-IN" sz="6400" dirty="0" err="1"/>
              <a:t>Bodai</a:t>
            </a:r>
            <a:r>
              <a:rPr lang="en-IN" sz="6400" dirty="0"/>
              <a:t> valve or equivalent device that allows maintenance of positive end-expiratory pressure and then advance the tip of the catheter into the </a:t>
            </a:r>
            <a:r>
              <a:rPr lang="en-IN" sz="6400" dirty="0" err="1"/>
              <a:t>endotracheal</a:t>
            </a:r>
            <a:r>
              <a:rPr lang="en-IN" sz="6400" dirty="0"/>
              <a:t> tube. </a:t>
            </a:r>
            <a:r>
              <a:rPr lang="en-IN" sz="6400" dirty="0" smtClean="0"/>
              <a:t>Positioned </a:t>
            </a:r>
            <a:r>
              <a:rPr lang="en-IN" sz="6400" dirty="0"/>
              <a:t>the catheter such that its tip is slightly distal to the end of the </a:t>
            </a:r>
            <a:r>
              <a:rPr lang="en-IN" sz="6400" dirty="0" err="1"/>
              <a:t>endotracheal</a:t>
            </a:r>
            <a:r>
              <a:rPr lang="en-IN" sz="6400" dirty="0"/>
              <a:t> </a:t>
            </a:r>
            <a:r>
              <a:rPr lang="en-IN" sz="6400" dirty="0" smtClean="0"/>
              <a:t>tube. </a:t>
            </a:r>
          </a:p>
          <a:p>
            <a:pPr>
              <a:buNone/>
            </a:pPr>
            <a:r>
              <a:rPr lang="en-IN" sz="6400" dirty="0"/>
              <a:t> </a:t>
            </a:r>
            <a:r>
              <a:rPr lang="en-IN" sz="6400" dirty="0" smtClean="0"/>
              <a:t>        Each </a:t>
            </a:r>
            <a:r>
              <a:rPr lang="en-IN" sz="6400" dirty="0" err="1"/>
              <a:t>Surfaxin</a:t>
            </a:r>
            <a:r>
              <a:rPr lang="en-IN" sz="6400" dirty="0"/>
              <a:t> dose should be delivered in 4 aliquots. </a:t>
            </a:r>
            <a:r>
              <a:rPr lang="en-IN" sz="6400" dirty="0" smtClean="0"/>
              <a:t>Instilled </a:t>
            </a:r>
            <a:r>
              <a:rPr lang="en-IN" sz="6400" dirty="0"/>
              <a:t>the first aliquot of the dose (one-quarter of the total volume) as a bolus while continuing positive pressure mechanical ventilation and maintaining positive end-expiratory pressure of 4 to 5 cm H2O. Ventilator settings may be adjusted at the discretion of the clinician to maintain appropriate oxygenation and ventilation. Ventilate until the infant is stable, that is, has an oxygen saturation of at least 90% and a heart rate greater than 120 beats per minute. </a:t>
            </a:r>
            <a:r>
              <a:rPr lang="en-IN" sz="6400" dirty="0" smtClean="0"/>
              <a:t>Repeated </a:t>
            </a:r>
            <a:r>
              <a:rPr lang="en-IN" sz="6400" dirty="0"/>
              <a:t>the procedure with the infant in the left </a:t>
            </a:r>
            <a:r>
              <a:rPr lang="en-IN" sz="6400" dirty="0" err="1"/>
              <a:t>decubitus</a:t>
            </a:r>
            <a:r>
              <a:rPr lang="en-IN" sz="6400" dirty="0"/>
              <a:t> position while maintaining adequate positive pressure ventilation. </a:t>
            </a:r>
            <a:r>
              <a:rPr lang="en-IN" sz="6400" dirty="0" smtClean="0"/>
              <a:t>Repeated </a:t>
            </a:r>
            <a:r>
              <a:rPr lang="en-IN" sz="6400" dirty="0"/>
              <a:t>the procedure with the infant in the right, then left </a:t>
            </a:r>
            <a:r>
              <a:rPr lang="en-IN" sz="6400" dirty="0" err="1"/>
              <a:t>decubitus</a:t>
            </a:r>
            <a:r>
              <a:rPr lang="en-IN" sz="6400" dirty="0"/>
              <a:t> position to deliver a total of 4 aliquots. A pause should separate administration of the aliquots to allow for an evaluation of the infant’s respiratory </a:t>
            </a:r>
            <a:r>
              <a:rPr lang="en-IN" sz="6400" dirty="0" smtClean="0"/>
              <a:t>status. After </a:t>
            </a:r>
            <a:r>
              <a:rPr lang="en-IN" sz="6400" dirty="0"/>
              <a:t>instillation of the last aliquot, </a:t>
            </a:r>
            <a:r>
              <a:rPr lang="en-IN" sz="6400" dirty="0" smtClean="0"/>
              <a:t>removed </a:t>
            </a:r>
            <a:r>
              <a:rPr lang="en-IN" sz="6400" dirty="0"/>
              <a:t>the catheter and </a:t>
            </a:r>
            <a:r>
              <a:rPr lang="en-IN" sz="6400" dirty="0" smtClean="0"/>
              <a:t>resumed </a:t>
            </a:r>
            <a:r>
              <a:rPr lang="en-IN" sz="6400" dirty="0"/>
              <a:t>usual ventilator management and critical care while keeping the head of the infant’s bed elevated at least 10 degrees for at least 1-2 </a:t>
            </a:r>
            <a:r>
              <a:rPr lang="en-IN" sz="6400" dirty="0" smtClean="0"/>
              <a:t>hours.</a:t>
            </a:r>
            <a:endParaRPr lang="en-IN" sz="6400" dirty="0"/>
          </a:p>
          <a:p>
            <a:pPr>
              <a:buNone/>
            </a:pPr>
            <a:endParaRPr lang="en-US" b="1" dirty="0" smtClean="0"/>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62500" lnSpcReduction="20000"/>
          </a:bodyPr>
          <a:lstStyle/>
          <a:p>
            <a:pPr>
              <a:buNone/>
            </a:pPr>
            <a:r>
              <a:rPr lang="en-US" b="1" dirty="0" smtClean="0"/>
              <a:t>Preparation: </a:t>
            </a:r>
            <a:r>
              <a:rPr lang="en-IN" dirty="0" smtClean="0"/>
              <a:t>Before </a:t>
            </a:r>
            <a:r>
              <a:rPr lang="en-IN" dirty="0"/>
              <a:t>use, </a:t>
            </a:r>
            <a:r>
              <a:rPr lang="en-IN" dirty="0" smtClean="0"/>
              <a:t>the vial is warmed </a:t>
            </a:r>
            <a:r>
              <a:rPr lang="en-IN" dirty="0"/>
              <a:t>for 15 minutes in a preheated dry block heater set at 44°C (111°F). After warming</a:t>
            </a:r>
            <a:r>
              <a:rPr lang="en-IN" dirty="0" smtClean="0"/>
              <a:t>, </a:t>
            </a:r>
            <a:r>
              <a:rPr lang="en-IN" i="1" dirty="0" smtClean="0"/>
              <a:t>the vial was vigorously shaken</a:t>
            </a:r>
            <a:r>
              <a:rPr lang="en-IN" dirty="0"/>
              <a:t> until </a:t>
            </a:r>
            <a:r>
              <a:rPr lang="en-IN" dirty="0" err="1" smtClean="0"/>
              <a:t>surfaxin</a:t>
            </a:r>
            <a:r>
              <a:rPr lang="en-IN" dirty="0" smtClean="0"/>
              <a:t> formed a uniform </a:t>
            </a:r>
            <a:r>
              <a:rPr lang="en-IN" dirty="0"/>
              <a:t>and free-flowing suspension. The temperature of the product </a:t>
            </a:r>
            <a:r>
              <a:rPr lang="en-IN" dirty="0" smtClean="0"/>
              <a:t>would </a:t>
            </a:r>
            <a:r>
              <a:rPr lang="en-IN" dirty="0"/>
              <a:t>be approximately 37°C (99°F) or less after the product is drawn into a syringe for </a:t>
            </a:r>
            <a:r>
              <a:rPr lang="en-IN" dirty="0" err="1" smtClean="0"/>
              <a:t>administration.For</a:t>
            </a:r>
            <a:r>
              <a:rPr lang="en-IN" dirty="0" smtClean="0"/>
              <a:t> </a:t>
            </a:r>
            <a:r>
              <a:rPr lang="en-IN" dirty="0"/>
              <a:t>each vial of </a:t>
            </a:r>
            <a:r>
              <a:rPr lang="en-IN" dirty="0" err="1" smtClean="0"/>
              <a:t>surfaxin</a:t>
            </a:r>
            <a:r>
              <a:rPr lang="en-IN" dirty="0" smtClean="0"/>
              <a:t> </a:t>
            </a:r>
            <a:r>
              <a:rPr lang="en-IN" dirty="0"/>
              <a:t>that is warmed, record the date and time of warming in the space provided on the carton. If not used immediately after warming, </a:t>
            </a:r>
            <a:r>
              <a:rPr lang="en-IN" dirty="0" err="1" smtClean="0"/>
              <a:t>surfaxin</a:t>
            </a:r>
            <a:r>
              <a:rPr lang="en-IN" dirty="0" smtClean="0"/>
              <a:t> </a:t>
            </a:r>
            <a:r>
              <a:rPr lang="en-IN" dirty="0"/>
              <a:t>can be stored protected from light (i.e., in the carton) at room temperature for up to 2 hours. Do not return </a:t>
            </a:r>
            <a:r>
              <a:rPr lang="en-IN" dirty="0" err="1" smtClean="0"/>
              <a:t>surfaxin</a:t>
            </a:r>
            <a:r>
              <a:rPr lang="en-IN" dirty="0" smtClean="0"/>
              <a:t> </a:t>
            </a:r>
            <a:r>
              <a:rPr lang="en-IN" dirty="0"/>
              <a:t>to the refrigerator after warming. Discard the product if not used within 2 hours of warming. Vials are for single use only. Discard any unused portion of </a:t>
            </a:r>
            <a:r>
              <a:rPr lang="en-IN" dirty="0" err="1" smtClean="0"/>
              <a:t>surfaxin</a:t>
            </a:r>
            <a:r>
              <a:rPr lang="en-IN" dirty="0"/>
              <a:t>.</a:t>
            </a:r>
          </a:p>
          <a:p>
            <a:pPr>
              <a:buNone/>
            </a:pPr>
            <a:endParaRPr lang="en-US" b="1" dirty="0" smtClean="0"/>
          </a:p>
          <a:p>
            <a:pPr>
              <a:buNone/>
            </a:pPr>
            <a:r>
              <a:rPr lang="en-US" b="1" dirty="0" smtClean="0"/>
              <a:t>Dosage:</a:t>
            </a:r>
            <a:r>
              <a:rPr lang="en-IN" dirty="0"/>
              <a:t>The recommended dose of </a:t>
            </a:r>
            <a:r>
              <a:rPr lang="en-IN" dirty="0" err="1"/>
              <a:t>surfaxin</a:t>
            </a:r>
            <a:r>
              <a:rPr lang="en-IN" dirty="0"/>
              <a:t> is 5.8 </a:t>
            </a:r>
            <a:r>
              <a:rPr lang="en-IN" dirty="0" err="1"/>
              <a:t>mL</a:t>
            </a:r>
            <a:r>
              <a:rPr lang="en-IN" dirty="0"/>
              <a:t> per kg birth weight. Up to 4 doses of </a:t>
            </a:r>
            <a:r>
              <a:rPr lang="en-IN" dirty="0" err="1"/>
              <a:t>surfaxin</a:t>
            </a:r>
            <a:r>
              <a:rPr lang="en-IN" dirty="0"/>
              <a:t> can be administered in the first 48 hours of life. Doses should be given no more frequently than every 6 hours.</a:t>
            </a:r>
            <a:r>
              <a:rPr lang="en-IN" dirty="0" smtClean="0"/>
              <a:t> </a:t>
            </a:r>
          </a:p>
          <a:p>
            <a:pPr>
              <a:buNone/>
            </a:pPr>
            <a:endParaRPr lang="en-US" dirty="0" smtClean="0"/>
          </a:p>
          <a:p>
            <a:pPr>
              <a:buNone/>
            </a:pPr>
            <a:r>
              <a:rPr lang="en-US" b="1" dirty="0" smtClean="0"/>
              <a:t>Contraindications: </a:t>
            </a:r>
            <a:r>
              <a:rPr lang="en-US" dirty="0" smtClean="0"/>
              <a:t>None</a:t>
            </a:r>
          </a:p>
          <a:p>
            <a:pPr>
              <a:buNone/>
            </a:pPr>
            <a:endParaRPr lang="en-US" dirty="0"/>
          </a:p>
          <a:p>
            <a:pPr>
              <a:buNone/>
            </a:pPr>
            <a:r>
              <a:rPr lang="en-US" b="1" dirty="0" smtClean="0"/>
              <a:t>Side effects: </a:t>
            </a:r>
            <a:r>
              <a:rPr lang="en-IN" dirty="0"/>
              <a:t>Administration-related oxygen </a:t>
            </a:r>
            <a:r>
              <a:rPr lang="en-IN" dirty="0" err="1"/>
              <a:t>desaturation</a:t>
            </a:r>
            <a:r>
              <a:rPr lang="en-IN" dirty="0"/>
              <a:t> and </a:t>
            </a:r>
            <a:r>
              <a:rPr lang="en-IN" dirty="0" err="1"/>
              <a:t>bradycardia</a:t>
            </a:r>
            <a:r>
              <a:rPr lang="en-IN" dirty="0" smtClean="0"/>
              <a:t> </a:t>
            </a:r>
            <a:endParaRPr lang="en-US" b="1" dirty="0" smtClean="0"/>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718</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Lucinactant</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Lucinactant</dc:title>
  <dc:creator>Gursimran</dc:creator>
  <cp:lastModifiedBy>Gursimran</cp:lastModifiedBy>
  <cp:revision>3</cp:revision>
  <dcterms:created xsi:type="dcterms:W3CDTF">2015-04-23T05:49:57Z</dcterms:created>
  <dcterms:modified xsi:type="dcterms:W3CDTF">2015-04-23T06:14:51Z</dcterms:modified>
</cp:coreProperties>
</file>