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5" r:id="rId4"/>
    <p:sldId id="261" r:id="rId5"/>
    <p:sldId id="262" r:id="rId6"/>
    <p:sldId id="266" r:id="rId7"/>
    <p:sldId id="256" r:id="rId8"/>
    <p:sldId id="257" r:id="rId9"/>
    <p:sldId id="25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66D3-06D2-44A2-9737-429BBDA714F9}" type="datetimeFigureOut">
              <a:rPr lang="en-IN" smtClean="0"/>
              <a:pPr/>
              <a:t>11-01-2015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4E11E-1F90-45BB-AAD0-39E989BE658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0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0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DD4D-E07C-4415-881F-C69D97964C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CAED-F1F7-4714-9184-E96849E09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583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ID DB06674						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16693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 smtClean="0"/>
              <a:t>Golimumab</a:t>
            </a:r>
            <a:r>
              <a:rPr lang="en-US" sz="2800" dirty="0" smtClean="0"/>
              <a:t> 		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CATEGORY</a:t>
            </a:r>
          </a:p>
          <a:p>
            <a:r>
              <a:rPr lang="en-IN" sz="2800" dirty="0" err="1" smtClean="0"/>
              <a:t>Antipsoriatic</a:t>
            </a:r>
            <a:r>
              <a:rPr lang="en-IN" sz="2800" dirty="0" smtClean="0"/>
              <a:t> Agents and Monoclonal antibodies and TNF inhibitor</a:t>
            </a:r>
            <a:endParaRPr lang="en-IN" sz="2800" dirty="0"/>
          </a:p>
        </p:txBody>
      </p:sp>
      <p:sp>
        <p:nvSpPr>
          <p:cNvPr id="2" name="Rectangle 1"/>
          <p:cNvSpPr/>
          <p:nvPr/>
        </p:nvSpPr>
        <p:spPr>
          <a:xfrm>
            <a:off x="381000" y="3244334"/>
            <a:ext cx="3549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6530</a:t>
            </a:r>
            <a:r>
              <a:rPr lang="en-US" sz="2800" dirty="0"/>
              <a:t>H</a:t>
            </a:r>
            <a:r>
              <a:rPr lang="en-US" sz="2800" baseline="-25000" dirty="0"/>
              <a:t>10068</a:t>
            </a:r>
            <a:r>
              <a:rPr lang="en-US" sz="2800" dirty="0"/>
              <a:t>N</a:t>
            </a:r>
            <a:r>
              <a:rPr lang="en-US" sz="2800" baseline="-25000" dirty="0"/>
              <a:t>1752</a:t>
            </a:r>
            <a:r>
              <a:rPr lang="en-US" sz="2800" dirty="0"/>
              <a:t>O</a:t>
            </a:r>
            <a:r>
              <a:rPr lang="en-US" sz="2800" baseline="-25000" dirty="0"/>
              <a:t>2026</a:t>
            </a:r>
            <a:r>
              <a:rPr lang="en-US" sz="2800" dirty="0"/>
              <a:t>S</a:t>
            </a:r>
            <a:r>
              <a:rPr lang="en-US" sz="2800" baseline="-25000" dirty="0"/>
              <a:t>44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3810000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146.9 </a:t>
            </a:r>
            <a:r>
              <a:rPr lang="en-US" sz="2800" dirty="0" err="1" smtClean="0"/>
              <a:t>kDa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3810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sz="2000" b="1" dirty="0" smtClean="0"/>
              <a:t>REFERENCES</a:t>
            </a:r>
          </a:p>
          <a:p>
            <a:pPr marL="0" indent="0">
              <a:buNone/>
            </a:pPr>
            <a:endParaRPr lang="en-IN" sz="2000" dirty="0" smtClean="0"/>
          </a:p>
          <a:p>
            <a:r>
              <a:rPr lang="en-US" sz="2000" dirty="0"/>
              <a:t>Oldfield V, </a:t>
            </a:r>
            <a:r>
              <a:rPr lang="en-US" sz="2000" dirty="0" err="1"/>
              <a:t>Plosker</a:t>
            </a:r>
            <a:r>
              <a:rPr lang="en-US" sz="2000" dirty="0"/>
              <a:t> GL: </a:t>
            </a:r>
            <a:r>
              <a:rPr lang="en-US" sz="2000" dirty="0" err="1"/>
              <a:t>Golimumab</a:t>
            </a:r>
            <a:r>
              <a:rPr lang="en-US" sz="2000" dirty="0"/>
              <a:t>: in the treatment of rheumatoid arthritis, psoriatic arthritis, and ankylosing spondylitis. </a:t>
            </a:r>
            <a:r>
              <a:rPr lang="en-US" sz="2000" dirty="0" err="1"/>
              <a:t>BioDrugs</a:t>
            </a:r>
            <a:r>
              <a:rPr lang="en-US" sz="2000" dirty="0"/>
              <a:t>. 2009;23(2):125-35. 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Sandborn</a:t>
            </a:r>
            <a:r>
              <a:rPr lang="en-US" sz="2000" dirty="0" smtClean="0"/>
              <a:t> </a:t>
            </a:r>
            <a:r>
              <a:rPr lang="en-US" sz="2000" dirty="0"/>
              <a:t>WJ, </a:t>
            </a:r>
            <a:r>
              <a:rPr lang="en-US" sz="2000" dirty="0" err="1"/>
              <a:t>Feagan</a:t>
            </a:r>
            <a:r>
              <a:rPr lang="en-US" sz="2000" dirty="0"/>
              <a:t> BG, </a:t>
            </a:r>
            <a:r>
              <a:rPr lang="en-US" sz="2000" dirty="0" err="1"/>
              <a:t>Marano</a:t>
            </a:r>
            <a:r>
              <a:rPr lang="en-US" sz="2000" dirty="0"/>
              <a:t> C, Zhang H, Strauss R, </a:t>
            </a:r>
            <a:r>
              <a:rPr lang="en-US" sz="2000" dirty="0" err="1"/>
              <a:t>Johanns</a:t>
            </a:r>
            <a:r>
              <a:rPr lang="en-US" sz="2000" dirty="0"/>
              <a:t> J, </a:t>
            </a:r>
            <a:r>
              <a:rPr lang="en-US" sz="2000" dirty="0" err="1"/>
              <a:t>Adedokun</a:t>
            </a:r>
            <a:r>
              <a:rPr lang="en-US" sz="2000" dirty="0"/>
              <a:t> OJ, </a:t>
            </a:r>
            <a:r>
              <a:rPr lang="en-US" sz="2000" dirty="0" err="1"/>
              <a:t>Guzzo</a:t>
            </a:r>
            <a:r>
              <a:rPr lang="en-US" sz="2000" dirty="0"/>
              <a:t> C, </a:t>
            </a:r>
            <a:r>
              <a:rPr lang="en-US" sz="2000" dirty="0" err="1"/>
              <a:t>Colombel</a:t>
            </a:r>
            <a:r>
              <a:rPr lang="en-US" sz="2000" dirty="0"/>
              <a:t> JF, </a:t>
            </a:r>
            <a:r>
              <a:rPr lang="en-US" sz="2000" dirty="0" err="1"/>
              <a:t>Reinisch</a:t>
            </a:r>
            <a:r>
              <a:rPr lang="en-US" sz="2000" dirty="0"/>
              <a:t> W, Gibson PR, Collins J, </a:t>
            </a:r>
            <a:r>
              <a:rPr lang="en-US" sz="2000" dirty="0" err="1"/>
              <a:t>Jarnerot</a:t>
            </a:r>
            <a:r>
              <a:rPr lang="en-US" sz="2000" dirty="0"/>
              <a:t> G, </a:t>
            </a:r>
            <a:r>
              <a:rPr lang="en-US" sz="2000" dirty="0" err="1"/>
              <a:t>Rutgeerts</a:t>
            </a:r>
            <a:r>
              <a:rPr lang="en-US" sz="2000" dirty="0"/>
              <a:t> P: Subcutaneous </a:t>
            </a:r>
            <a:r>
              <a:rPr lang="en-US" sz="2000" dirty="0" err="1"/>
              <a:t>Golimumab</a:t>
            </a:r>
            <a:r>
              <a:rPr lang="en-US" sz="2000" dirty="0"/>
              <a:t> Maintains Clinical Response in Patients with Moderate-To-Severe Ulcerative Colitis. Gastroenterology. 2013 Jun 13. </a:t>
            </a:r>
            <a:r>
              <a:rPr lang="en-US" sz="2000" dirty="0" err="1"/>
              <a:t>pii</a:t>
            </a:r>
            <a:r>
              <a:rPr lang="en-US" sz="2000" dirty="0"/>
              <a:t>: </a:t>
            </a:r>
            <a:r>
              <a:rPr lang="en-US" sz="2000" dirty="0" smtClean="0"/>
              <a:t>S0016-5085(13)00886- </a:t>
            </a:r>
          </a:p>
          <a:p>
            <a:r>
              <a:rPr lang="en-US" sz="2000" dirty="0"/>
              <a:t>Zhou H, Jang H, Fleischmann RM, </a:t>
            </a:r>
            <a:r>
              <a:rPr lang="en-US" sz="2000" dirty="0" err="1"/>
              <a:t>Bouman-Thio</a:t>
            </a:r>
            <a:r>
              <a:rPr lang="en-US" sz="2000" dirty="0"/>
              <a:t> E, Xu Z, Marini JC, </a:t>
            </a:r>
            <a:r>
              <a:rPr lang="en-US" sz="2000" dirty="0" err="1"/>
              <a:t>Pendley</a:t>
            </a:r>
            <a:r>
              <a:rPr lang="en-US" sz="2000" dirty="0"/>
              <a:t> C, Jiao Q, Shankar G, </a:t>
            </a:r>
            <a:r>
              <a:rPr lang="en-US" sz="2000" dirty="0" err="1"/>
              <a:t>Marciniak</a:t>
            </a:r>
            <a:r>
              <a:rPr lang="en-US" sz="2000" dirty="0"/>
              <a:t> SJ, Cohen SB, Rahman MU, Baker D, </a:t>
            </a:r>
            <a:r>
              <a:rPr lang="en-US" sz="2000" dirty="0" err="1"/>
              <a:t>Mascelli</a:t>
            </a:r>
            <a:r>
              <a:rPr lang="en-US" sz="2000" dirty="0"/>
              <a:t> MA, Davis HM, </a:t>
            </a:r>
            <a:r>
              <a:rPr lang="en-US" sz="2000" dirty="0" err="1"/>
              <a:t>Everitt</a:t>
            </a:r>
            <a:r>
              <a:rPr lang="en-US" sz="2000" dirty="0"/>
              <a:t> DE: Pharmacokinetics and safety of </a:t>
            </a:r>
            <a:r>
              <a:rPr lang="en-US" sz="2000" dirty="0" err="1"/>
              <a:t>golimumab</a:t>
            </a:r>
            <a:r>
              <a:rPr lang="en-US" sz="2000" dirty="0"/>
              <a:t>, a fully human anti-TNF-alpha monoclonal antibody, in subjects with rheumatoid arthritis. J </a:t>
            </a:r>
            <a:r>
              <a:rPr lang="en-US" sz="2000" dirty="0" err="1"/>
              <a:t>Clin</a:t>
            </a:r>
            <a:r>
              <a:rPr lang="en-US" sz="2000" dirty="0"/>
              <a:t> </a:t>
            </a:r>
            <a:r>
              <a:rPr lang="en-US" sz="2000" dirty="0" err="1"/>
              <a:t>Pharmacol</a:t>
            </a:r>
            <a:r>
              <a:rPr lang="en-US" sz="2000" dirty="0"/>
              <a:t>. 2007 Mar;47(3):383-96</a:t>
            </a:r>
            <a:endParaRPr lang="en-IN" sz="2000" dirty="0" smtClean="0"/>
          </a:p>
          <a:p>
            <a:r>
              <a:rPr lang="en-IN" sz="2000" dirty="0" smtClean="0"/>
              <a:t>http</a:t>
            </a:r>
            <a:r>
              <a:rPr lang="en-IN" sz="2000" dirty="0" smtClean="0"/>
              <a:t>://www.ncbi.nlm.nih.gov/pubmed/19725406 </a:t>
            </a:r>
            <a:endParaRPr lang="en-IN" sz="2000" dirty="0" smtClean="0"/>
          </a:p>
          <a:p>
            <a:r>
              <a:rPr lang="en-IN" sz="2000" dirty="0" smtClean="0"/>
              <a:t>http</a:t>
            </a:r>
            <a:r>
              <a:rPr lang="en-IN" sz="2000" dirty="0" smtClean="0"/>
              <a:t>://www.ncbi.nlm.nih.gov/pubmed/19590489 </a:t>
            </a:r>
            <a:endParaRPr lang="en-IN" sz="2000" dirty="0" smtClean="0"/>
          </a:p>
          <a:p>
            <a:r>
              <a:rPr lang="en-IN" sz="2000" dirty="0" smtClean="0"/>
              <a:t>http</a:t>
            </a:r>
            <a:r>
              <a:rPr lang="en-IN" sz="2000" dirty="0" smtClean="0"/>
              <a:t>://www.ncbi.nlm.nih.gov/pubmed/23665559 </a:t>
            </a:r>
            <a:endParaRPr lang="en-IN" sz="2000" dirty="0" smtClean="0"/>
          </a:p>
          <a:p>
            <a:r>
              <a:rPr lang="en-IN" sz="2000" dirty="0" smtClean="0"/>
              <a:t>http</a:t>
            </a:r>
            <a:r>
              <a:rPr lang="en-IN" sz="2000" dirty="0" smtClean="0"/>
              <a:t>://www.ncbi.nlm.nih.gov/pubmed/24691148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8189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438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815876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Golimumab</a:t>
            </a:r>
            <a:r>
              <a:rPr lang="en-IN" dirty="0" smtClean="0"/>
              <a:t> is a human IgG1Ò› monoclonal antibody derived from immunizing genetically engineered mice with human TNFÎ±. </a:t>
            </a:r>
            <a:r>
              <a:rPr lang="en-IN" dirty="0" err="1" smtClean="0"/>
              <a:t>Golimumab</a:t>
            </a:r>
            <a:r>
              <a:rPr lang="en-IN" dirty="0" smtClean="0"/>
              <a:t> binds and inhibits soluble and </a:t>
            </a:r>
            <a:r>
              <a:rPr lang="en-IN" dirty="0" err="1" smtClean="0"/>
              <a:t>transmembrane</a:t>
            </a:r>
            <a:r>
              <a:rPr lang="en-IN" dirty="0" smtClean="0"/>
              <a:t> human TNFÎ±. Increased TNFÎ± is associated with chronic inflammation. Thus </a:t>
            </a:r>
            <a:r>
              <a:rPr lang="en-IN" dirty="0" err="1" smtClean="0"/>
              <a:t>golimumab</a:t>
            </a:r>
            <a:r>
              <a:rPr lang="en-IN" dirty="0" smtClean="0"/>
              <a:t> is indicated for use in adults (</a:t>
            </a:r>
            <a:r>
              <a:rPr lang="en-IN" dirty="0" err="1" smtClean="0"/>
              <a:t>i</a:t>
            </a:r>
            <a:r>
              <a:rPr lang="en-IN" dirty="0" smtClean="0"/>
              <a:t>) as an adjunct to </a:t>
            </a:r>
            <a:r>
              <a:rPr lang="en-IN" dirty="0" err="1" smtClean="0"/>
              <a:t>methotrexate</a:t>
            </a:r>
            <a:r>
              <a:rPr lang="en-IN" dirty="0" smtClean="0"/>
              <a:t> treatment in patients with moderate to severe active rheumatoid arthritis (RA), (ii) alone or as an adjunct to </a:t>
            </a:r>
            <a:r>
              <a:rPr lang="en-IN" dirty="0" err="1" smtClean="0"/>
              <a:t>methotrexate</a:t>
            </a:r>
            <a:r>
              <a:rPr lang="en-IN" dirty="0" smtClean="0"/>
              <a:t> treatment in patients with active psoriatic arthritis (</a:t>
            </a:r>
            <a:r>
              <a:rPr lang="en-IN" dirty="0" err="1" smtClean="0"/>
              <a:t>PsA</a:t>
            </a:r>
            <a:r>
              <a:rPr lang="en-IN" dirty="0" smtClean="0"/>
              <a:t>), (iii) as a single agent in patients with active </a:t>
            </a:r>
            <a:r>
              <a:rPr lang="en-IN" dirty="0" err="1" smtClean="0"/>
              <a:t>ankylosing</a:t>
            </a:r>
            <a:r>
              <a:rPr lang="en-IN" dirty="0" smtClean="0"/>
              <a:t> </a:t>
            </a:r>
            <a:r>
              <a:rPr lang="en-IN" dirty="0" err="1" smtClean="0"/>
              <a:t>spondylitis</a:t>
            </a:r>
            <a:r>
              <a:rPr lang="en-IN" dirty="0" smtClean="0"/>
              <a:t> (AS), and (iv) as a single agent in patients with moderate to severe ulcerative colitis (UC) who require chronic steroids or have experienced intolerance or only a partial response to previous medications. In the U.S. and Canada, </a:t>
            </a:r>
            <a:r>
              <a:rPr lang="en-IN" dirty="0" err="1" smtClean="0"/>
              <a:t>golimumab</a:t>
            </a:r>
            <a:r>
              <a:rPr lang="en-IN" dirty="0" smtClean="0"/>
              <a:t> is marketed under the brand name </a:t>
            </a:r>
            <a:r>
              <a:rPr lang="en-IN" dirty="0" err="1" smtClean="0"/>
              <a:t>SimponiÂ</a:t>
            </a:r>
            <a:r>
              <a:rPr lang="en-IN" dirty="0" smtClean="0"/>
              <a:t>®. The FDA label includes a black box warning of serious infections and malignancy. Additionally in children and adolescents taking </a:t>
            </a:r>
            <a:r>
              <a:rPr lang="en-IN" dirty="0" err="1" smtClean="0"/>
              <a:t>golimumab</a:t>
            </a:r>
            <a:r>
              <a:rPr lang="en-IN" dirty="0" smtClean="0"/>
              <a:t>, there have been lymphoma and other malignancies observed.&amp;#13;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1301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INDICATION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Used in adults (</a:t>
            </a:r>
            <a:r>
              <a:rPr lang="en-IN" dirty="0" err="1" smtClean="0"/>
              <a:t>i</a:t>
            </a:r>
            <a:r>
              <a:rPr lang="en-IN" dirty="0" smtClean="0"/>
              <a:t>) as an adjunct to </a:t>
            </a:r>
            <a:r>
              <a:rPr lang="en-IN" dirty="0" err="1" smtClean="0"/>
              <a:t>methotrexate</a:t>
            </a:r>
            <a:r>
              <a:rPr lang="en-IN" dirty="0" smtClean="0"/>
              <a:t> treatment in patients with moderate to severe active rheumatoid arthritis (RA), (ii) alone or as an adjunct to </a:t>
            </a:r>
            <a:r>
              <a:rPr lang="en-IN" dirty="0" err="1" smtClean="0"/>
              <a:t>methotrexate</a:t>
            </a:r>
            <a:r>
              <a:rPr lang="en-IN" dirty="0" smtClean="0"/>
              <a:t> treatment in patients with active psoriatic arthritis (</a:t>
            </a:r>
            <a:r>
              <a:rPr lang="en-IN" dirty="0" err="1" smtClean="0"/>
              <a:t>PsA</a:t>
            </a:r>
            <a:r>
              <a:rPr lang="en-IN" dirty="0" smtClean="0"/>
              <a:t>), (iii) as a single agent in patients with active </a:t>
            </a:r>
            <a:r>
              <a:rPr lang="en-IN" dirty="0" err="1" smtClean="0"/>
              <a:t>ankylosing</a:t>
            </a:r>
            <a:r>
              <a:rPr lang="en-IN" dirty="0" smtClean="0"/>
              <a:t> </a:t>
            </a:r>
            <a:r>
              <a:rPr lang="en-IN" dirty="0" err="1" smtClean="0"/>
              <a:t>spondylitis</a:t>
            </a:r>
            <a:r>
              <a:rPr lang="en-IN" dirty="0" smtClean="0"/>
              <a:t> (AS), and (iv) as a single agent in patients with moderate to severe ulcerative colitis (UC) who require chronic steroids or have experienced intolerance or only a partial response to previous medications.&amp;#13;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352800"/>
            <a:ext cx="232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Golimumab</a:t>
            </a:r>
            <a:r>
              <a:rPr lang="en-IN" dirty="0" smtClean="0"/>
              <a:t> inhibits the activity of the cytokine, </a:t>
            </a:r>
            <a:r>
              <a:rPr lang="en-IN" dirty="0" err="1" smtClean="0"/>
              <a:t>tumor</a:t>
            </a:r>
            <a:r>
              <a:rPr lang="en-IN" dirty="0" smtClean="0"/>
              <a:t> necrosis factor alpha (TNFÎ±). In areas such as the joints and blood, increased TNFÎ± is associated with chronic inflammation seen in patients with rheumatoid arthritis, psoriatic arthritis, and </a:t>
            </a:r>
            <a:r>
              <a:rPr lang="en-IN" dirty="0" err="1" smtClean="0"/>
              <a:t>ankylosing</a:t>
            </a:r>
            <a:r>
              <a:rPr lang="en-IN" dirty="0" smtClean="0"/>
              <a:t> </a:t>
            </a:r>
            <a:r>
              <a:rPr lang="en-IN" dirty="0" err="1" smtClean="0"/>
              <a:t>spondylitis</a:t>
            </a:r>
            <a:r>
              <a:rPr lang="en-IN" dirty="0" smtClean="0"/>
              <a:t>. Thus </a:t>
            </a:r>
            <a:r>
              <a:rPr lang="en-IN" dirty="0" err="1" smtClean="0"/>
              <a:t>golimumab</a:t>
            </a:r>
            <a:r>
              <a:rPr lang="en-IN" dirty="0" smtClean="0"/>
              <a:t> decreases the inflammation in these conditions. Concerning ulcerative colitis, the physiological effects of </a:t>
            </a:r>
            <a:r>
              <a:rPr lang="en-IN" dirty="0" err="1" smtClean="0"/>
              <a:t>golimumab</a:t>
            </a:r>
            <a:r>
              <a:rPr lang="en-IN" dirty="0" smtClean="0"/>
              <a:t> has yet to be determined.&amp;#13;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 a human monoclonal antibody, </a:t>
            </a:r>
            <a:r>
              <a:rPr lang="en-US" dirty="0" err="1" smtClean="0"/>
              <a:t>golimumab</a:t>
            </a:r>
            <a:r>
              <a:rPr lang="en-US" dirty="0" smtClean="0"/>
              <a:t> binds and inhibits soluble and </a:t>
            </a:r>
            <a:r>
              <a:rPr lang="en-US" dirty="0" err="1" smtClean="0"/>
              <a:t>transmembrane</a:t>
            </a:r>
            <a:r>
              <a:rPr lang="en-US" dirty="0" smtClean="0"/>
              <a:t> human TNFÎ±. Inhibition of TNFÎ± prevents it binding to its receptors, which prevents both leukocyte infiltration through prevention of cell adhesion proteins such as E-</a:t>
            </a:r>
            <a:r>
              <a:rPr lang="en-US" dirty="0" err="1" smtClean="0"/>
              <a:t>selectin</a:t>
            </a:r>
            <a:r>
              <a:rPr lang="en-US" dirty="0" smtClean="0"/>
              <a:t>, ICAM-1 and VCAM-1, and pro-inflammatory cytokine secretion such as IL-6, IL-8, G-CSF and GM-CSF in vitro. Consequently, in patients with chronic inflammatory conditions, decreases in ICAM-1 and IL-6 as well as C-reactive protein (CRP), matrix metalloproteinase 3 (MMP-3), and vascular endothelial growth factor (VEGF) were observed.&amp;#13;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505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TOXICITY</a:t>
            </a:r>
          </a:p>
          <a:p>
            <a:r>
              <a:rPr lang="en-IN" dirty="0" smtClean="0"/>
              <a:t>The FDA label includes a black box warning of serious infections and malignancy. Specifically there have been hospitalizations or death from infections such as bacterial sepsis, tuberculosis (TB), and invasive fungal (</a:t>
            </a:r>
            <a:r>
              <a:rPr lang="en-IN" dirty="0" err="1" smtClean="0"/>
              <a:t>histoplasmosis</a:t>
            </a:r>
            <a:r>
              <a:rPr lang="en-IN" dirty="0" smtClean="0"/>
              <a:t>) and other opportunistic infections. Additionally in children and adolescents taking </a:t>
            </a:r>
            <a:r>
              <a:rPr lang="en-IN" dirty="0" err="1" smtClean="0"/>
              <a:t>golimumab</a:t>
            </a:r>
            <a:r>
              <a:rPr lang="en-IN" dirty="0" smtClean="0"/>
              <a:t>, there have been lymphoma and other malignancies observed.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562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METABOLISM</a:t>
            </a:r>
          </a:p>
          <a:p>
            <a:r>
              <a:rPr lang="en-IN" dirty="0" smtClean="0"/>
              <a:t>The metabolism of </a:t>
            </a:r>
            <a:r>
              <a:rPr lang="en-IN" dirty="0" err="1" smtClean="0"/>
              <a:t>golimumab</a:t>
            </a:r>
            <a:r>
              <a:rPr lang="en-IN" dirty="0" smtClean="0"/>
              <a:t> has yet to be determined.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9050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HALF-LIFE </a:t>
            </a:r>
          </a:p>
          <a:p>
            <a:r>
              <a:rPr lang="en-IN" dirty="0" err="1" smtClean="0"/>
              <a:t>Golimumab</a:t>
            </a:r>
            <a:r>
              <a:rPr lang="en-IN" dirty="0" smtClean="0"/>
              <a:t> has a long half-life of about 2 weeks.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ROUTE OF ELIMINATION	</a:t>
            </a:r>
          </a:p>
          <a:p>
            <a:r>
              <a:rPr lang="en-IN" dirty="0" smtClean="0"/>
              <a:t>The route of elimination for </a:t>
            </a:r>
            <a:r>
              <a:rPr lang="en-IN" dirty="0" err="1" smtClean="0"/>
              <a:t>golimumab</a:t>
            </a:r>
            <a:r>
              <a:rPr lang="en-IN" dirty="0" smtClean="0"/>
              <a:t> has yet to be determined.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VOLUME OF DISTRIBUTION</a:t>
            </a:r>
          </a:p>
          <a:p>
            <a:r>
              <a:rPr lang="en-IN" dirty="0" smtClean="0"/>
              <a:t>After IV administration, </a:t>
            </a:r>
            <a:r>
              <a:rPr lang="en-IN" dirty="0" err="1" smtClean="0"/>
              <a:t>golimumab</a:t>
            </a:r>
            <a:r>
              <a:rPr lang="en-IN" dirty="0" smtClean="0"/>
              <a:t> has a volume of distribution of about 58 to 126 </a:t>
            </a:r>
            <a:r>
              <a:rPr lang="en-IN" dirty="0" err="1" smtClean="0"/>
              <a:t>mL</a:t>
            </a:r>
            <a:r>
              <a:rPr lang="en-IN" dirty="0" smtClean="0"/>
              <a:t>/kg. This means that </a:t>
            </a:r>
            <a:r>
              <a:rPr lang="en-IN" dirty="0" err="1" smtClean="0"/>
              <a:t>golimumab</a:t>
            </a:r>
            <a:r>
              <a:rPr lang="en-IN" dirty="0" smtClean="0"/>
              <a:t> stays mostly in the circulatory system.</a:t>
            </a:r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CLEARANCE = </a:t>
            </a:r>
            <a:r>
              <a:rPr lang="en-IN" dirty="0" smtClean="0"/>
              <a:t>After one IV dose of </a:t>
            </a:r>
            <a:r>
              <a:rPr lang="en-IN" dirty="0" err="1" smtClean="0"/>
              <a:t>golimumab</a:t>
            </a:r>
            <a:r>
              <a:rPr lang="en-IN" dirty="0" smtClean="0"/>
              <a:t>, the systemic clearance was about 4.9 to 6.7 </a:t>
            </a:r>
            <a:r>
              <a:rPr lang="en-IN" dirty="0" err="1" smtClean="0"/>
              <a:t>mL</a:t>
            </a:r>
            <a:r>
              <a:rPr lang="en-IN" dirty="0" smtClean="0"/>
              <a:t>/day/kg.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ABSORPTION</a:t>
            </a:r>
          </a:p>
          <a:p>
            <a:r>
              <a:rPr lang="en-IN" dirty="0" smtClean="0"/>
              <a:t>After subcutaneous administration, </a:t>
            </a:r>
            <a:r>
              <a:rPr lang="en-IN" dirty="0" err="1" smtClean="0"/>
              <a:t>golimumab</a:t>
            </a:r>
            <a:r>
              <a:rPr lang="en-IN" dirty="0" smtClean="0"/>
              <a:t> can achieve &amp;#13; maximum serum concentrations in 2 to 6 days and has an approximate bioavailability of 53%. In healthy volunteers, the maximum average concentration reached was 3.2 Â± 1.4 Î¼g/</a:t>
            </a:r>
            <a:r>
              <a:rPr lang="en-IN" dirty="0" err="1" smtClean="0"/>
              <a:t>mL.</a:t>
            </a:r>
            <a:r>
              <a:rPr lang="en-IN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FOOD INTERACTION</a:t>
            </a:r>
          </a:p>
          <a:p>
            <a:r>
              <a:rPr lang="en-IN" dirty="0" smtClean="0"/>
              <a:t>Since </a:t>
            </a:r>
            <a:r>
              <a:rPr lang="en-IN" dirty="0" err="1" smtClean="0"/>
              <a:t>golimumab</a:t>
            </a:r>
            <a:r>
              <a:rPr lang="en-IN" dirty="0" smtClean="0"/>
              <a:t> is administered by subcutaneous injection, there are no food effects.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545" y="6019800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TARGETS </a:t>
            </a:r>
          </a:p>
          <a:p>
            <a:r>
              <a:rPr lang="en-US" sz="2000" dirty="0" smtClean="0"/>
              <a:t>Tumor necrosis factor	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" y="85665"/>
            <a:ext cx="13792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DRUG INTERACTIONS	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 err="1"/>
              <a:t>Abatacept</a:t>
            </a:r>
            <a:r>
              <a:rPr lang="en-US" sz="2000" dirty="0"/>
              <a:t>	Avoid combination with </a:t>
            </a:r>
            <a:r>
              <a:rPr lang="en-US" sz="2000" dirty="0" err="1"/>
              <a:t>abatacept</a:t>
            </a:r>
            <a:r>
              <a:rPr lang="en-US" sz="2000" dirty="0"/>
              <a:t> due to the increased chance of serious infection.</a:t>
            </a:r>
          </a:p>
          <a:p>
            <a:r>
              <a:rPr lang="en-US" sz="2000" dirty="0" err="1"/>
              <a:t>Anakinra</a:t>
            </a:r>
            <a:r>
              <a:rPr lang="en-US" sz="2000" dirty="0"/>
              <a:t>	Avoid combination with </a:t>
            </a:r>
            <a:r>
              <a:rPr lang="en-US" sz="2000" dirty="0" err="1"/>
              <a:t>anakinra</a:t>
            </a:r>
            <a:r>
              <a:rPr lang="en-US" sz="2000" dirty="0"/>
              <a:t> due to the increased chance of serious infection.</a:t>
            </a:r>
          </a:p>
          <a:p>
            <a:r>
              <a:rPr lang="en-US" sz="2000" dirty="0" err="1"/>
              <a:t>Belimumab</a:t>
            </a:r>
            <a:r>
              <a:rPr lang="en-US" sz="2000" dirty="0"/>
              <a:t>	Avoid combination with </a:t>
            </a:r>
            <a:r>
              <a:rPr lang="en-US" sz="2000" dirty="0" err="1"/>
              <a:t>belimumab</a:t>
            </a:r>
            <a:r>
              <a:rPr lang="en-US" sz="2000" dirty="0"/>
              <a:t> due to the increased chance of </a:t>
            </a:r>
            <a:r>
              <a:rPr lang="en-US" sz="2000" dirty="0" err="1"/>
              <a:t>belimumab</a:t>
            </a:r>
            <a:r>
              <a:rPr lang="en-US" sz="2000" dirty="0"/>
              <a:t> associated side effects.</a:t>
            </a:r>
          </a:p>
          <a:p>
            <a:r>
              <a:rPr lang="en-US" sz="2000" dirty="0" err="1" smtClean="0"/>
              <a:t>Canakinumab</a:t>
            </a:r>
            <a:r>
              <a:rPr lang="en-US" sz="2000" dirty="0" smtClean="0"/>
              <a:t> 	Avoid </a:t>
            </a:r>
            <a:r>
              <a:rPr lang="en-US" sz="2000" dirty="0"/>
              <a:t>combination with </a:t>
            </a:r>
            <a:r>
              <a:rPr lang="en-US" sz="2000" dirty="0" err="1"/>
              <a:t>canakinumab</a:t>
            </a:r>
            <a:r>
              <a:rPr lang="en-US" sz="2000" dirty="0"/>
              <a:t> due to the increased chance of neutropenia and/or serious infection.</a:t>
            </a:r>
          </a:p>
          <a:p>
            <a:r>
              <a:rPr lang="en-US" sz="2000" dirty="0" err="1"/>
              <a:t>Certolizumab</a:t>
            </a:r>
            <a:r>
              <a:rPr lang="en-US" sz="2000" dirty="0"/>
              <a:t> </a:t>
            </a:r>
            <a:r>
              <a:rPr lang="en-US" sz="2000" dirty="0" err="1" smtClean="0"/>
              <a:t>pegol</a:t>
            </a:r>
            <a:r>
              <a:rPr lang="en-US" sz="2000" dirty="0" smtClean="0"/>
              <a:t> Avoid </a:t>
            </a:r>
            <a:r>
              <a:rPr lang="en-US" sz="2000" dirty="0"/>
              <a:t>combination due to the potential increased immunosuppression of </a:t>
            </a:r>
            <a:r>
              <a:rPr lang="en-US" sz="2000" dirty="0" err="1"/>
              <a:t>Certolizumab</a:t>
            </a:r>
            <a:r>
              <a:rPr lang="en-US" sz="2000" dirty="0"/>
              <a:t> </a:t>
            </a:r>
            <a:r>
              <a:rPr lang="en-US" sz="2000" dirty="0" err="1"/>
              <a:t>Pegol</a:t>
            </a:r>
            <a:r>
              <a:rPr lang="en-US" sz="2000" dirty="0"/>
              <a:t>.</a:t>
            </a:r>
          </a:p>
          <a:p>
            <a:r>
              <a:rPr lang="en-US" sz="2000" dirty="0"/>
              <a:t>Infliximab	Avoid combination with infliximab due to the potential increased immunosuppression of infliximab.</a:t>
            </a:r>
          </a:p>
          <a:p>
            <a:r>
              <a:rPr lang="en-US" sz="2000" dirty="0" err="1"/>
              <a:t>Natalizumab</a:t>
            </a:r>
            <a:r>
              <a:rPr lang="en-US" sz="2000" dirty="0"/>
              <a:t>	Avoid combination due to the increased chance of infection.</a:t>
            </a:r>
          </a:p>
          <a:p>
            <a:r>
              <a:rPr lang="en-US" sz="2000" dirty="0" err="1"/>
              <a:t>Pimecrolimus</a:t>
            </a:r>
            <a:r>
              <a:rPr lang="en-US" sz="2000" dirty="0"/>
              <a:t>	Avoid combination due to enhancement of side effects from </a:t>
            </a:r>
            <a:r>
              <a:rPr lang="en-US" sz="2000" dirty="0" err="1"/>
              <a:t>immunosuppressants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Rilonacept</a:t>
            </a:r>
            <a:r>
              <a:rPr lang="en-US" sz="2000" dirty="0"/>
              <a:t>	results in increased immunosuppressive effects; increases the risk of infection.</a:t>
            </a:r>
          </a:p>
          <a:p>
            <a:r>
              <a:rPr lang="en-US" sz="2000" dirty="0" err="1"/>
              <a:t>Rilonacept</a:t>
            </a:r>
            <a:r>
              <a:rPr lang="en-US" sz="2000" dirty="0"/>
              <a:t>	Avoid combination due to the enhancement of </a:t>
            </a:r>
            <a:r>
              <a:rPr lang="en-US" sz="2000" dirty="0" err="1"/>
              <a:t>rilonacept</a:t>
            </a:r>
            <a:r>
              <a:rPr lang="en-US" sz="2000" dirty="0"/>
              <a:t> associated side effects.</a:t>
            </a:r>
          </a:p>
          <a:p>
            <a:r>
              <a:rPr lang="en-US" sz="2000" dirty="0" err="1"/>
              <a:t>Tacrolimus</a:t>
            </a:r>
            <a:r>
              <a:rPr lang="en-US" sz="2000" dirty="0"/>
              <a:t>	Avoid combination due to the enhancement of side effects from </a:t>
            </a:r>
            <a:r>
              <a:rPr lang="en-US" sz="2000" dirty="0" err="1"/>
              <a:t>immunosuppressants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Tocilizumab</a:t>
            </a:r>
            <a:r>
              <a:rPr lang="en-US" sz="2000" dirty="0"/>
              <a:t>	Avoid combination due to the enhanced immunosuppression by TNF blockers.</a:t>
            </a:r>
          </a:p>
          <a:p>
            <a:r>
              <a:rPr lang="en-US" sz="2000" dirty="0" err="1"/>
              <a:t>Tofacitinib</a:t>
            </a:r>
            <a:r>
              <a:rPr lang="en-US" sz="2000" dirty="0"/>
              <a:t>	</a:t>
            </a:r>
            <a:r>
              <a:rPr lang="en-US" sz="2000" dirty="0" err="1"/>
              <a:t>Golimumab</a:t>
            </a:r>
            <a:r>
              <a:rPr lang="en-US" sz="2000" dirty="0"/>
              <a:t>, and other anti-TNF </a:t>
            </a:r>
            <a:r>
              <a:rPr lang="en-US" sz="2000" dirty="0" err="1"/>
              <a:t>immunosuppressants</a:t>
            </a:r>
            <a:r>
              <a:rPr lang="en-US" sz="2000" dirty="0"/>
              <a:t>, when used in combination with </a:t>
            </a:r>
            <a:r>
              <a:rPr lang="en-US" sz="2000" dirty="0" err="1"/>
              <a:t>tofacitinib</a:t>
            </a:r>
            <a:r>
              <a:rPr lang="en-US" sz="2000" dirty="0"/>
              <a:t>, may increase the serum concentration of </a:t>
            </a:r>
            <a:r>
              <a:rPr lang="en-US" sz="2000" dirty="0" err="1"/>
              <a:t>tofacitinib</a:t>
            </a:r>
            <a:r>
              <a:rPr lang="en-US" sz="2000" dirty="0"/>
              <a:t>, and increase </a:t>
            </a:r>
            <a:r>
              <a:rPr lang="en-US" sz="2000" dirty="0" err="1"/>
              <a:t>tofacitinib</a:t>
            </a:r>
            <a:r>
              <a:rPr lang="en-US" sz="2000" dirty="0"/>
              <a:t> associated side effects and </a:t>
            </a:r>
            <a:r>
              <a:rPr lang="en-US" sz="2000" dirty="0" err="1"/>
              <a:t>immunosuppresion</a:t>
            </a:r>
            <a:r>
              <a:rPr lang="en-US" sz="2000" dirty="0"/>
              <a:t>. It is recommended to avoid concurrent therapy.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1"/>
            <a:ext cx="7772400" cy="1142999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Simponi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subcutaneous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2700278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DESCRIPTION</a:t>
            </a:r>
          </a:p>
          <a:p>
            <a:r>
              <a:rPr lang="en-IN" sz="2000" dirty="0" smtClean="0"/>
              <a:t>SIMPONI </a:t>
            </a:r>
            <a:r>
              <a:rPr lang="en-IN" sz="2000" dirty="0" smtClean="0"/>
              <a:t>(</a:t>
            </a:r>
            <a:r>
              <a:rPr lang="en-IN" sz="2000" dirty="0" err="1" smtClean="0"/>
              <a:t>golimumab</a:t>
            </a:r>
            <a:r>
              <a:rPr lang="en-IN" sz="2000" dirty="0" smtClean="0"/>
              <a:t>) is a human IgG1κ monoclonal antibody specific for human </a:t>
            </a:r>
            <a:r>
              <a:rPr lang="en-IN" sz="2000" dirty="0" err="1" smtClean="0"/>
              <a:t>tumor</a:t>
            </a:r>
            <a:r>
              <a:rPr lang="en-IN" sz="2000" dirty="0" smtClean="0"/>
              <a:t> necrosis factor alpha (TNFα) that exhibits multiple </a:t>
            </a:r>
            <a:r>
              <a:rPr lang="en-IN" sz="2000" dirty="0" err="1" smtClean="0"/>
              <a:t>glycoforms</a:t>
            </a:r>
            <a:r>
              <a:rPr lang="en-IN" sz="2000" dirty="0" smtClean="0"/>
              <a:t> with molecular masses of approximately 150 to 151 </a:t>
            </a:r>
            <a:r>
              <a:rPr lang="en-IN" sz="2000" dirty="0" err="1" smtClean="0"/>
              <a:t>kilodaltons</a:t>
            </a:r>
            <a:r>
              <a:rPr lang="en-IN" sz="2000" dirty="0" smtClean="0"/>
              <a:t>. SIMPONI was created using genetically engineered mice immunized with human TNF, resulting in an antibody with human-derived antibody variable and constant regions. SIMPONI is produced by a recombinant cell line cultured by continuous perfusion and is purified by a series of steps that includes measures to inactivate and remove viruses.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362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700278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FORMULATION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IN" sz="2000" dirty="0" smtClean="0"/>
              <a:t>The SIMPONI drug product is a sterile solution of the </a:t>
            </a:r>
            <a:r>
              <a:rPr lang="en-IN" sz="2000" dirty="0" err="1" smtClean="0"/>
              <a:t>golimumab</a:t>
            </a:r>
            <a:r>
              <a:rPr lang="en-IN" sz="2000" dirty="0" smtClean="0"/>
              <a:t> antibody supplied as either a single dose prefilled syringe (with a passive needle safety guard) or a single dose prefilled </a:t>
            </a:r>
            <a:r>
              <a:rPr lang="en-IN" sz="2000" dirty="0" err="1" smtClean="0"/>
              <a:t>autoinjector</a:t>
            </a:r>
            <a:r>
              <a:rPr lang="en-IN" sz="2000" dirty="0" smtClean="0"/>
              <a:t>. The Type 1 glass syringe has a coated stopper. The fixed stainless steel needle (5 bevel, 27G, half-inch) is covered with a needle shield to prevent leakage of the solution through the needle and to protect the needle during handling to subcutaneous administration. The needle shield is made of a dry natural rubber containing latex.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447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DOSAGE:</a:t>
            </a:r>
          </a:p>
          <a:p>
            <a:r>
              <a:rPr lang="en-IN" sz="2000" dirty="0" smtClean="0"/>
              <a:t>50 mg administered by subcutaneous injection once a month.</a:t>
            </a:r>
          </a:p>
          <a:p>
            <a:endParaRPr lang="e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250486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838200"/>
            <a:ext cx="883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ADVERSE REACTION:</a:t>
            </a:r>
          </a:p>
          <a:p>
            <a:r>
              <a:rPr lang="en-IN" sz="2000" dirty="0" smtClean="0"/>
              <a:t>Cold sores; dizziness; hoarseness; mild itching, pain, redness, or swelling at the injection site; mild sore throat; runny or stuffy nose.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" y="2286000"/>
            <a:ext cx="899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DRUG INTERACTION:</a:t>
            </a:r>
          </a:p>
          <a:p>
            <a:r>
              <a:rPr lang="en-IN" sz="2000" dirty="0" smtClean="0"/>
              <a:t>Biological Products For RA, </a:t>
            </a:r>
            <a:r>
              <a:rPr lang="en-IN" sz="2000" dirty="0" err="1" smtClean="0"/>
              <a:t>PsA</a:t>
            </a:r>
            <a:r>
              <a:rPr lang="en-IN" sz="2000" dirty="0" smtClean="0"/>
              <a:t>, </a:t>
            </a:r>
            <a:r>
              <a:rPr lang="en-IN" sz="2000" dirty="0" err="1" smtClean="0"/>
              <a:t>And/Or</a:t>
            </a:r>
            <a:r>
              <a:rPr lang="en-IN" sz="2000" dirty="0" smtClean="0"/>
              <a:t> AS, Live Vaccines/Therapeutic Infectious Agents and </a:t>
            </a:r>
            <a:r>
              <a:rPr lang="en-IN" sz="2000" dirty="0" err="1" smtClean="0"/>
              <a:t>Cytochrome</a:t>
            </a:r>
            <a:r>
              <a:rPr lang="en-IN" sz="2000" dirty="0" smtClean="0"/>
              <a:t> P450 Substrates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" y="3810000"/>
            <a:ext cx="9116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HALF-LIFE: </a:t>
            </a:r>
            <a:r>
              <a:rPr lang="en-IN" sz="2000" dirty="0" smtClean="0"/>
              <a:t>2 weeks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4648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CLEARANCE: </a:t>
            </a:r>
            <a:r>
              <a:rPr lang="it-IT" sz="2000" dirty="0" smtClean="0"/>
              <a:t>4.9 to 6.7 mL/day/kg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6794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1071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Simponi subcutaneous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Tesamorelin AKA Egrifta</dc:title>
  <dc:creator>PC</dc:creator>
  <cp:lastModifiedBy>PC</cp:lastModifiedBy>
  <cp:revision>13</cp:revision>
  <dcterms:created xsi:type="dcterms:W3CDTF">2015-01-02T20:05:16Z</dcterms:created>
  <dcterms:modified xsi:type="dcterms:W3CDTF">2015-01-11T18:29:27Z</dcterms:modified>
</cp:coreProperties>
</file>