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61" r:id="rId4"/>
    <p:sldId id="262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7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C2BDF-6DE4-4F15-B8A3-CAB0518B9F83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073B5-7C2E-4DEC-B5B1-A40C55557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4F843-7AEF-4D84-B159-B49319480A2A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E2442-470B-4999-B0C0-7F28E8EC54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sz="2400" b="1" dirty="0" err="1" smtClean="0"/>
              <a:t>Daptomycin</a:t>
            </a:r>
            <a:r>
              <a:rPr lang="en-US" sz="2400" b="1" dirty="0" smtClean="0"/>
              <a:t>(DB00080</a:t>
            </a:r>
            <a:r>
              <a:rPr lang="en-US" sz="2400" b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smtClean="0"/>
              <a:t>Approved </a:t>
            </a:r>
            <a:r>
              <a:rPr lang="en-US" sz="2000" b="1" dirty="0" smtClean="0"/>
              <a:t>and Investigational Drug</a:t>
            </a: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305800" cy="4495800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Chemical Formula: </a:t>
            </a:r>
            <a:r>
              <a:rPr lang="en-US" sz="1800" dirty="0" smtClean="0">
                <a:solidFill>
                  <a:srgbClr val="000000"/>
                </a:solidFill>
              </a:rPr>
              <a:t>C</a:t>
            </a:r>
            <a:r>
              <a:rPr lang="en-US" sz="1800" baseline="-25000" dirty="0" smtClean="0">
                <a:solidFill>
                  <a:srgbClr val="000000"/>
                </a:solidFill>
              </a:rPr>
              <a:t>7</a:t>
            </a:r>
            <a:r>
              <a:rPr lang="en-US" sz="1800" baseline="-25000" dirty="0" smtClean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H</a:t>
            </a:r>
            <a:r>
              <a:rPr lang="en-US" sz="1800" baseline="-25000" dirty="0" smtClean="0">
                <a:solidFill>
                  <a:srgbClr val="000000"/>
                </a:solidFill>
              </a:rPr>
              <a:t>1</a:t>
            </a:r>
            <a:r>
              <a:rPr lang="en-US" sz="1800" baseline="-25000" dirty="0" smtClean="0">
                <a:solidFill>
                  <a:srgbClr val="000000"/>
                </a:solidFill>
              </a:rPr>
              <a:t>01</a:t>
            </a:r>
            <a:r>
              <a:rPr lang="en-US" sz="1800" dirty="0" smtClean="0">
                <a:solidFill>
                  <a:srgbClr val="000000"/>
                </a:solidFill>
              </a:rPr>
              <a:t>N</a:t>
            </a:r>
            <a:r>
              <a:rPr lang="en-US" sz="1800" baseline="-25000" dirty="0" smtClean="0">
                <a:solidFill>
                  <a:srgbClr val="000000"/>
                </a:solidFill>
              </a:rPr>
              <a:t>17</a:t>
            </a:r>
            <a:r>
              <a:rPr lang="en-US" sz="1800" dirty="0" smtClean="0">
                <a:solidFill>
                  <a:srgbClr val="000000"/>
                </a:solidFill>
              </a:rPr>
              <a:t>O</a:t>
            </a:r>
            <a:r>
              <a:rPr lang="en-US" sz="1800" baseline="-25000" dirty="0" smtClean="0">
                <a:solidFill>
                  <a:srgbClr val="000000"/>
                </a:solidFill>
              </a:rPr>
              <a:t>26</a:t>
            </a:r>
            <a:endParaRPr lang="en-US" sz="1800" dirty="0" smtClean="0">
              <a:solidFill>
                <a:srgbClr val="000000"/>
              </a:solidFill>
            </a:endParaRPr>
          </a:p>
          <a:p>
            <a:pPr algn="l"/>
            <a:r>
              <a:rPr lang="en-US" sz="1800" dirty="0" smtClean="0">
                <a:solidFill>
                  <a:srgbClr val="000000"/>
                </a:solidFill>
              </a:rPr>
              <a:t>Molecular </a:t>
            </a:r>
            <a:r>
              <a:rPr lang="en-US" sz="1800" dirty="0" smtClean="0">
                <a:solidFill>
                  <a:srgbClr val="000000"/>
                </a:solidFill>
              </a:rPr>
              <a:t>Weight:1620.6706</a:t>
            </a:r>
            <a:endParaRPr lang="en-US" sz="1800" dirty="0" smtClean="0">
              <a:solidFill>
                <a:srgbClr val="000000"/>
              </a:solidFill>
            </a:endParaRP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just"/>
            <a:r>
              <a:rPr lang="en-US" sz="1800" dirty="0" err="1" smtClean="0">
                <a:solidFill>
                  <a:schemeClr val="tx1"/>
                </a:solidFill>
              </a:rPr>
              <a:t>Daptomycin</a:t>
            </a:r>
            <a:r>
              <a:rPr lang="en-US" sz="1800" dirty="0" smtClean="0">
                <a:solidFill>
                  <a:schemeClr val="tx1"/>
                </a:solidFill>
              </a:rPr>
              <a:t> is a </a:t>
            </a:r>
            <a:r>
              <a:rPr lang="en-US" sz="1800" dirty="0" err="1" smtClean="0">
                <a:solidFill>
                  <a:schemeClr val="tx1"/>
                </a:solidFill>
              </a:rPr>
              <a:t>lipopeptide</a:t>
            </a:r>
            <a:r>
              <a:rPr lang="en-US" sz="1800" dirty="0" smtClean="0">
                <a:solidFill>
                  <a:schemeClr val="tx1"/>
                </a:solidFill>
              </a:rPr>
              <a:t> antibiotic that kills susceptible gram positive bacteria by disrupting their membrane potential. It is a naturally-occurring compound found in the soil bacterium &amp;</a:t>
            </a:r>
            <a:r>
              <a:rPr lang="en-US" sz="1800" dirty="0" err="1" smtClean="0">
                <a:solidFill>
                  <a:schemeClr val="tx1"/>
                </a:solidFill>
              </a:rPr>
              <a:t>lt;i&amp;gt;Streptomyces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roseosporus&amp;lt</a:t>
            </a:r>
            <a:r>
              <a:rPr lang="en-US" sz="1800" dirty="0" smtClean="0">
                <a:solidFill>
                  <a:schemeClr val="tx1"/>
                </a:solidFill>
              </a:rPr>
              <a:t>;/</a:t>
            </a:r>
            <a:r>
              <a:rPr lang="en-US" sz="1800" dirty="0" err="1" smtClean="0">
                <a:solidFill>
                  <a:schemeClr val="tx1"/>
                </a:solidFill>
              </a:rPr>
              <a:t>i&amp;gt</a:t>
            </a:r>
            <a:r>
              <a:rPr lang="en-US" sz="1800" dirty="0" smtClean="0">
                <a:solidFill>
                  <a:schemeClr val="tx1"/>
                </a:solidFill>
              </a:rPr>
              <a:t>;. Antibiotics are used in the treatment of infections caused by bacteria. They work by killing bacteria or preventing their growth. </a:t>
            </a:r>
            <a:r>
              <a:rPr lang="en-US" sz="1800" dirty="0" err="1" smtClean="0">
                <a:solidFill>
                  <a:schemeClr val="tx1"/>
                </a:solidFill>
              </a:rPr>
              <a:t>Daptomycin</a:t>
            </a:r>
            <a:r>
              <a:rPr lang="en-US" sz="1800" dirty="0" smtClean="0">
                <a:solidFill>
                  <a:schemeClr val="tx1"/>
                </a:solidFill>
              </a:rPr>
              <a:t> will not work for colds, flu, or other virus infections. It was approved in September 2003 for the treatment of complicated skin and soft tissue infections. It has a safety profile similar to other agents commonly administered to treat gram-positive infections.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44196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Indication/Usage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4724400"/>
            <a:ext cx="8229600" cy="274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1500" dirty="0" smtClean="0"/>
              <a:t>For the treatment of complicated skin and skin structure infections caused by susceptible strains of Gram-positive microorganisms..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51514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Pharmacodynamics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54864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Daptomycin</a:t>
            </a:r>
            <a:r>
              <a:rPr lang="en-US" sz="1500" dirty="0" smtClean="0"/>
              <a:t> is a 13 member amino acid cyclic </a:t>
            </a:r>
            <a:r>
              <a:rPr lang="en-US" sz="1500" dirty="0" err="1" smtClean="0"/>
              <a:t>lipopeptide</a:t>
            </a:r>
            <a:r>
              <a:rPr lang="en-US" sz="1500" dirty="0" smtClean="0"/>
              <a:t> antibiotic active against Gram-positive bacteria only. It has proven in vitro activity against </a:t>
            </a:r>
            <a:r>
              <a:rPr lang="en-US" sz="1500" dirty="0" err="1" smtClean="0"/>
              <a:t>enterococci</a:t>
            </a:r>
            <a:r>
              <a:rPr lang="en-US" sz="1500" dirty="0" smtClean="0"/>
              <a:t> (including </a:t>
            </a:r>
            <a:r>
              <a:rPr lang="en-US" sz="1500" dirty="0" err="1" smtClean="0"/>
              <a:t>glycopeptide</a:t>
            </a:r>
            <a:r>
              <a:rPr lang="en-US" sz="1500" dirty="0" smtClean="0"/>
              <a:t>-resistant </a:t>
            </a:r>
            <a:r>
              <a:rPr lang="en-US" sz="1500" dirty="0" err="1" smtClean="0"/>
              <a:t>Enterococci</a:t>
            </a:r>
            <a:r>
              <a:rPr lang="en-US" sz="1500" dirty="0" smtClean="0"/>
              <a:t> (GRE)), staphylococci (including </a:t>
            </a:r>
            <a:r>
              <a:rPr lang="en-US" sz="1500" dirty="0" err="1" smtClean="0"/>
              <a:t>methicillin</a:t>
            </a:r>
            <a:r>
              <a:rPr lang="en-US" sz="1500" dirty="0" smtClean="0"/>
              <a:t>-resistant &amp;</a:t>
            </a:r>
            <a:r>
              <a:rPr lang="en-US" sz="1500" dirty="0" err="1" smtClean="0"/>
              <a:t>lt;i&amp;gt;Staphylococcus</a:t>
            </a:r>
            <a:r>
              <a:rPr lang="en-US" sz="1500" dirty="0" smtClean="0"/>
              <a:t> </a:t>
            </a:r>
            <a:r>
              <a:rPr lang="en-US" sz="1500" dirty="0" err="1" smtClean="0"/>
              <a:t>aureus&amp;lt</a:t>
            </a:r>
            <a:r>
              <a:rPr lang="en-US" sz="1500" dirty="0" smtClean="0"/>
              <a:t>;/</a:t>
            </a:r>
            <a:r>
              <a:rPr lang="en-US" sz="1500" dirty="0" err="1" smtClean="0"/>
              <a:t>i&amp;gt</a:t>
            </a:r>
            <a:r>
              <a:rPr lang="en-US" sz="1500" dirty="0" smtClean="0"/>
              <a:t>;), streptococci and </a:t>
            </a:r>
            <a:r>
              <a:rPr lang="en-US" sz="1500" dirty="0" err="1" smtClean="0"/>
              <a:t>corynebacteria</a:t>
            </a:r>
            <a:r>
              <a:rPr lang="en-US" sz="1500" dirty="0" smtClean="0"/>
              <a:t>. </a:t>
            </a:r>
            <a:r>
              <a:rPr lang="en-US" sz="1500" dirty="0" err="1" smtClean="0"/>
              <a:t>Daptomycin</a:t>
            </a:r>
            <a:r>
              <a:rPr lang="en-US" sz="1500" dirty="0" smtClean="0"/>
              <a:t> is derived from the fermentation product of </a:t>
            </a:r>
            <a:r>
              <a:rPr lang="en-US" sz="1500" dirty="0" err="1" smtClean="0"/>
              <a:t>Streptomyces</a:t>
            </a:r>
            <a:r>
              <a:rPr lang="en-US" sz="1500" dirty="0" smtClean="0"/>
              <a:t> </a:t>
            </a:r>
            <a:r>
              <a:rPr lang="en-US" sz="1500" dirty="0" err="1" smtClean="0"/>
              <a:t>roseosporus</a:t>
            </a:r>
            <a:r>
              <a:rPr lang="en-US" sz="1500" dirty="0" smtClean="0"/>
              <a:t>.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Mechanism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Action  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563562"/>
            <a:ext cx="8229600" cy="16462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Daptomycin</a:t>
            </a:r>
            <a:r>
              <a:rPr lang="en-US" sz="1500" dirty="0" smtClean="0"/>
              <a:t> appears to bind or insert into the outer membrane of gram positive bacteria. The binding and integration of </a:t>
            </a:r>
            <a:r>
              <a:rPr lang="en-US" sz="1500" dirty="0" err="1" smtClean="0"/>
              <a:t>daptomycin</a:t>
            </a:r>
            <a:r>
              <a:rPr lang="en-US" sz="1500" dirty="0" smtClean="0"/>
              <a:t> into the cell membrane is calcium dependent. Calcium ions cause a conformational change in </a:t>
            </a:r>
            <a:r>
              <a:rPr lang="en-US" sz="1500" dirty="0" err="1" smtClean="0"/>
              <a:t>daptomycin</a:t>
            </a:r>
            <a:r>
              <a:rPr lang="en-US" sz="1500" dirty="0" smtClean="0"/>
              <a:t>, augmenting its </a:t>
            </a:r>
            <a:r>
              <a:rPr lang="en-US" sz="1500" dirty="0" err="1" smtClean="0"/>
              <a:t>amphipathicity</a:t>
            </a:r>
            <a:r>
              <a:rPr lang="en-US" sz="1500" dirty="0" smtClean="0"/>
              <a:t> (hydrophilic head group and hydrophobic tail group), leading to incorporation into the cell membrane.&amp;#13; This binding causes rapid </a:t>
            </a:r>
            <a:r>
              <a:rPr lang="en-US" sz="1500" dirty="0" err="1" smtClean="0"/>
              <a:t>depolarisation</a:t>
            </a:r>
            <a:r>
              <a:rPr lang="en-US" sz="1500" dirty="0" smtClean="0"/>
              <a:t>, resulting in a loss of membrane potential leading to inhibition of protein, DNA and RNA synthesis, which results in bacterial cell death. The bactericidal activity of </a:t>
            </a:r>
            <a:r>
              <a:rPr lang="en-US" sz="1500" dirty="0" err="1" smtClean="0"/>
              <a:t>daptomycin</a:t>
            </a:r>
            <a:r>
              <a:rPr lang="en-US" sz="1500" dirty="0" smtClean="0"/>
              <a:t> is concentration-dependent. There is in vitro evidence of synergy with Î²-lactam </a:t>
            </a:r>
            <a:r>
              <a:rPr lang="en-US" sz="1500" dirty="0" smtClean="0"/>
              <a:t>antibiotics.</a:t>
            </a:r>
            <a:endParaRPr lang="en-US" sz="15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2098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Metabolism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2544762"/>
            <a:ext cx="8229600" cy="5032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Minor amounts of three oxidative metabolites and one unidentified compound have been detected in urine. The site of metabolism has not been identified.</a:t>
            </a:r>
            <a:endParaRPr lang="en-US" sz="15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Half Life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04800" y="33528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7 </a:t>
            </a:r>
            <a:r>
              <a:rPr lang="en-US" sz="1500" dirty="0" smtClean="0"/>
              <a:t>days.</a:t>
            </a:r>
            <a:endParaRPr lang="en-US" sz="1500" dirty="0" smtClean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4800" y="36274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Route of Elimination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04800" y="3916362"/>
            <a:ext cx="8229600" cy="1417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Daptomycin</a:t>
            </a:r>
            <a:r>
              <a:rPr lang="en-US" sz="1500" dirty="0" smtClean="0"/>
              <a:t> is excreted primarily by the </a:t>
            </a:r>
            <a:r>
              <a:rPr lang="en-US" sz="1500" dirty="0" err="1" smtClean="0"/>
              <a:t>kidney.Ã</a:t>
            </a:r>
            <a:r>
              <a:rPr lang="en-US" sz="1500" dirty="0" smtClean="0"/>
              <a:t>‚  In a mass balance study of 5 healthy subjects using </a:t>
            </a:r>
            <a:r>
              <a:rPr lang="en-US" sz="1500" dirty="0" err="1" smtClean="0"/>
              <a:t>radiolabeled</a:t>
            </a:r>
            <a:r>
              <a:rPr lang="en-US" sz="1500" dirty="0" smtClean="0"/>
              <a:t> </a:t>
            </a:r>
            <a:r>
              <a:rPr lang="en-US" sz="1500" dirty="0" err="1" smtClean="0"/>
              <a:t>daptomycin</a:t>
            </a:r>
            <a:r>
              <a:rPr lang="en-US" sz="1500" dirty="0" smtClean="0"/>
              <a:t>, approximately 78% of the administered dose was recovered from urine based on total radioactivity (approximately 52% of the dose based on microbiologically active concentrations) and 5.7% of the dose was recovered from feces (collected for up to 9 days) based on total radioactivity. Because renal excretion is the primary route of elimination, dosage adjustment is necessary in patients with severe renal insufficiency (CLCR &amp;lt;30 </a:t>
            </a:r>
            <a:r>
              <a:rPr lang="en-US" sz="1500" dirty="0" err="1" smtClean="0"/>
              <a:t>mL</a:t>
            </a:r>
            <a:r>
              <a:rPr lang="en-US" sz="1500" dirty="0" smtClean="0"/>
              <a:t>/min)</a:t>
            </a:r>
            <a:endParaRPr lang="en-US" sz="1500" dirty="0" smtClean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04800" y="53038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Volume of Distribution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04800" y="5638800"/>
            <a:ext cx="8229600" cy="30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* 0.1 L/Kg [healthy adult subjects].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 txBox="1">
            <a:spLocks/>
          </p:cNvSpPr>
          <p:nvPr/>
        </p:nvSpPr>
        <p:spPr>
          <a:xfrm>
            <a:off x="381000" y="3048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Affected Organisms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81000" y="609600"/>
            <a:ext cx="8229600" cy="274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Enteric bacteria and </a:t>
            </a:r>
            <a:r>
              <a:rPr lang="en-US" sz="1500" dirty="0" smtClean="0"/>
              <a:t>other </a:t>
            </a:r>
            <a:r>
              <a:rPr lang="en-US" sz="1500" dirty="0" err="1" smtClean="0"/>
              <a:t>eubacteria</a:t>
            </a:r>
            <a:endParaRPr lang="en-US" sz="1500" dirty="0" smtClean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381000" y="22860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General References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" y="1120170"/>
            <a:ext cx="86106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 smtClean="0"/>
              <a:t>Patent no. </a:t>
            </a:r>
            <a:r>
              <a:rPr lang="en-US" sz="1500" dirty="0" smtClean="0"/>
              <a:t>6468967, </a:t>
            </a:r>
            <a:r>
              <a:rPr lang="en-US" sz="1500" dirty="0" smtClean="0"/>
              <a:t>USA</a:t>
            </a:r>
            <a:r>
              <a:rPr lang="en-US" sz="1500" dirty="0" smtClean="0"/>
              <a:t>, </a:t>
            </a:r>
            <a:r>
              <a:rPr lang="en-US" sz="1500" dirty="0" smtClean="0"/>
              <a:t>approved: </a:t>
            </a:r>
            <a:r>
              <a:rPr lang="en-US" sz="1500" dirty="0" smtClean="0"/>
              <a:t>1999-09-24 </a:t>
            </a:r>
            <a:r>
              <a:rPr lang="en-US" sz="1500" dirty="0" smtClean="0"/>
              <a:t>expired: </a:t>
            </a:r>
            <a:r>
              <a:rPr lang="en-US" sz="1500" dirty="0" smtClean="0"/>
              <a:t>2019-09-24</a:t>
            </a:r>
          </a:p>
          <a:p>
            <a:r>
              <a:rPr lang="en-US" sz="1500" dirty="0" smtClean="0"/>
              <a:t>Patent no. RE39071, USA, approved: 1996-06-15 expired: 2016-06-15</a:t>
            </a:r>
          </a:p>
          <a:p>
            <a:r>
              <a:rPr lang="en-US" sz="1500" dirty="0" smtClean="0"/>
              <a:t>Patent no. 2344318, </a:t>
            </a:r>
            <a:r>
              <a:rPr lang="en-US" sz="1500" dirty="0" smtClean="0"/>
              <a:t>Canada, </a:t>
            </a:r>
            <a:r>
              <a:rPr lang="en-US" sz="1500" dirty="0" smtClean="0"/>
              <a:t>approved: 2006-07-04 expired: </a:t>
            </a:r>
            <a:r>
              <a:rPr lang="en-US" sz="1500" dirty="0" smtClean="0"/>
              <a:t>2019-09-24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81000" y="8382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Patents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2590800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1500" dirty="0" smtClean="0"/>
              <a:t>Woodworth </a:t>
            </a:r>
            <a:r>
              <a:rPr lang="en-US" sz="1500" dirty="0" smtClean="0"/>
              <a:t>JR, </a:t>
            </a:r>
            <a:r>
              <a:rPr lang="en-US" sz="1500" dirty="0" err="1" smtClean="0"/>
              <a:t>Nyhart</a:t>
            </a:r>
            <a:r>
              <a:rPr lang="en-US" sz="1500" dirty="0" smtClean="0"/>
              <a:t> EH </a:t>
            </a:r>
            <a:r>
              <a:rPr lang="en-US" sz="1500" dirty="0" err="1" smtClean="0"/>
              <a:t>Jr</a:t>
            </a:r>
            <a:r>
              <a:rPr lang="en-US" sz="1500" dirty="0" smtClean="0"/>
              <a:t>, Brier GL, </a:t>
            </a:r>
            <a:r>
              <a:rPr lang="en-US" sz="1500" dirty="0" err="1" smtClean="0"/>
              <a:t>Wolny</a:t>
            </a:r>
            <a:r>
              <a:rPr lang="en-US" sz="1500" dirty="0" smtClean="0"/>
              <a:t> JD, Black HR: Single-dose pharmacokinetics and antibacterial activity of </a:t>
            </a:r>
            <a:r>
              <a:rPr lang="en-US" sz="1500" dirty="0" err="1" smtClean="0"/>
              <a:t>daptomycin</a:t>
            </a:r>
            <a:r>
              <a:rPr lang="en-US" sz="1500" dirty="0" smtClean="0"/>
              <a:t>, a new </a:t>
            </a:r>
            <a:r>
              <a:rPr lang="en-US" sz="1500" dirty="0" err="1" smtClean="0"/>
              <a:t>lipopeptide</a:t>
            </a:r>
            <a:r>
              <a:rPr lang="en-US" sz="1500" dirty="0" smtClean="0"/>
              <a:t> antibiotic, in healthy volunteers. </a:t>
            </a:r>
            <a:r>
              <a:rPr lang="en-US" sz="1500" dirty="0" err="1" smtClean="0"/>
              <a:t>Antimicrob</a:t>
            </a:r>
            <a:r>
              <a:rPr lang="en-US" sz="1500" dirty="0" smtClean="0"/>
              <a:t> Agents </a:t>
            </a:r>
            <a:r>
              <a:rPr lang="en-US" sz="1500" dirty="0" err="1" smtClean="0"/>
              <a:t>Chemother</a:t>
            </a:r>
            <a:r>
              <a:rPr lang="en-US" sz="1500" dirty="0" smtClean="0"/>
              <a:t>. 1992 Feb;36(2):318-25. "</a:t>
            </a:r>
            <a:r>
              <a:rPr lang="en-US" sz="1500" dirty="0" err="1" smtClean="0"/>
              <a:t>Pubmed</a:t>
            </a:r>
            <a:r>
              <a:rPr lang="en-US" sz="1500" dirty="0" smtClean="0"/>
              <a:t>":http://</a:t>
            </a:r>
            <a:r>
              <a:rPr lang="en-US" sz="1500" dirty="0" smtClean="0"/>
              <a:t>www.ncbi.nlm.nih.gov/pubmed/1318678</a:t>
            </a:r>
          </a:p>
          <a:p>
            <a:pPr algn="just">
              <a:buFont typeface="Arial" pitchFamily="34" charset="0"/>
              <a:buChar char="•"/>
            </a:pPr>
            <a:r>
              <a:rPr lang="en-US" sz="1500" dirty="0" smtClean="0"/>
              <a:t> </a:t>
            </a:r>
            <a:r>
              <a:rPr lang="en-US" sz="1500" dirty="0" smtClean="0"/>
              <a:t>Tally FP, </a:t>
            </a:r>
            <a:r>
              <a:rPr lang="en-US" sz="1500" dirty="0" err="1" smtClean="0"/>
              <a:t>DeBruin</a:t>
            </a:r>
            <a:r>
              <a:rPr lang="en-US" sz="1500" dirty="0" smtClean="0"/>
              <a:t> MF: Development of </a:t>
            </a:r>
            <a:r>
              <a:rPr lang="en-US" sz="1500" dirty="0" err="1" smtClean="0"/>
              <a:t>daptomycin</a:t>
            </a:r>
            <a:r>
              <a:rPr lang="en-US" sz="1500" dirty="0" smtClean="0"/>
              <a:t> for gram-positive infections. J </a:t>
            </a:r>
            <a:r>
              <a:rPr lang="en-US" sz="1500" dirty="0" err="1" smtClean="0"/>
              <a:t>Antimicrob</a:t>
            </a:r>
            <a:r>
              <a:rPr lang="en-US" sz="1500" dirty="0" smtClean="0"/>
              <a:t> </a:t>
            </a:r>
            <a:r>
              <a:rPr lang="en-US" sz="1500" dirty="0" err="1" smtClean="0"/>
              <a:t>Chemother</a:t>
            </a:r>
            <a:r>
              <a:rPr lang="en-US" sz="1500" dirty="0" smtClean="0"/>
              <a:t>. 2000 Oct;46(4):523-6. "</a:t>
            </a:r>
            <a:r>
              <a:rPr lang="en-US" sz="1500" dirty="0" err="1" smtClean="0"/>
              <a:t>Pubmed</a:t>
            </a:r>
            <a:r>
              <a:rPr lang="en-US" sz="1500" dirty="0" smtClean="0"/>
              <a:t>":http://</a:t>
            </a:r>
            <a:r>
              <a:rPr lang="en-US" sz="1500" dirty="0" smtClean="0"/>
              <a:t>www.ncbi.nlm.nih.gov/pubmed/11020247</a:t>
            </a:r>
          </a:p>
          <a:p>
            <a:pPr>
              <a:buFont typeface="Arial" pitchFamily="34" charset="0"/>
              <a:buChar char="•"/>
            </a:pPr>
            <a:r>
              <a:rPr lang="en-US" sz="1500" dirty="0" smtClean="0"/>
              <a:t> </a:t>
            </a:r>
            <a:r>
              <a:rPr lang="en-US" sz="1500" dirty="0" smtClean="0"/>
              <a:t>Charles PG, Grayson ML: The dearth of new antibiotic development: why we should be worried and what we can do about it. Med J Aust. 2004 Nov 15;181(10):549-53</a:t>
            </a:r>
            <a:r>
              <a:rPr lang="en-US" sz="1500" dirty="0" smtClean="0"/>
              <a:t>. "</a:t>
            </a:r>
            <a:r>
              <a:rPr lang="en-US" sz="1500" dirty="0" err="1" smtClean="0"/>
              <a:t>Pubmed</a:t>
            </a:r>
            <a:r>
              <a:rPr lang="en-US" sz="1500" dirty="0" smtClean="0"/>
              <a:t>":http://</a:t>
            </a:r>
            <a:r>
              <a:rPr lang="en-US" sz="1500" dirty="0" smtClean="0"/>
              <a:t>www.ncbi.nlm.nih.gov/pubmed/15540967</a:t>
            </a:r>
          </a:p>
          <a:p>
            <a:pPr algn="just">
              <a:buFont typeface="Arial" pitchFamily="34" charset="0"/>
              <a:buChar char="•"/>
            </a:pPr>
            <a:r>
              <a:rPr lang="en-US" sz="1500" dirty="0" smtClean="0"/>
              <a:t> </a:t>
            </a:r>
            <a:r>
              <a:rPr lang="en-US" sz="1500" dirty="0" smtClean="0"/>
              <a:t>Fowler VG </a:t>
            </a:r>
            <a:r>
              <a:rPr lang="en-US" sz="1500" dirty="0" err="1" smtClean="0"/>
              <a:t>Jr</a:t>
            </a:r>
            <a:r>
              <a:rPr lang="en-US" sz="1500" dirty="0" smtClean="0"/>
              <a:t>, Boucher HW, Corey GR, </a:t>
            </a:r>
            <a:r>
              <a:rPr lang="en-US" sz="1500" dirty="0" err="1" smtClean="0"/>
              <a:t>Abrutyn</a:t>
            </a:r>
            <a:r>
              <a:rPr lang="en-US" sz="1500" dirty="0" smtClean="0"/>
              <a:t> E, </a:t>
            </a:r>
            <a:r>
              <a:rPr lang="en-US" sz="1500" dirty="0" err="1" smtClean="0"/>
              <a:t>Karchmer</a:t>
            </a:r>
            <a:r>
              <a:rPr lang="en-US" sz="1500" dirty="0" smtClean="0"/>
              <a:t> AW, Rupp ME, Levine DP, Chambers HF, Tally FP, </a:t>
            </a:r>
            <a:r>
              <a:rPr lang="en-US" sz="1500" dirty="0" err="1" smtClean="0"/>
              <a:t>Vigliani</a:t>
            </a:r>
            <a:r>
              <a:rPr lang="en-US" sz="1500" dirty="0" smtClean="0"/>
              <a:t> GA, Cabell CH, Link AS, </a:t>
            </a:r>
            <a:r>
              <a:rPr lang="en-US" sz="1500" dirty="0" err="1" smtClean="0"/>
              <a:t>DeMeyer</a:t>
            </a:r>
            <a:r>
              <a:rPr lang="en-US" sz="1500" dirty="0" smtClean="0"/>
              <a:t> I, Filler SG, </a:t>
            </a:r>
            <a:r>
              <a:rPr lang="en-US" sz="1500" dirty="0" err="1" smtClean="0"/>
              <a:t>Zervos</a:t>
            </a:r>
            <a:r>
              <a:rPr lang="en-US" sz="1500" dirty="0" smtClean="0"/>
              <a:t> M, Cook P, </a:t>
            </a:r>
            <a:r>
              <a:rPr lang="en-US" sz="1500" dirty="0" err="1" smtClean="0"/>
              <a:t>Parsonnet</a:t>
            </a:r>
            <a:r>
              <a:rPr lang="en-US" sz="1500" dirty="0" smtClean="0"/>
              <a:t> J, Bernstein JM, Price CS, Forrest GN, </a:t>
            </a:r>
            <a:r>
              <a:rPr lang="en-US" sz="1500" dirty="0" err="1" smtClean="0"/>
              <a:t>Fatkenheuer</a:t>
            </a:r>
            <a:r>
              <a:rPr lang="en-US" sz="1500" dirty="0" smtClean="0"/>
              <a:t> G, </a:t>
            </a:r>
            <a:r>
              <a:rPr lang="en-US" sz="1500" dirty="0" err="1" smtClean="0"/>
              <a:t>Gareca</a:t>
            </a:r>
            <a:r>
              <a:rPr lang="en-US" sz="1500" dirty="0" smtClean="0"/>
              <a:t> M, </a:t>
            </a:r>
            <a:r>
              <a:rPr lang="en-US" sz="1500" dirty="0" err="1" smtClean="0"/>
              <a:t>Rehm</a:t>
            </a:r>
            <a:r>
              <a:rPr lang="en-US" sz="1500" dirty="0" smtClean="0"/>
              <a:t> SJ, </a:t>
            </a:r>
            <a:r>
              <a:rPr lang="en-US" sz="1500" dirty="0" err="1" smtClean="0"/>
              <a:t>Brodt</a:t>
            </a:r>
            <a:r>
              <a:rPr lang="en-US" sz="1500" dirty="0" smtClean="0"/>
              <a:t> HR, Tice A, Cosgrove SE: </a:t>
            </a:r>
            <a:r>
              <a:rPr lang="en-US" sz="1500" dirty="0" err="1" smtClean="0"/>
              <a:t>Daptomycin</a:t>
            </a:r>
            <a:r>
              <a:rPr lang="en-US" sz="1500" dirty="0" smtClean="0"/>
              <a:t> versus standard therapy for </a:t>
            </a:r>
            <a:r>
              <a:rPr lang="en-US" sz="1500" dirty="0" err="1" smtClean="0"/>
              <a:t>bacteremia</a:t>
            </a:r>
            <a:r>
              <a:rPr lang="en-US" sz="1500" dirty="0" smtClean="0"/>
              <a:t> and </a:t>
            </a:r>
            <a:r>
              <a:rPr lang="en-US" sz="1500" dirty="0" err="1" smtClean="0"/>
              <a:t>endocarditis</a:t>
            </a:r>
            <a:r>
              <a:rPr lang="en-US" sz="1500" dirty="0" smtClean="0"/>
              <a:t> caused by Staphylococcus </a:t>
            </a:r>
            <a:r>
              <a:rPr lang="en-US" sz="1500" dirty="0" err="1" smtClean="0"/>
              <a:t>aureus</a:t>
            </a:r>
            <a:r>
              <a:rPr lang="en-US" sz="1500" dirty="0" smtClean="0"/>
              <a:t>. N </a:t>
            </a:r>
            <a:r>
              <a:rPr lang="en-US" sz="1500" dirty="0" err="1" smtClean="0"/>
              <a:t>Engl</a:t>
            </a:r>
            <a:r>
              <a:rPr lang="en-US" sz="1500" dirty="0" smtClean="0"/>
              <a:t> J Med. 2006 Aug 17;355(7):653-65. "</a:t>
            </a:r>
            <a:r>
              <a:rPr lang="en-US" sz="1500" dirty="0" err="1" smtClean="0"/>
              <a:t>Pubmed</a:t>
            </a:r>
            <a:r>
              <a:rPr lang="en-US" sz="1500" dirty="0" smtClean="0"/>
              <a:t>":http://</a:t>
            </a:r>
            <a:r>
              <a:rPr lang="en-US" sz="1500" dirty="0" smtClean="0"/>
              <a:t>www.ncbi.nlm.nih.gov/pubmed/16914701</a:t>
            </a:r>
          </a:p>
          <a:p>
            <a:pPr>
              <a:buFont typeface="Arial" pitchFamily="34" charset="0"/>
              <a:buChar char="•"/>
            </a:pPr>
            <a:r>
              <a:rPr lang="en-US" sz="1500" dirty="0" smtClean="0"/>
              <a:t>Lee </a:t>
            </a:r>
            <a:r>
              <a:rPr lang="en-US" sz="1500" dirty="0" smtClean="0"/>
              <a:t>SY, Fan HW, </a:t>
            </a:r>
            <a:r>
              <a:rPr lang="en-US" sz="1500" dirty="0" err="1" smtClean="0"/>
              <a:t>Kuti</a:t>
            </a:r>
            <a:r>
              <a:rPr lang="en-US" sz="1500" dirty="0" smtClean="0"/>
              <a:t> JL, </a:t>
            </a:r>
            <a:r>
              <a:rPr lang="en-US" sz="1500" dirty="0" err="1" smtClean="0"/>
              <a:t>Nicolau</a:t>
            </a:r>
            <a:r>
              <a:rPr lang="en-US" sz="1500" dirty="0" smtClean="0"/>
              <a:t> DP: Update on </a:t>
            </a:r>
            <a:r>
              <a:rPr lang="en-US" sz="1500" dirty="0" err="1" smtClean="0"/>
              <a:t>daptomycin</a:t>
            </a:r>
            <a:r>
              <a:rPr lang="en-US" sz="1500" dirty="0" smtClean="0"/>
              <a:t>: the first approved </a:t>
            </a:r>
            <a:r>
              <a:rPr lang="en-US" sz="1500" dirty="0" err="1" smtClean="0"/>
              <a:t>lipopeptide</a:t>
            </a:r>
            <a:r>
              <a:rPr lang="en-US" sz="1500" dirty="0" smtClean="0"/>
              <a:t> antibiotic. </a:t>
            </a:r>
            <a:r>
              <a:rPr lang="en-US" sz="1500" dirty="0" err="1" smtClean="0"/>
              <a:t>Expert.Opin.Pharmacother</a:t>
            </a:r>
            <a:r>
              <a:rPr lang="en-US" sz="1500" dirty="0" smtClean="0"/>
              <a:t>. 2006Jul;7(10</a:t>
            </a:r>
            <a:r>
              <a:rPr lang="en-US" sz="1500" dirty="0" smtClean="0"/>
              <a:t>):1381-97</a:t>
            </a:r>
            <a:r>
              <a:rPr lang="en-US" sz="1500" dirty="0" smtClean="0"/>
              <a:t>.  "</a:t>
            </a:r>
            <a:r>
              <a:rPr lang="en-US" sz="1500" dirty="0" err="1" smtClean="0"/>
              <a:t>Pubmed</a:t>
            </a:r>
            <a:r>
              <a:rPr lang="en-US" sz="1500" dirty="0" smtClean="0"/>
              <a:t>":http://</a:t>
            </a:r>
            <a:r>
              <a:rPr lang="en-US" sz="1500" dirty="0" smtClean="0"/>
              <a:t>www.ncbi.nlm.nih.gov/pubmed/16805723 http</a:t>
            </a:r>
            <a:r>
              <a:rPr lang="en-US" sz="1500" dirty="0" smtClean="0"/>
              <a:t>://www.google.com/patents/WO2002059322A2?cl=en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81000" y="1798638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en-US" b="1" dirty="0" smtClean="0">
                <a:latin typeface="+mj-lt"/>
                <a:ea typeface="+mj-ea"/>
                <a:cs typeface="+mj-cs"/>
              </a:rPr>
              <a:t>Targets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81000" y="20574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Bacterial outer </a:t>
            </a:r>
            <a:r>
              <a:rPr lang="en-US" sz="1500" dirty="0" err="1" smtClean="0"/>
              <a:t>membrane,Lipoteichoic</a:t>
            </a:r>
            <a:r>
              <a:rPr lang="en-US" sz="1500" dirty="0" smtClean="0"/>
              <a:t> acid synthesis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304800" y="1524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Brands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4572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CUBICIN </a:t>
            </a:r>
            <a:r>
              <a:rPr lang="en-US" sz="1500" dirty="0" smtClean="0"/>
              <a:t>- </a:t>
            </a:r>
            <a:r>
              <a:rPr lang="en-US" sz="1500" dirty="0" smtClean="0"/>
              <a:t>Cubist Pharmaceuticals, Inc</a:t>
            </a:r>
            <a:endParaRPr lang="en-US" sz="1500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81000" y="32766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endParaRPr lang="en-US" sz="15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304800" y="762000"/>
            <a:ext cx="982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CUBICIN</a:t>
            </a:r>
            <a:endParaRPr lang="en-US" b="1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04800" y="1066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CUBICIN contains </a:t>
            </a:r>
            <a:r>
              <a:rPr lang="en-US" sz="1500" dirty="0" err="1" smtClean="0"/>
              <a:t>daptomycin</a:t>
            </a:r>
            <a:r>
              <a:rPr lang="en-US" sz="1500" dirty="0" smtClean="0"/>
              <a:t>, a cyclic </a:t>
            </a:r>
            <a:r>
              <a:rPr lang="en-US" sz="1500" dirty="0" err="1" smtClean="0"/>
              <a:t>lipopeptide</a:t>
            </a:r>
            <a:r>
              <a:rPr lang="en-US" sz="1500" dirty="0" smtClean="0"/>
              <a:t> antibacterial agent derived from the fermentation of </a:t>
            </a:r>
            <a:r>
              <a:rPr lang="en-US" sz="1500" dirty="0" err="1" smtClean="0"/>
              <a:t>Streptomyces</a:t>
            </a:r>
            <a:r>
              <a:rPr lang="en-US" sz="1500" dirty="0" smtClean="0"/>
              <a:t> </a:t>
            </a:r>
            <a:r>
              <a:rPr lang="en-US" sz="1500" dirty="0" err="1" smtClean="0"/>
              <a:t>roseosporus.The</a:t>
            </a:r>
            <a:r>
              <a:rPr lang="en-US" sz="1500" dirty="0" smtClean="0"/>
              <a:t> empirical formula is C72H101N17O26; the molecular weight is 1620.67. CUBICIN is a sterile, preservative-free, pale yellow to light brown, lyophilized cake containing approx 500 mg of </a:t>
            </a:r>
            <a:r>
              <a:rPr lang="en-US" sz="1500" dirty="0" err="1" smtClean="0"/>
              <a:t>daptomycin</a:t>
            </a:r>
            <a:r>
              <a:rPr lang="en-US" sz="1500" dirty="0" smtClean="0"/>
              <a:t> to be administered as intravenous injection. </a:t>
            </a:r>
            <a:endParaRPr lang="en-US" sz="1500" dirty="0" smtClean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04800" y="27432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Formulation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04800" y="30480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CUBICIN contains 500 mg of </a:t>
            </a:r>
            <a:r>
              <a:rPr lang="en-US" sz="1500" dirty="0" err="1" smtClean="0"/>
              <a:t>daptomycin</a:t>
            </a:r>
            <a:r>
              <a:rPr lang="en-US" sz="1500" dirty="0" smtClean="0"/>
              <a:t> and reconstituted with 0.9% sodium chloride injection. The only inactive ingredient is sodium hydroxide, which is used in minimal quantities for pH adjustment</a:t>
            </a:r>
            <a:r>
              <a:rPr lang="en-US" sz="1500" dirty="0" smtClean="0"/>
              <a:t>.</a:t>
            </a:r>
            <a:endParaRPr lang="en-US" sz="1500" dirty="0" smtClean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04800" y="35052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Used/Prescribed</a:t>
            </a:r>
            <a:r>
              <a:rPr kumimoji="0" lang="en-US" sz="1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for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04800" y="3810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Complicated skin and skin structure infections (</a:t>
            </a:r>
            <a:r>
              <a:rPr lang="en-US" sz="1500" dirty="0" err="1" smtClean="0"/>
              <a:t>cSSSI</a:t>
            </a:r>
            <a:r>
              <a:rPr lang="en-US" sz="1500" dirty="0" smtClean="0"/>
              <a:t>),  Staphylococcus </a:t>
            </a:r>
            <a:r>
              <a:rPr lang="en-US" sz="1500" dirty="0" err="1" smtClean="0"/>
              <a:t>aureus</a:t>
            </a:r>
            <a:r>
              <a:rPr lang="en-US" sz="1500" dirty="0" smtClean="0"/>
              <a:t> bloodstream infections (</a:t>
            </a:r>
            <a:r>
              <a:rPr lang="en-US" sz="1500" dirty="0" err="1" smtClean="0"/>
              <a:t>bacteremia</a:t>
            </a:r>
            <a:r>
              <a:rPr lang="en-US" sz="1500" dirty="0" smtClean="0"/>
              <a:t>), including those with right-sided infective </a:t>
            </a:r>
            <a:r>
              <a:rPr lang="en-US" sz="1500" dirty="0" err="1" smtClean="0"/>
              <a:t>endocarditis</a:t>
            </a:r>
            <a:r>
              <a:rPr lang="en-US" sz="1500" dirty="0" smtClean="0"/>
              <a:t>, caused by </a:t>
            </a:r>
            <a:r>
              <a:rPr lang="en-US" sz="1500" dirty="0" err="1" smtClean="0"/>
              <a:t>methicillin</a:t>
            </a:r>
            <a:r>
              <a:rPr lang="en-US" sz="1500" dirty="0" smtClean="0"/>
              <a:t>-susceptible and </a:t>
            </a:r>
            <a:r>
              <a:rPr lang="en-US" sz="1500" dirty="0" err="1" smtClean="0"/>
              <a:t>methicillin</a:t>
            </a:r>
            <a:r>
              <a:rPr lang="en-US" sz="1500" dirty="0" smtClean="0"/>
              <a:t>-resistant </a:t>
            </a:r>
            <a:r>
              <a:rPr lang="en-US" sz="1500" dirty="0" smtClean="0"/>
              <a:t>isolates.</a:t>
            </a:r>
            <a:endParaRPr lang="en-US" sz="1500" dirty="0" smtClean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304800" y="44958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Dosage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04800" y="48006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CUBICIN 4 mg/kg should be administered intravenously in 0.9% sodium chloride injection once every 24 hours for 7 to 14 days. Staphylococcus </a:t>
            </a:r>
            <a:r>
              <a:rPr lang="en-US" sz="1500" dirty="0" err="1" smtClean="0"/>
              <a:t>aureus</a:t>
            </a:r>
            <a:r>
              <a:rPr lang="en-US" sz="1500" dirty="0" smtClean="0"/>
              <a:t> Bloodstream Infections (</a:t>
            </a:r>
            <a:r>
              <a:rPr lang="en-US" sz="1500" dirty="0" err="1" smtClean="0"/>
              <a:t>Bacteremia</a:t>
            </a:r>
            <a:r>
              <a:rPr lang="en-US" sz="1500" dirty="0" smtClean="0"/>
              <a:t>) - CUBICIN 6 mg/kg should be administered intravenously in 0.9% sodium chloride injection once every 24 hours for 2 to 6 weeks. </a:t>
            </a:r>
            <a:r>
              <a:rPr lang="en-US" sz="1500" dirty="0" smtClean="0"/>
              <a:t> 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304800" y="57150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Contraindications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04800" y="6019800"/>
            <a:ext cx="8229600" cy="2746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CUBICIN is contraindicated in patients with known hypersensitivity to </a:t>
            </a:r>
            <a:r>
              <a:rPr lang="en-US" sz="1500" dirty="0" err="1" smtClean="0"/>
              <a:t>daptomycin</a:t>
            </a:r>
            <a:endParaRPr lang="en-US" sz="1500" dirty="0" smtClean="0"/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304800" y="19812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Chemical  Name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304800" y="22860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N-decanoyl-L-tryptophyl-Dasparaginyl-L-aspartyl-L-threonylglycyl-L-ornithyl-L-aspartyl-D-alanyl-L-aspartylglycyl-Dseryl-threo-3-methyl-L-glutamyl-3-anthraniloyl-L-alanine </a:t>
            </a:r>
            <a:r>
              <a:rPr lang="el-GR" sz="1500" dirty="0" smtClean="0"/>
              <a:t>ε1-</a:t>
            </a:r>
            <a:r>
              <a:rPr lang="en-US" sz="1500" dirty="0" err="1" smtClean="0"/>
              <a:t>lactone</a:t>
            </a:r>
            <a:r>
              <a:rPr lang="en-US" sz="1500" dirty="0" smtClean="0"/>
              <a:t>.</a:t>
            </a:r>
            <a:endParaRPr lang="en-US" sz="15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28600" y="27432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References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3048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>
              <a:spcBef>
                <a:spcPct val="20000"/>
              </a:spcBef>
              <a:buAutoNum type="arabicPeriod"/>
            </a:pPr>
            <a:r>
              <a:rPr lang="en-US" sz="1500" dirty="0" smtClean="0"/>
              <a:t>http://www.rxlist.com/cubicin-drug.htm </a:t>
            </a:r>
            <a:endParaRPr lang="en-US" sz="1500" dirty="0" smtClean="0"/>
          </a:p>
          <a:p>
            <a:pPr marL="342900" indent="-342900" algn="just">
              <a:spcBef>
                <a:spcPct val="20000"/>
              </a:spcBef>
              <a:buAutoNum type="arabicPeriod"/>
            </a:pPr>
            <a:r>
              <a:rPr lang="en-US" sz="1500" dirty="0" smtClean="0"/>
              <a:t>http</a:t>
            </a:r>
            <a:r>
              <a:rPr lang="en-US" sz="1500" dirty="0" smtClean="0"/>
              <a:t>://dailymed.nlm.nih.gov/dailymed/drugInfo.cfm?setid=a7975871-46a6-4e9b-a8b5-38bfcb465f0e</a:t>
            </a:r>
            <a:endParaRPr lang="en-US" sz="15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228600" y="1752600"/>
            <a:ext cx="1905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Drug Interactions</a:t>
            </a:r>
            <a:endParaRPr lang="en-US" sz="1600" b="1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2057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err="1" smtClean="0"/>
              <a:t>daptomycin</a:t>
            </a:r>
            <a:r>
              <a:rPr lang="en-US" sz="1500" dirty="0" smtClean="0"/>
              <a:t> have been observed to cause a significant concentration-dependent false prolongation of </a:t>
            </a:r>
            <a:r>
              <a:rPr lang="en-US" sz="1500" dirty="0" err="1" smtClean="0"/>
              <a:t>prothrombin</a:t>
            </a:r>
            <a:r>
              <a:rPr lang="en-US" sz="1500" dirty="0" smtClean="0"/>
              <a:t> time (PT) and elevation of International Normalized Ratio (INR) when certain recombinant </a:t>
            </a:r>
            <a:r>
              <a:rPr lang="en-US" sz="1500" dirty="0" err="1" smtClean="0"/>
              <a:t>thromboplastin</a:t>
            </a:r>
            <a:r>
              <a:rPr lang="en-US" sz="1500" dirty="0" smtClean="0"/>
              <a:t> reagents are utilized for the assay</a:t>
            </a:r>
            <a:endParaRPr lang="en-US" sz="1500" dirty="0" smtClean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28600" y="228600"/>
            <a:ext cx="3200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Side- effects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8600" y="533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en-US" sz="1500" dirty="0" smtClean="0"/>
              <a:t>fatigue, weakness, rigors, flushing, hypersensitivity, </a:t>
            </a:r>
            <a:r>
              <a:rPr lang="en-US" sz="1500" dirty="0" err="1" smtClean="0"/>
              <a:t>leukocytosis</a:t>
            </a:r>
            <a:r>
              <a:rPr lang="en-US" sz="1500" dirty="0" smtClean="0"/>
              <a:t>, thrombocytopenia, </a:t>
            </a:r>
            <a:r>
              <a:rPr lang="en-US" sz="1500" dirty="0" err="1" smtClean="0"/>
              <a:t>thrombocytosis</a:t>
            </a:r>
            <a:r>
              <a:rPr lang="en-US" sz="1500" dirty="0" smtClean="0"/>
              <a:t>, </a:t>
            </a:r>
            <a:r>
              <a:rPr lang="en-US" sz="1500" dirty="0" err="1" smtClean="0"/>
              <a:t>eosinophilia</a:t>
            </a:r>
            <a:r>
              <a:rPr lang="en-US" sz="1500" dirty="0" smtClean="0"/>
              <a:t>, increased International Normalized Ratio (INR), </a:t>
            </a:r>
            <a:r>
              <a:rPr lang="en-US" sz="1500" dirty="0" err="1" smtClean="0"/>
              <a:t>supraventricular</a:t>
            </a:r>
            <a:r>
              <a:rPr lang="en-US" sz="1500" dirty="0" smtClean="0"/>
              <a:t> arrhythmia, eczema, abdominal distension, </a:t>
            </a:r>
            <a:r>
              <a:rPr lang="en-US" sz="1500" dirty="0" err="1" smtClean="0"/>
              <a:t>stomatitis</a:t>
            </a:r>
            <a:r>
              <a:rPr lang="en-US" sz="1500" dirty="0" smtClean="0"/>
              <a:t>, jaundice, increased serum lactate </a:t>
            </a:r>
            <a:r>
              <a:rPr lang="en-US" sz="1500" dirty="0" err="1" smtClean="0"/>
              <a:t>dehydrogenase</a:t>
            </a:r>
            <a:r>
              <a:rPr lang="en-US" sz="1500" dirty="0" smtClean="0"/>
              <a:t>, </a:t>
            </a:r>
            <a:r>
              <a:rPr lang="en-US" sz="1500" dirty="0" err="1" smtClean="0"/>
              <a:t>hypomagnesemia</a:t>
            </a:r>
            <a:r>
              <a:rPr lang="en-US" sz="1500" dirty="0" smtClean="0"/>
              <a:t>, increased serum bicarbonate, electrolyte disturbance, </a:t>
            </a:r>
            <a:r>
              <a:rPr lang="en-US" sz="1500" dirty="0" err="1" smtClean="0"/>
              <a:t>myalgia</a:t>
            </a:r>
            <a:r>
              <a:rPr lang="en-US" sz="1500" dirty="0" smtClean="0"/>
              <a:t>, muscle cramps, muscle weakness, </a:t>
            </a:r>
            <a:r>
              <a:rPr lang="en-US" sz="1500" dirty="0" err="1" smtClean="0"/>
              <a:t>arthralgia</a:t>
            </a:r>
            <a:r>
              <a:rPr lang="en-US" sz="1500" dirty="0" smtClean="0"/>
              <a:t>, vertigo, mental status change, </a:t>
            </a:r>
            <a:r>
              <a:rPr lang="en-US" sz="1500" dirty="0" err="1" smtClean="0"/>
              <a:t>paresthesia</a:t>
            </a:r>
            <a:r>
              <a:rPr lang="en-US" sz="1500" dirty="0" smtClean="0"/>
              <a:t>, taste disturbance, eye irritation</a:t>
            </a:r>
            <a:endParaRPr lang="en-US" sz="15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</TotalTime>
  <Words>1035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Daptomycin(DB00080) Approved and Investigational Drug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 (DB00001) Approved Drug</dc:title>
  <dc:creator>abc</dc:creator>
  <cp:lastModifiedBy>abc</cp:lastModifiedBy>
  <cp:revision>154</cp:revision>
  <dcterms:created xsi:type="dcterms:W3CDTF">2014-12-19T08:52:54Z</dcterms:created>
  <dcterms:modified xsi:type="dcterms:W3CDTF">2015-01-12T12:00:05Z</dcterms:modified>
</cp:coreProperties>
</file>