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3" r:id="rId6"/>
    <p:sldId id="264"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59511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4116442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1723036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1551218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E02BC2-14F6-4A13-B6F2-33F5D52AC73A}" type="datetimeFigureOut">
              <a:rPr lang="en-IN" smtClean="0"/>
              <a:t>14-01-2015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443842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7E02BC2-14F6-4A13-B6F2-33F5D52AC73A}" type="datetimeFigureOut">
              <a:rPr lang="en-IN" smtClean="0"/>
              <a:t>14-01-2015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15289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7E02BC2-14F6-4A13-B6F2-33F5D52AC73A}" type="datetimeFigureOut">
              <a:rPr lang="en-IN" smtClean="0"/>
              <a:t>14-01-2015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3010712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7E02BC2-14F6-4A13-B6F2-33F5D52AC73A}" type="datetimeFigureOut">
              <a:rPr lang="en-IN" smtClean="0"/>
              <a:t>14-01-2015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95973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02BC2-14F6-4A13-B6F2-33F5D52AC73A}" type="datetimeFigureOut">
              <a:rPr lang="en-IN" smtClean="0"/>
              <a:t>14-01-2015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506796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02BC2-14F6-4A13-B6F2-33F5D52AC73A}" type="datetimeFigureOut">
              <a:rPr lang="en-IN" smtClean="0"/>
              <a:t>14-01-2015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2165507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02BC2-14F6-4A13-B6F2-33F5D52AC73A}" type="datetimeFigureOut">
              <a:rPr lang="en-IN" smtClean="0"/>
              <a:t>14-01-2015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C04422-EDA0-4BA4-BFA6-4AD74755AF6F}" type="slidenum">
              <a:rPr lang="en-IN" smtClean="0"/>
              <a:t>‹#›</a:t>
            </a:fld>
            <a:endParaRPr lang="en-IN"/>
          </a:p>
        </p:txBody>
      </p:sp>
    </p:spTree>
    <p:extLst>
      <p:ext uri="{BB962C8B-B14F-4D97-AF65-F5344CB8AC3E}">
        <p14:creationId xmlns:p14="http://schemas.microsoft.com/office/powerpoint/2010/main" val="3434393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02BC2-14F6-4A13-B6F2-33F5D52AC73A}" type="datetimeFigureOut">
              <a:rPr lang="en-IN" smtClean="0"/>
              <a:t>14-01-2015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04422-EDA0-4BA4-BFA6-4AD74755AF6F}" type="slidenum">
              <a:rPr lang="en-IN" smtClean="0"/>
              <a:t>‹#›</a:t>
            </a:fld>
            <a:endParaRPr lang="en-IN"/>
          </a:p>
        </p:txBody>
      </p:sp>
    </p:spTree>
    <p:extLst>
      <p:ext uri="{BB962C8B-B14F-4D97-AF65-F5344CB8AC3E}">
        <p14:creationId xmlns:p14="http://schemas.microsoft.com/office/powerpoint/2010/main" val="472024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sz="4000" b="1" dirty="0" err="1">
                <a:latin typeface="Arial Black" panose="020B0A04020102020204" pitchFamily="34" charset="0"/>
              </a:rPr>
              <a:t>Cosyntropin</a:t>
            </a:r>
            <a:r>
              <a:rPr lang="en-IN" sz="4000" b="1" dirty="0">
                <a:latin typeface="Arial Black" panose="020B0A04020102020204" pitchFamily="34" charset="0"/>
              </a:rPr>
              <a:t/>
            </a:r>
            <a:br>
              <a:rPr lang="en-IN" sz="4000" b="1" dirty="0">
                <a:latin typeface="Arial Black" panose="020B0A04020102020204" pitchFamily="34" charset="0"/>
              </a:rPr>
            </a:br>
            <a:r>
              <a:rPr lang="en-IN" sz="4000" b="1" dirty="0" smtClean="0">
                <a:latin typeface="Arial Black" panose="020B0A04020102020204" pitchFamily="34" charset="0"/>
              </a:rPr>
              <a:t> </a:t>
            </a:r>
            <a:r>
              <a:rPr lang="en-IN" sz="4000" b="1" dirty="0" smtClean="0">
                <a:latin typeface="Arial Black" panose="020B0A04020102020204" pitchFamily="34" charset="0"/>
              </a:rPr>
              <a:t>(</a:t>
            </a:r>
            <a:r>
              <a:rPr lang="en-IN" sz="4000" b="1" dirty="0" smtClean="0">
                <a:latin typeface="Arial Black" panose="020B0A04020102020204" pitchFamily="34" charset="0"/>
              </a:rPr>
              <a:t>Approved </a:t>
            </a:r>
            <a:r>
              <a:rPr lang="en-IN" sz="4000" b="1" dirty="0" smtClean="0">
                <a:latin typeface="Arial Black" panose="020B0A04020102020204" pitchFamily="34" charset="0"/>
              </a:rPr>
              <a:t>drug)</a:t>
            </a:r>
            <a:br>
              <a:rPr lang="en-IN" sz="4000" b="1" dirty="0" smtClean="0">
                <a:latin typeface="Arial Black" panose="020B0A04020102020204" pitchFamily="34" charset="0"/>
              </a:rPr>
            </a:br>
            <a:r>
              <a:rPr lang="en-IN" sz="3200" b="1" dirty="0" smtClean="0">
                <a:latin typeface="Arial Black" panose="020B0A04020102020204" pitchFamily="34" charset="0"/>
              </a:rPr>
              <a:t>DB01284</a:t>
            </a:r>
            <a:endParaRPr lang="en-IN" sz="3200" b="1" dirty="0">
              <a:latin typeface="Arial Black" panose="020B0A04020102020204" pitchFamily="34" charset="0"/>
            </a:endParaRPr>
          </a:p>
        </p:txBody>
      </p:sp>
      <p:sp>
        <p:nvSpPr>
          <p:cNvPr id="3" name="Content Placeholder 2"/>
          <p:cNvSpPr>
            <a:spLocks noGrp="1"/>
          </p:cNvSpPr>
          <p:nvPr>
            <p:ph idx="1"/>
          </p:nvPr>
        </p:nvSpPr>
        <p:spPr>
          <a:xfrm>
            <a:off x="643944" y="1825625"/>
            <a:ext cx="10709856" cy="4768358"/>
          </a:xfrm>
        </p:spPr>
        <p:txBody>
          <a:bodyPr>
            <a:normAutofit fontScale="62500" lnSpcReduction="20000"/>
          </a:bodyPr>
          <a:lstStyle/>
          <a:p>
            <a:pPr marL="0" indent="0">
              <a:buNone/>
            </a:pPr>
            <a:r>
              <a:rPr lang="en-IN" sz="3200" b="1" dirty="0" smtClean="0">
                <a:latin typeface="Arial" panose="020B0604020202020204" pitchFamily="34" charset="0"/>
                <a:cs typeface="Arial" panose="020B0604020202020204" pitchFamily="34" charset="0"/>
              </a:rPr>
              <a:t>Category : </a:t>
            </a:r>
            <a:r>
              <a:rPr lang="en-IN" sz="3200" dirty="0" smtClean="0">
                <a:latin typeface="Arial" panose="020B0604020202020204" pitchFamily="34" charset="0"/>
                <a:cs typeface="Arial" panose="020B0604020202020204" pitchFamily="34" charset="0"/>
              </a:rPr>
              <a:t>Hormones </a:t>
            </a:r>
            <a:r>
              <a:rPr lang="en-IN" sz="3200" dirty="0">
                <a:latin typeface="Arial" panose="020B0604020202020204" pitchFamily="34" charset="0"/>
                <a:cs typeface="Arial" panose="020B0604020202020204" pitchFamily="34" charset="0"/>
              </a:rPr>
              <a:t>and Diagnostic Agents </a:t>
            </a:r>
            <a:endParaRPr lang="en-IN" sz="3200" dirty="0" smtClean="0">
              <a:latin typeface="Arial" panose="020B0604020202020204" pitchFamily="34" charset="0"/>
              <a:cs typeface="Arial" panose="020B0604020202020204" pitchFamily="34" charset="0"/>
            </a:endParaRPr>
          </a:p>
          <a:p>
            <a:pPr marL="0" indent="0">
              <a:buNone/>
            </a:pPr>
            <a:r>
              <a:rPr lang="en-IN" sz="3200" b="1" dirty="0" smtClean="0">
                <a:latin typeface="Arial" panose="020B0604020202020204" pitchFamily="34" charset="0"/>
                <a:cs typeface="Arial" panose="020B0604020202020204" pitchFamily="34" charset="0"/>
              </a:rPr>
              <a:t>Use </a:t>
            </a:r>
            <a:r>
              <a:rPr lang="en-IN" sz="3200" b="1" dirty="0" smtClean="0">
                <a:latin typeface="Arial" panose="020B0604020202020204" pitchFamily="34" charset="0"/>
                <a:cs typeface="Arial" panose="020B0604020202020204" pitchFamily="34" charset="0"/>
              </a:rPr>
              <a:t>: </a:t>
            </a:r>
            <a:r>
              <a:rPr lang="en-IN" sz="3200" dirty="0">
                <a:latin typeface="Arial" panose="020B0604020202020204" pitchFamily="34" charset="0"/>
                <a:cs typeface="Arial" panose="020B0604020202020204" pitchFamily="34" charset="0"/>
              </a:rPr>
              <a:t>For use as a diagnostic agent in the screening of patients presumed to have adrenocortical insufficiency.</a:t>
            </a:r>
            <a:r>
              <a:rPr lang="en-IN" sz="3200" dirty="0">
                <a:latin typeface="Arial" panose="020B0604020202020204" pitchFamily="34" charset="0"/>
                <a:cs typeface="Arial" panose="020B0604020202020204" pitchFamily="34" charset="0"/>
              </a:rPr>
              <a:t> </a:t>
            </a:r>
            <a:r>
              <a:rPr lang="en-IN" sz="3200" dirty="0" smtClean="0">
                <a:latin typeface="Arial" panose="020B0604020202020204" pitchFamily="34" charset="0"/>
                <a:cs typeface="Arial" panose="020B0604020202020204" pitchFamily="34" charset="0"/>
              </a:rPr>
              <a:t> </a:t>
            </a:r>
          </a:p>
          <a:p>
            <a:pPr marL="0" indent="0">
              <a:buNone/>
            </a:pPr>
            <a:r>
              <a:rPr lang="en-IN" sz="3200" b="1" dirty="0" smtClean="0">
                <a:latin typeface="Arial" panose="020B0604020202020204" pitchFamily="34" charset="0"/>
                <a:cs typeface="Arial" panose="020B0604020202020204" pitchFamily="34" charset="0"/>
              </a:rPr>
              <a:t>Target </a:t>
            </a:r>
            <a:r>
              <a:rPr lang="en-IN" sz="3200" b="1" dirty="0" smtClean="0">
                <a:latin typeface="Arial" panose="020B0604020202020204" pitchFamily="34" charset="0"/>
                <a:cs typeface="Arial" panose="020B0604020202020204" pitchFamily="34" charset="0"/>
              </a:rPr>
              <a:t>: </a:t>
            </a:r>
            <a:r>
              <a:rPr lang="en-IN" sz="3200" dirty="0">
                <a:solidFill>
                  <a:srgbClr val="000000"/>
                </a:solidFill>
                <a:latin typeface="Arial" panose="020B0604020202020204" pitchFamily="34" charset="0"/>
                <a:cs typeface="Arial" panose="020B0604020202020204" pitchFamily="34" charset="0"/>
              </a:rPr>
              <a:t>Adrenocorticotropic hormone receptor</a:t>
            </a:r>
            <a:r>
              <a:rPr lang="en-IN" sz="3200" dirty="0">
                <a:latin typeface="Arial" panose="020B0604020202020204" pitchFamily="34" charset="0"/>
                <a:cs typeface="Arial" panose="020B0604020202020204" pitchFamily="34" charset="0"/>
              </a:rPr>
              <a:t> </a:t>
            </a:r>
            <a:endParaRPr lang="en-IN" sz="3200" dirty="0" smtClean="0">
              <a:latin typeface="Arial" panose="020B0604020202020204" pitchFamily="34" charset="0"/>
              <a:cs typeface="Arial" panose="020B0604020202020204" pitchFamily="34" charset="0"/>
            </a:endParaRPr>
          </a:p>
          <a:p>
            <a:pPr marL="0" indent="0">
              <a:buNone/>
            </a:pPr>
            <a:r>
              <a:rPr lang="en-IN" sz="3200" b="1" dirty="0" smtClean="0">
                <a:latin typeface="Arial" panose="020B0604020202020204" pitchFamily="34" charset="0"/>
                <a:cs typeface="Arial" panose="020B0604020202020204" pitchFamily="34" charset="0"/>
              </a:rPr>
              <a:t>Half </a:t>
            </a:r>
            <a:r>
              <a:rPr lang="en-IN" sz="3200" b="1" dirty="0" smtClean="0">
                <a:latin typeface="Arial" panose="020B0604020202020204" pitchFamily="34" charset="0"/>
                <a:cs typeface="Arial" panose="020B0604020202020204" pitchFamily="34" charset="0"/>
              </a:rPr>
              <a:t>life : </a:t>
            </a:r>
            <a:r>
              <a:rPr lang="en-IN" sz="3200" dirty="0">
                <a:latin typeface="Arial" panose="020B0604020202020204" pitchFamily="34" charset="0"/>
                <a:cs typeface="Arial" panose="020B0604020202020204" pitchFamily="34" charset="0"/>
              </a:rPr>
              <a:t>About 15 minutes following intravenous administration.</a:t>
            </a:r>
            <a:r>
              <a:rPr lang="en-IN" sz="3200" dirty="0">
                <a:latin typeface="Arial" panose="020B0604020202020204" pitchFamily="34" charset="0"/>
                <a:cs typeface="Arial" panose="020B0604020202020204" pitchFamily="34" charset="0"/>
              </a:rPr>
              <a:t> </a:t>
            </a:r>
            <a:endParaRPr lang="en-IN" sz="3200" dirty="0" smtClean="0">
              <a:latin typeface="Arial" panose="020B0604020202020204" pitchFamily="34" charset="0"/>
              <a:cs typeface="Arial" panose="020B0604020202020204" pitchFamily="34" charset="0"/>
            </a:endParaRPr>
          </a:p>
          <a:p>
            <a:pPr marL="0" indent="0">
              <a:buNone/>
            </a:pPr>
            <a:r>
              <a:rPr lang="en-IN" sz="3200" b="1" dirty="0" smtClean="0">
                <a:latin typeface="Arial" panose="020B0604020202020204" pitchFamily="34" charset="0"/>
                <a:cs typeface="Arial" panose="020B0604020202020204" pitchFamily="34" charset="0"/>
              </a:rPr>
              <a:t>Description </a:t>
            </a:r>
            <a:r>
              <a:rPr lang="en-IN" sz="3200" b="1" dirty="0">
                <a:latin typeface="Arial" panose="020B0604020202020204" pitchFamily="34" charset="0"/>
                <a:cs typeface="Arial" panose="020B0604020202020204" pitchFamily="34" charset="0"/>
              </a:rPr>
              <a:t>: </a:t>
            </a:r>
            <a:r>
              <a:rPr lang="en-IN" sz="3200" dirty="0">
                <a:latin typeface="Arial" panose="020B0604020202020204" pitchFamily="34" charset="0"/>
                <a:cs typeface="Arial" panose="020B0604020202020204" pitchFamily="34" charset="0"/>
              </a:rPr>
              <a:t>A synthetic peptide that is identical to the 24-amino acid segment at the N-terminal of adrenocorticotropic hormone. ACTH (1-24), a segment similar in all species, contains the biological activity that stimulates production of corticosteroids in the adrenal cortex</a:t>
            </a:r>
            <a:r>
              <a:rPr lang="en-IN" sz="3200" dirty="0" smtClean="0">
                <a:latin typeface="Arial" panose="020B0604020202020204" pitchFamily="34" charset="0"/>
                <a:cs typeface="Arial" panose="020B0604020202020204" pitchFamily="34" charset="0"/>
              </a:rPr>
              <a:t>.</a:t>
            </a:r>
          </a:p>
          <a:p>
            <a:pPr marL="0" indent="0">
              <a:buNone/>
            </a:pPr>
            <a:r>
              <a:rPr lang="en-IN" sz="3200" b="1" dirty="0">
                <a:latin typeface="Arial" panose="020B0604020202020204" pitchFamily="34" charset="0"/>
                <a:cs typeface="Arial" panose="020B0604020202020204" pitchFamily="34" charset="0"/>
              </a:rPr>
              <a:t>Mode of action : </a:t>
            </a:r>
            <a:r>
              <a:rPr lang="en-IN" sz="3200" dirty="0" err="1">
                <a:latin typeface="Arial" panose="020B0604020202020204" pitchFamily="34" charset="0"/>
                <a:cs typeface="Arial" panose="020B0604020202020204" pitchFamily="34" charset="0"/>
              </a:rPr>
              <a:t>Cosyntropin</a:t>
            </a:r>
            <a:r>
              <a:rPr lang="en-IN" sz="3200" dirty="0">
                <a:latin typeface="Arial" panose="020B0604020202020204" pitchFamily="34" charset="0"/>
                <a:cs typeface="Arial" panose="020B0604020202020204" pitchFamily="34" charset="0"/>
              </a:rPr>
              <a:t> combines with a specific receptor in the adrenal cell plasma membrane and, in patients with normal adrenocortical function, stimulates the initial reaction involved in the synthesis of adrenal steroids (including cortisol, cortisone, weak androgenic substances, and a limited quantity of aldosterone) from cholesterol by increasing the quantity of the substrate within the mitochondria. </a:t>
            </a:r>
            <a:r>
              <a:rPr lang="en-IN" sz="3200" dirty="0" err="1">
                <a:latin typeface="Arial" panose="020B0604020202020204" pitchFamily="34" charset="0"/>
                <a:cs typeface="Arial" panose="020B0604020202020204" pitchFamily="34" charset="0"/>
              </a:rPr>
              <a:t>Cosyntropin</a:t>
            </a:r>
            <a:r>
              <a:rPr lang="en-IN" sz="3200" dirty="0">
                <a:latin typeface="Arial" panose="020B0604020202020204" pitchFamily="34" charset="0"/>
                <a:cs typeface="Arial" panose="020B0604020202020204" pitchFamily="34" charset="0"/>
              </a:rPr>
              <a:t> does not significantly increase plasma cortisol concentration in patients with primary or secondary adrenocortical insufficiency. </a:t>
            </a:r>
          </a:p>
          <a:p>
            <a:pPr marL="0" indent="0">
              <a:buNone/>
            </a:pPr>
            <a:r>
              <a:rPr lang="en-IN" sz="3200" dirty="0" smtClean="0">
                <a:latin typeface="Arial" panose="020B0604020202020204" pitchFamily="34" charset="0"/>
                <a:cs typeface="Arial" panose="020B0604020202020204" pitchFamily="34" charset="0"/>
              </a:rPr>
              <a:t> </a:t>
            </a:r>
            <a:endParaRPr lang="en-IN" sz="3200" dirty="0" smtClean="0">
              <a:latin typeface="Arial" panose="020B0604020202020204" pitchFamily="34" charset="0"/>
              <a:cs typeface="Arial" panose="020B0604020202020204" pitchFamily="34" charset="0"/>
            </a:endParaRPr>
          </a:p>
          <a:p>
            <a:pPr marL="0" indent="0">
              <a:buNone/>
            </a:pPr>
            <a:endParaRPr lang="en-IN" dirty="0" smtClean="0"/>
          </a:p>
          <a:p>
            <a:pPr marL="0" indent="0">
              <a:buNone/>
            </a:pPr>
            <a:endParaRPr lang="en-IN" dirty="0"/>
          </a:p>
        </p:txBody>
      </p:sp>
    </p:spTree>
    <p:extLst>
      <p:ext uri="{BB962C8B-B14F-4D97-AF65-F5344CB8AC3E}">
        <p14:creationId xmlns:p14="http://schemas.microsoft.com/office/powerpoint/2010/main" val="2941676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9244"/>
            <a:ext cx="10515600" cy="6458755"/>
          </a:xfrm>
        </p:spPr>
        <p:txBody>
          <a:bodyPr>
            <a:noAutofit/>
          </a:bodyPr>
          <a:lstStyle/>
          <a:p>
            <a:pPr marL="0" indent="0">
              <a:buNone/>
            </a:pPr>
            <a:r>
              <a:rPr lang="en-IN" sz="2000" b="1" dirty="0">
                <a:latin typeface="Arial" panose="020B0604020202020204" pitchFamily="34" charset="0"/>
                <a:cs typeface="Arial" panose="020B0604020202020204" pitchFamily="34" charset="0"/>
              </a:rPr>
              <a:t>Pharmacodynamics : </a:t>
            </a:r>
            <a:r>
              <a:rPr lang="en-IN" sz="2000" dirty="0" err="1">
                <a:latin typeface="Arial" panose="020B0604020202020204" pitchFamily="34" charset="0"/>
                <a:cs typeface="Arial" panose="020B0604020202020204" pitchFamily="34" charset="0"/>
              </a:rPr>
              <a:t>Cosyntropin</a:t>
            </a:r>
            <a:r>
              <a:rPr lang="en-IN" sz="2000" dirty="0">
                <a:latin typeface="Arial" panose="020B0604020202020204" pitchFamily="34" charset="0"/>
                <a:cs typeface="Arial" panose="020B0604020202020204" pitchFamily="34" charset="0"/>
              </a:rPr>
              <a:t> exhibits the full </a:t>
            </a:r>
            <a:r>
              <a:rPr lang="en-IN" sz="2000" dirty="0" err="1">
                <a:latin typeface="Arial" panose="020B0604020202020204" pitchFamily="34" charset="0"/>
                <a:cs typeface="Arial" panose="020B0604020202020204" pitchFamily="34" charset="0"/>
              </a:rPr>
              <a:t>corticosteroidogenic</a:t>
            </a:r>
            <a:r>
              <a:rPr lang="en-IN" sz="2000" dirty="0">
                <a:latin typeface="Arial" panose="020B0604020202020204" pitchFamily="34" charset="0"/>
                <a:cs typeface="Arial" panose="020B0604020202020204" pitchFamily="34" charset="0"/>
              </a:rPr>
              <a:t> activity of natural ACTH. Various studies have shown that the biologic activity of ACTH resides in the N- terminal portion of the molecule and that the 1-20 amino acid residue is the minimal sequence retaining full activity. Partial or complete loss of activity is noted with progressive shortening of the chain beyond 20 amino acid residue. For example, the decrement from 20 to 19 results in a 70% loss of potency. The pharmacologic profile of </a:t>
            </a:r>
            <a:r>
              <a:rPr lang="en-IN" sz="2000" dirty="0" err="1">
                <a:latin typeface="Arial" panose="020B0604020202020204" pitchFamily="34" charset="0"/>
                <a:cs typeface="Arial" panose="020B0604020202020204" pitchFamily="34" charset="0"/>
              </a:rPr>
              <a:t>Cosyntropin</a:t>
            </a:r>
            <a:r>
              <a:rPr lang="en-IN" sz="2000" dirty="0">
                <a:latin typeface="Arial" panose="020B0604020202020204" pitchFamily="34" charset="0"/>
                <a:cs typeface="Arial" panose="020B0604020202020204" pitchFamily="34" charset="0"/>
              </a:rPr>
              <a:t> is similar to that of purified natural ACTH. It has been established that 0.25 mg of </a:t>
            </a:r>
            <a:r>
              <a:rPr lang="en-IN" sz="2000" dirty="0" err="1">
                <a:latin typeface="Arial" panose="020B0604020202020204" pitchFamily="34" charset="0"/>
                <a:cs typeface="Arial" panose="020B0604020202020204" pitchFamily="34" charset="0"/>
              </a:rPr>
              <a:t>Cosyntropin</a:t>
            </a:r>
            <a:r>
              <a:rPr lang="en-IN" sz="2000" dirty="0">
                <a:latin typeface="Arial" panose="020B0604020202020204" pitchFamily="34" charset="0"/>
                <a:cs typeface="Arial" panose="020B0604020202020204" pitchFamily="34" charset="0"/>
              </a:rPr>
              <a:t> will stimulate the adrenal cortex maximally and to the same extent as 25 units of natural ACTH. </a:t>
            </a:r>
            <a:r>
              <a:rPr lang="en-IN" sz="2000" dirty="0" err="1">
                <a:latin typeface="Arial" panose="020B0604020202020204" pitchFamily="34" charset="0"/>
                <a:cs typeface="Arial" panose="020B0604020202020204" pitchFamily="34" charset="0"/>
              </a:rPr>
              <a:t>Cosyntropin</a:t>
            </a:r>
            <a:r>
              <a:rPr lang="en-IN" sz="2000" dirty="0">
                <a:latin typeface="Arial" panose="020B0604020202020204" pitchFamily="34" charset="0"/>
                <a:cs typeface="Arial" panose="020B0604020202020204" pitchFamily="34" charset="0"/>
              </a:rPr>
              <a:t> has less immunogenic activity than ACTH because the amino acid sequence having most of the antigenic activity of ACTH, i.e., amino acids 25-39, is not present in </a:t>
            </a:r>
            <a:r>
              <a:rPr lang="en-IN" sz="2000" dirty="0" err="1">
                <a:latin typeface="Arial" panose="020B0604020202020204" pitchFamily="34" charset="0"/>
                <a:cs typeface="Arial" panose="020B0604020202020204" pitchFamily="34" charset="0"/>
              </a:rPr>
              <a:t>cosyntropin</a:t>
            </a:r>
            <a:r>
              <a:rPr lang="en-IN" sz="2000" dirty="0">
                <a:latin typeface="Arial" panose="020B0604020202020204" pitchFamily="34" charset="0"/>
                <a:cs typeface="Arial" panose="020B0604020202020204" pitchFamily="34" charset="0"/>
              </a:rPr>
              <a:t>. The extra-adrenal effects which natural ACTH and </a:t>
            </a:r>
            <a:r>
              <a:rPr lang="en-IN" sz="2000" dirty="0" err="1">
                <a:latin typeface="Arial" panose="020B0604020202020204" pitchFamily="34" charset="0"/>
                <a:cs typeface="Arial" panose="020B0604020202020204" pitchFamily="34" charset="0"/>
              </a:rPr>
              <a:t>Cosyntropin</a:t>
            </a:r>
            <a:r>
              <a:rPr lang="en-IN" sz="2000" dirty="0">
                <a:latin typeface="Arial" panose="020B0604020202020204" pitchFamily="34" charset="0"/>
                <a:cs typeface="Arial" panose="020B0604020202020204" pitchFamily="34" charset="0"/>
              </a:rPr>
              <a:t> have in common include increased </a:t>
            </a:r>
            <a:r>
              <a:rPr lang="en-IN" sz="2000" dirty="0" err="1">
                <a:latin typeface="Arial" panose="020B0604020202020204" pitchFamily="34" charset="0"/>
                <a:cs typeface="Arial" panose="020B0604020202020204" pitchFamily="34" charset="0"/>
              </a:rPr>
              <a:t>melanotropic</a:t>
            </a:r>
            <a:r>
              <a:rPr lang="en-IN" sz="2000" dirty="0">
                <a:latin typeface="Arial" panose="020B0604020202020204" pitchFamily="34" charset="0"/>
                <a:cs typeface="Arial" panose="020B0604020202020204" pitchFamily="34" charset="0"/>
              </a:rPr>
              <a:t> activity, increased growth hormone secretion and an </a:t>
            </a:r>
            <a:r>
              <a:rPr lang="en-IN" sz="2000" dirty="0" err="1">
                <a:latin typeface="Arial" panose="020B0604020202020204" pitchFamily="34" charset="0"/>
                <a:cs typeface="Arial" panose="020B0604020202020204" pitchFamily="34" charset="0"/>
              </a:rPr>
              <a:t>adipokinetic</a:t>
            </a:r>
            <a:r>
              <a:rPr lang="en-IN" sz="2000" dirty="0">
                <a:latin typeface="Arial" panose="020B0604020202020204" pitchFamily="34" charset="0"/>
                <a:cs typeface="Arial" panose="020B0604020202020204" pitchFamily="34" charset="0"/>
              </a:rPr>
              <a:t> effect. These are considered to be without physiological or clinical significance</a:t>
            </a:r>
            <a:r>
              <a:rPr lang="en-IN" sz="2000" dirty="0"/>
              <a:t>. </a:t>
            </a:r>
          </a:p>
          <a:p>
            <a:pPr marL="0" indent="0">
              <a:buNone/>
            </a:pPr>
            <a:r>
              <a:rPr lang="en-IN" sz="2000" b="1" dirty="0" smtClean="0">
                <a:latin typeface="Arial" panose="020B0604020202020204" pitchFamily="34" charset="0"/>
                <a:cs typeface="Arial" panose="020B0604020202020204" pitchFamily="34" charset="0"/>
              </a:rPr>
              <a:t>Absorption : </a:t>
            </a:r>
            <a:r>
              <a:rPr lang="en-IN" sz="2000" dirty="0">
                <a:latin typeface="Arial" panose="020B0604020202020204" pitchFamily="34" charset="0"/>
                <a:cs typeface="Arial" panose="020B0604020202020204" pitchFamily="34" charset="0"/>
              </a:rPr>
              <a:t>Rapidly absorbed following intramuscular administration.</a:t>
            </a:r>
            <a:r>
              <a:rPr lang="en-IN" sz="2000" dirty="0">
                <a:latin typeface="Arial" panose="020B0604020202020204" pitchFamily="34" charset="0"/>
                <a:cs typeface="Arial" panose="020B0604020202020204" pitchFamily="34" charset="0"/>
              </a:rPr>
              <a:t> </a:t>
            </a:r>
            <a:endParaRPr lang="en-IN" sz="2000" b="1" dirty="0" smtClean="0">
              <a:latin typeface="Arial" panose="020B0604020202020204" pitchFamily="34" charset="0"/>
              <a:cs typeface="Arial" panose="020B0604020202020204" pitchFamily="34" charset="0"/>
            </a:endParaRPr>
          </a:p>
          <a:p>
            <a:pPr marL="0" indent="0">
              <a:buNone/>
            </a:pPr>
            <a:r>
              <a:rPr lang="en-IN" sz="2000" b="1" dirty="0" smtClean="0">
                <a:latin typeface="Arial" panose="020B0604020202020204" pitchFamily="34" charset="0"/>
                <a:cs typeface="Arial" panose="020B0604020202020204" pitchFamily="34" charset="0"/>
              </a:rPr>
              <a:t>Sequence</a:t>
            </a:r>
            <a:r>
              <a:rPr lang="en-IN" sz="2000" b="1" dirty="0">
                <a:latin typeface="Arial" panose="020B0604020202020204" pitchFamily="34" charset="0"/>
                <a:cs typeface="Arial" panose="020B0604020202020204" pitchFamily="34" charset="0"/>
              </a:rPr>
              <a:t> : </a:t>
            </a:r>
            <a:r>
              <a:rPr lang="en-IN" sz="2000" dirty="0">
                <a:latin typeface="Arial" panose="020B0604020202020204" pitchFamily="34" charset="0"/>
                <a:cs typeface="Arial" panose="020B0604020202020204" pitchFamily="34" charset="0"/>
              </a:rPr>
              <a:t>SYSMEHFRWGKPVGKKRRPVKVYP</a:t>
            </a:r>
            <a:endParaRPr lang="en-IN"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6664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2034"/>
            <a:ext cx="10515600" cy="6330433"/>
          </a:xfrm>
        </p:spPr>
        <p:txBody>
          <a:bodyPr>
            <a:normAutofit fontScale="25000" lnSpcReduction="20000"/>
          </a:bodyPr>
          <a:lstStyle/>
          <a:p>
            <a:pPr marL="0" indent="0">
              <a:buNone/>
            </a:pPr>
            <a:r>
              <a:rPr lang="en-IN" sz="6400" b="1" dirty="0">
                <a:latin typeface="Arial" panose="020B0604020202020204" pitchFamily="34" charset="0"/>
                <a:cs typeface="Arial" panose="020B0604020202020204" pitchFamily="34" charset="0"/>
              </a:rPr>
              <a:t>Brands </a:t>
            </a:r>
            <a:r>
              <a:rPr lang="en-IN" sz="6400" b="1" dirty="0" smtClean="0">
                <a:latin typeface="Arial" panose="020B0604020202020204" pitchFamily="34" charset="0"/>
                <a:cs typeface="Arial" panose="020B0604020202020204" pitchFamily="34" charset="0"/>
              </a:rPr>
              <a:t>: </a:t>
            </a:r>
            <a:r>
              <a:rPr lang="en-IN" sz="6400" dirty="0" err="1" smtClean="0">
                <a:solidFill>
                  <a:srgbClr val="000000"/>
                </a:solidFill>
                <a:latin typeface="Arial" panose="020B0604020202020204" pitchFamily="34" charset="0"/>
                <a:cs typeface="Arial" panose="020B0604020202020204" pitchFamily="34" charset="0"/>
              </a:rPr>
              <a:t>Cortrosyn</a:t>
            </a:r>
            <a:r>
              <a:rPr lang="en-IN" sz="6400" dirty="0" smtClean="0">
                <a:solidFill>
                  <a:srgbClr val="000000"/>
                </a:solidFill>
                <a:latin typeface="Arial" panose="020B0604020202020204" pitchFamily="34" charset="0"/>
                <a:cs typeface="Arial" panose="020B0604020202020204" pitchFamily="34" charset="0"/>
              </a:rPr>
              <a:t>  of </a:t>
            </a:r>
            <a:r>
              <a:rPr lang="en-IN" sz="6400" dirty="0" err="1" smtClean="0">
                <a:solidFill>
                  <a:srgbClr val="000000"/>
                </a:solidFill>
                <a:latin typeface="Arial" panose="020B0604020202020204" pitchFamily="34" charset="0"/>
                <a:cs typeface="Arial" panose="020B0604020202020204" pitchFamily="34" charset="0"/>
              </a:rPr>
              <a:t>Synacthen</a:t>
            </a:r>
            <a:r>
              <a:rPr lang="en-IN" sz="6400" dirty="0" smtClean="0">
                <a:solidFill>
                  <a:srgbClr val="000000"/>
                </a:solidFill>
                <a:latin typeface="Arial" panose="020B0604020202020204" pitchFamily="34" charset="0"/>
                <a:cs typeface="Arial" panose="020B0604020202020204" pitchFamily="34" charset="0"/>
              </a:rPr>
              <a:t> depot.</a:t>
            </a:r>
            <a:endParaRPr lang="en-IN" sz="6400" dirty="0" smtClean="0">
              <a:latin typeface="Arial" panose="020B0604020202020204" pitchFamily="34" charset="0"/>
              <a:cs typeface="Arial" panose="020B0604020202020204" pitchFamily="34" charset="0"/>
            </a:endParaRPr>
          </a:p>
          <a:p>
            <a:pPr marL="0" indent="0" fontAlgn="base">
              <a:buNone/>
            </a:pPr>
            <a:r>
              <a:rPr lang="en-IN" sz="6400" dirty="0">
                <a:latin typeface="Arial" panose="020B0604020202020204" pitchFamily="34" charset="0"/>
                <a:cs typeface="Arial" panose="020B0604020202020204" pitchFamily="34" charset="0"/>
              </a:rPr>
              <a:t>CORTROSYN™ (</a:t>
            </a:r>
            <a:r>
              <a:rPr lang="en-IN" sz="6400" dirty="0" err="1">
                <a:latin typeface="Arial" panose="020B0604020202020204" pitchFamily="34" charset="0"/>
                <a:cs typeface="Arial" panose="020B0604020202020204" pitchFamily="34" charset="0"/>
              </a:rPr>
              <a:t>cosyntropin</a:t>
            </a:r>
            <a:r>
              <a:rPr lang="en-IN" sz="6400" dirty="0">
                <a:latin typeface="Arial" panose="020B0604020202020204" pitchFamily="34" charset="0"/>
                <a:cs typeface="Arial" panose="020B0604020202020204" pitchFamily="34" charset="0"/>
              </a:rPr>
              <a:t>) for Injection is a sterile </a:t>
            </a:r>
            <a:r>
              <a:rPr lang="en-IN" sz="6400" dirty="0" err="1">
                <a:latin typeface="Arial" panose="020B0604020202020204" pitchFamily="34" charset="0"/>
                <a:cs typeface="Arial" panose="020B0604020202020204" pitchFamily="34" charset="0"/>
              </a:rPr>
              <a:t>Iyophilized</a:t>
            </a:r>
            <a:r>
              <a:rPr lang="en-IN" sz="6400" dirty="0">
                <a:latin typeface="Arial" panose="020B0604020202020204" pitchFamily="34" charset="0"/>
                <a:cs typeface="Arial" panose="020B0604020202020204" pitchFamily="34" charset="0"/>
              </a:rPr>
              <a:t> powder in vials containing 0.25 mg of CORTROSYN™ (</a:t>
            </a:r>
            <a:r>
              <a:rPr lang="en-IN" sz="6400" dirty="0" err="1">
                <a:latin typeface="Arial" panose="020B0604020202020204" pitchFamily="34" charset="0"/>
                <a:cs typeface="Arial" panose="020B0604020202020204" pitchFamily="34" charset="0"/>
              </a:rPr>
              <a:t>cosyntropin</a:t>
            </a:r>
            <a:r>
              <a:rPr lang="en-IN" sz="6400" dirty="0">
                <a:latin typeface="Arial" panose="020B0604020202020204" pitchFamily="34" charset="0"/>
                <a:cs typeface="Arial" panose="020B0604020202020204" pitchFamily="34" charset="0"/>
              </a:rPr>
              <a:t>) and 10 mg of </a:t>
            </a:r>
            <a:r>
              <a:rPr lang="en-IN" sz="6400" dirty="0" err="1">
                <a:latin typeface="Arial" panose="020B0604020202020204" pitchFamily="34" charset="0"/>
                <a:cs typeface="Arial" panose="020B0604020202020204" pitchFamily="34" charset="0"/>
              </a:rPr>
              <a:t>mannitol</a:t>
            </a:r>
            <a:r>
              <a:rPr lang="en-IN" sz="6400" dirty="0">
                <a:latin typeface="Arial" panose="020B0604020202020204" pitchFamily="34" charset="0"/>
                <a:cs typeface="Arial" panose="020B0604020202020204" pitchFamily="34" charset="0"/>
              </a:rPr>
              <a:t> to be reconstituted with 1 mL of 0.9% Sodium Chloride </a:t>
            </a:r>
            <a:r>
              <a:rPr lang="en-IN" sz="6400" dirty="0" err="1">
                <a:latin typeface="Arial" panose="020B0604020202020204" pitchFamily="34" charset="0"/>
                <a:cs typeface="Arial" panose="020B0604020202020204" pitchFamily="34" charset="0"/>
              </a:rPr>
              <a:t>Injec-tion</a:t>
            </a:r>
            <a:r>
              <a:rPr lang="en-IN" sz="6400" dirty="0">
                <a:latin typeface="Arial" panose="020B0604020202020204" pitchFamily="34" charset="0"/>
                <a:cs typeface="Arial" panose="020B0604020202020204" pitchFamily="34" charset="0"/>
              </a:rPr>
              <a:t>, USP. Administration is by intravenous or intramuscular injection. </a:t>
            </a:r>
            <a:r>
              <a:rPr lang="en-IN" sz="6400" dirty="0" err="1">
                <a:latin typeface="Arial" panose="020B0604020202020204" pitchFamily="34" charset="0"/>
                <a:cs typeface="Arial" panose="020B0604020202020204" pitchFamily="34" charset="0"/>
              </a:rPr>
              <a:t>Cosyntropin</a:t>
            </a:r>
            <a:r>
              <a:rPr lang="en-IN" sz="6400" dirty="0">
                <a:latin typeface="Arial" panose="020B0604020202020204" pitchFamily="34" charset="0"/>
                <a:cs typeface="Arial" panose="020B0604020202020204" pitchFamily="34" charset="0"/>
              </a:rPr>
              <a:t> is α1 - 24 </a:t>
            </a:r>
            <a:r>
              <a:rPr lang="en-IN" sz="6400" dirty="0" err="1">
                <a:latin typeface="Arial" panose="020B0604020202020204" pitchFamily="34" charset="0"/>
                <a:cs typeface="Arial" panose="020B0604020202020204" pitchFamily="34" charset="0"/>
              </a:rPr>
              <a:t>corticotropin</a:t>
            </a:r>
            <a:r>
              <a:rPr lang="en-IN" sz="6400" dirty="0">
                <a:latin typeface="Arial" panose="020B0604020202020204" pitchFamily="34" charset="0"/>
                <a:cs typeface="Arial" panose="020B0604020202020204" pitchFamily="34" charset="0"/>
              </a:rPr>
              <a:t>, a synthetic subunit of ACTH. It is an open chain polypeptide containing, from the N terminus, the first 24 of the 39 amino acids of natural ACTH</a:t>
            </a:r>
            <a:r>
              <a:rPr lang="en-IN" sz="6400" dirty="0" smtClean="0">
                <a:latin typeface="Arial" panose="020B0604020202020204" pitchFamily="34" charset="0"/>
                <a:cs typeface="Arial" panose="020B0604020202020204" pitchFamily="34" charset="0"/>
              </a:rPr>
              <a:t>.</a:t>
            </a:r>
            <a:endParaRPr lang="en-IN" sz="6400" b="1" dirty="0" smtClean="0">
              <a:latin typeface="Arial" panose="020B0604020202020204" pitchFamily="34" charset="0"/>
              <a:cs typeface="Arial" panose="020B0604020202020204" pitchFamily="34" charset="0"/>
            </a:endParaRPr>
          </a:p>
          <a:p>
            <a:pPr marL="0" indent="0">
              <a:buNone/>
            </a:pPr>
            <a:endParaRPr lang="en-IN" sz="6400" b="1" dirty="0" smtClean="0">
              <a:latin typeface="Arial" panose="020B0604020202020204" pitchFamily="34" charset="0"/>
              <a:cs typeface="Arial" panose="020B0604020202020204" pitchFamily="34" charset="0"/>
            </a:endParaRPr>
          </a:p>
          <a:p>
            <a:pPr marL="0" indent="0">
              <a:buNone/>
            </a:pPr>
            <a:r>
              <a:rPr lang="en-IN" sz="6400" b="1" dirty="0" smtClean="0">
                <a:latin typeface="Arial" panose="020B0604020202020204" pitchFamily="34" charset="0"/>
                <a:cs typeface="Arial" panose="020B0604020202020204" pitchFamily="34" charset="0"/>
              </a:rPr>
              <a:t>Indication </a:t>
            </a:r>
            <a:r>
              <a:rPr lang="en-IN" sz="6400" b="1" dirty="0" smtClean="0">
                <a:latin typeface="Arial" panose="020B0604020202020204" pitchFamily="34" charset="0"/>
                <a:cs typeface="Arial" panose="020B0604020202020204" pitchFamily="34" charset="0"/>
              </a:rPr>
              <a:t>: </a:t>
            </a:r>
            <a:r>
              <a:rPr lang="en-IN" sz="6400" dirty="0">
                <a:latin typeface="Arial" panose="020B0604020202020204" pitchFamily="34" charset="0"/>
                <a:cs typeface="Arial" panose="020B0604020202020204" pitchFamily="34" charset="0"/>
              </a:rPr>
              <a:t>CORTROSYN™ (</a:t>
            </a:r>
            <a:r>
              <a:rPr lang="en-IN" sz="6400" dirty="0" err="1">
                <a:latin typeface="Arial" panose="020B0604020202020204" pitchFamily="34" charset="0"/>
                <a:cs typeface="Arial" panose="020B0604020202020204" pitchFamily="34" charset="0"/>
              </a:rPr>
              <a:t>cosyntropin</a:t>
            </a:r>
            <a:r>
              <a:rPr lang="en-IN" sz="6400" dirty="0">
                <a:latin typeface="Arial" panose="020B0604020202020204" pitchFamily="34" charset="0"/>
                <a:cs typeface="Arial" panose="020B0604020202020204" pitchFamily="34" charset="0"/>
              </a:rPr>
              <a:t>) for Injection is intended for use as a diagnostic agent in the screening of patients presumed to have ad-</a:t>
            </a:r>
            <a:r>
              <a:rPr lang="en-IN" sz="6400" dirty="0" err="1">
                <a:latin typeface="Arial" panose="020B0604020202020204" pitchFamily="34" charset="0"/>
                <a:cs typeface="Arial" panose="020B0604020202020204" pitchFamily="34" charset="0"/>
              </a:rPr>
              <a:t>renocortical</a:t>
            </a:r>
            <a:r>
              <a:rPr lang="en-IN" sz="6400" dirty="0">
                <a:latin typeface="Arial" panose="020B0604020202020204" pitchFamily="34" charset="0"/>
                <a:cs typeface="Arial" panose="020B0604020202020204" pitchFamily="34" charset="0"/>
              </a:rPr>
              <a:t> insufficiency. Because of its rapid effect on the adrenal cortex it may be utilized to perform a 30-minute test of adrenal </a:t>
            </a:r>
            <a:r>
              <a:rPr lang="en-IN" sz="6400" dirty="0" err="1">
                <a:latin typeface="Arial" panose="020B0604020202020204" pitchFamily="34" charset="0"/>
                <a:cs typeface="Arial" panose="020B0604020202020204" pitchFamily="34" charset="0"/>
              </a:rPr>
              <a:t>func-tion</a:t>
            </a:r>
            <a:r>
              <a:rPr lang="en-IN" sz="6400" dirty="0">
                <a:latin typeface="Arial" panose="020B0604020202020204" pitchFamily="34" charset="0"/>
                <a:cs typeface="Arial" panose="020B0604020202020204" pitchFamily="34" charset="0"/>
              </a:rPr>
              <a:t> (plasma cortisol response) as an office or outpatient procedure, using only 2 </a:t>
            </a:r>
            <a:r>
              <a:rPr lang="en-IN" sz="6400" dirty="0" err="1" smtClean="0">
                <a:latin typeface="Arial" panose="020B0604020202020204" pitchFamily="34" charset="0"/>
                <a:cs typeface="Arial" panose="020B0604020202020204" pitchFamily="34" charset="0"/>
              </a:rPr>
              <a:t>venipunctures</a:t>
            </a:r>
            <a:r>
              <a:rPr lang="en-IN" sz="6400" dirty="0" smtClean="0">
                <a:latin typeface="Arial" panose="020B0604020202020204" pitchFamily="34" charset="0"/>
                <a:cs typeface="Arial" panose="020B0604020202020204" pitchFamily="34" charset="0"/>
              </a:rPr>
              <a:t>.</a:t>
            </a:r>
            <a:endParaRPr lang="en-IN" sz="6400" dirty="0">
              <a:latin typeface="Arial" panose="020B0604020202020204" pitchFamily="34" charset="0"/>
              <a:cs typeface="Arial" panose="020B0604020202020204" pitchFamily="34" charset="0"/>
            </a:endParaRPr>
          </a:p>
          <a:p>
            <a:pPr marL="0" indent="0">
              <a:buNone/>
            </a:pPr>
            <a:r>
              <a:rPr lang="en-IN" sz="6400" dirty="0">
                <a:latin typeface="Arial" panose="020B0604020202020204" pitchFamily="34" charset="0"/>
                <a:cs typeface="Arial" panose="020B0604020202020204" pitchFamily="34" charset="0"/>
              </a:rPr>
              <a:t>Severe </a:t>
            </a:r>
            <a:r>
              <a:rPr lang="en-IN" sz="6400" dirty="0" err="1">
                <a:latin typeface="Arial" panose="020B0604020202020204" pitchFamily="34" charset="0"/>
                <a:cs typeface="Arial" panose="020B0604020202020204" pitchFamily="34" charset="0"/>
              </a:rPr>
              <a:t>hypofunction</a:t>
            </a:r>
            <a:r>
              <a:rPr lang="en-IN" sz="6400" dirty="0">
                <a:latin typeface="Arial" panose="020B0604020202020204" pitchFamily="34" charset="0"/>
                <a:cs typeface="Arial" panose="020B0604020202020204" pitchFamily="34" charset="0"/>
              </a:rPr>
              <a:t> of the pituitary - adrenal axis is usually </a:t>
            </a:r>
            <a:r>
              <a:rPr lang="en-IN" sz="6400" dirty="0" err="1">
                <a:latin typeface="Arial" panose="020B0604020202020204" pitchFamily="34" charset="0"/>
                <a:cs typeface="Arial" panose="020B0604020202020204" pitchFamily="34" charset="0"/>
              </a:rPr>
              <a:t>associ-ated</a:t>
            </a:r>
            <a:r>
              <a:rPr lang="en-IN" sz="6400" dirty="0">
                <a:latin typeface="Arial" panose="020B0604020202020204" pitchFamily="34" charset="0"/>
                <a:cs typeface="Arial" panose="020B0604020202020204" pitchFamily="34" charset="0"/>
              </a:rPr>
              <a:t> with subnormal plasma cortisol values but a low basal level is not per se evidence of adrenal insufficiency and does not suffice to make the diagnosis. Many patients with proven insufficiency will have normal basal levels and will develop signs of insufficiency only when stressed. For this reason a criterion which should be used in </a:t>
            </a:r>
            <a:r>
              <a:rPr lang="en-IN" sz="6400" dirty="0" err="1">
                <a:latin typeface="Arial" panose="020B0604020202020204" pitchFamily="34" charset="0"/>
                <a:cs typeface="Arial" panose="020B0604020202020204" pitchFamily="34" charset="0"/>
              </a:rPr>
              <a:t>estab-lishing</a:t>
            </a:r>
            <a:r>
              <a:rPr lang="en-IN" sz="6400" dirty="0">
                <a:latin typeface="Arial" panose="020B0604020202020204" pitchFamily="34" charset="0"/>
                <a:cs typeface="Arial" panose="020B0604020202020204" pitchFamily="34" charset="0"/>
              </a:rPr>
              <a:t> the diagnosis is the failure to respond to adequate </a:t>
            </a:r>
            <a:r>
              <a:rPr lang="en-IN" sz="6400" dirty="0" err="1">
                <a:latin typeface="Arial" panose="020B0604020202020204" pitchFamily="34" charset="0"/>
                <a:cs typeface="Arial" panose="020B0604020202020204" pitchFamily="34" charset="0"/>
              </a:rPr>
              <a:t>corticotropin</a:t>
            </a:r>
            <a:r>
              <a:rPr lang="en-IN" sz="6400" dirty="0">
                <a:latin typeface="Arial" panose="020B0604020202020204" pitchFamily="34" charset="0"/>
                <a:cs typeface="Arial" panose="020B0604020202020204" pitchFamily="34" charset="0"/>
              </a:rPr>
              <a:t> stimulation. When presumptive adrenal insufficiency is diagnosed by a subnormal CORTROSYN™ (</a:t>
            </a:r>
            <a:r>
              <a:rPr lang="en-IN" sz="6400" dirty="0" err="1">
                <a:latin typeface="Arial" panose="020B0604020202020204" pitchFamily="34" charset="0"/>
                <a:cs typeface="Arial" panose="020B0604020202020204" pitchFamily="34" charset="0"/>
              </a:rPr>
              <a:t>cosyntropin</a:t>
            </a:r>
            <a:r>
              <a:rPr lang="en-IN" sz="6400" dirty="0">
                <a:latin typeface="Arial" panose="020B0604020202020204" pitchFamily="34" charset="0"/>
                <a:cs typeface="Arial" panose="020B0604020202020204" pitchFamily="34" charset="0"/>
              </a:rPr>
              <a:t>) test, further studies are indicated to determine if it is primary or secondary.</a:t>
            </a:r>
          </a:p>
          <a:p>
            <a:pPr marL="0" indent="0">
              <a:buNone/>
            </a:pPr>
            <a:r>
              <a:rPr lang="en-IN" sz="6400" dirty="0">
                <a:latin typeface="Arial" panose="020B0604020202020204" pitchFamily="34" charset="0"/>
                <a:cs typeface="Arial" panose="020B0604020202020204" pitchFamily="34" charset="0"/>
              </a:rPr>
              <a:t>Primary adrenal insufficiency (Addison's disease) is the result of an intrinsic disease process, such as tuberculosis within the gland. The production of adrenocortical hormones is deficient despite high ACTH levels (feedback mechanism). Secondary or relative insufficiency arises as the result of defective production of ACTH leading in turn to disuse atrophy of the adrenal cortex. It is commonly seen, for ex-ample, as result of corticosteroid therapy, Sheehan's syndrome and pituitary </a:t>
            </a:r>
            <a:r>
              <a:rPr lang="en-IN" sz="6400" dirty="0" err="1">
                <a:latin typeface="Arial" panose="020B0604020202020204" pitchFamily="34" charset="0"/>
                <a:cs typeface="Arial" panose="020B0604020202020204" pitchFamily="34" charset="0"/>
              </a:rPr>
              <a:t>tumors</a:t>
            </a:r>
            <a:r>
              <a:rPr lang="en-IN" sz="6400" dirty="0">
                <a:latin typeface="Arial" panose="020B0604020202020204" pitchFamily="34" charset="0"/>
                <a:cs typeface="Arial" panose="020B0604020202020204" pitchFamily="34" charset="0"/>
              </a:rPr>
              <a:t> or ablation</a:t>
            </a:r>
            <a:r>
              <a:rPr lang="en-IN" sz="6400" dirty="0" smtClean="0">
                <a:latin typeface="Arial" panose="020B0604020202020204" pitchFamily="34" charset="0"/>
                <a:cs typeface="Arial" panose="020B0604020202020204" pitchFamily="34" charset="0"/>
              </a:rPr>
              <a:t>.</a:t>
            </a:r>
          </a:p>
          <a:p>
            <a:pPr marL="0" indent="0">
              <a:buNone/>
            </a:pPr>
            <a:r>
              <a:rPr lang="en-IN" sz="6400" dirty="0">
                <a:latin typeface="Arial" panose="020B0604020202020204" pitchFamily="34" charset="0"/>
                <a:cs typeface="Arial" panose="020B0604020202020204" pitchFamily="34" charset="0"/>
              </a:rPr>
              <a:t>The differentiation of both types is based on the premise that a primarily defective gland cannot be stimulated by ACTH whereas a secondarily defective gland is potentially functional and will respond to adequate stimulation with ACTH. Patients selected for further study as the result of a subnormal CORTROSYN™ (</a:t>
            </a:r>
            <a:r>
              <a:rPr lang="en-IN" sz="6400" dirty="0" err="1">
                <a:latin typeface="Arial" panose="020B0604020202020204" pitchFamily="34" charset="0"/>
                <a:cs typeface="Arial" panose="020B0604020202020204" pitchFamily="34" charset="0"/>
              </a:rPr>
              <a:t>cosyntropin</a:t>
            </a:r>
            <a:r>
              <a:rPr lang="en-IN" sz="6400" dirty="0">
                <a:latin typeface="Arial" panose="020B0604020202020204" pitchFamily="34" charset="0"/>
                <a:cs typeface="Arial" panose="020B0604020202020204" pitchFamily="34" charset="0"/>
              </a:rPr>
              <a:t>) test should be given a 3 or 4 day course of treatment with Repository </a:t>
            </a:r>
            <a:r>
              <a:rPr lang="en-IN" sz="6400" dirty="0" err="1">
                <a:latin typeface="Arial" panose="020B0604020202020204" pitchFamily="34" charset="0"/>
                <a:cs typeface="Arial" panose="020B0604020202020204" pitchFamily="34" charset="0"/>
              </a:rPr>
              <a:t>Corticotropin</a:t>
            </a:r>
            <a:r>
              <a:rPr lang="en-IN" sz="6400" dirty="0">
                <a:latin typeface="Arial" panose="020B0604020202020204" pitchFamily="34" charset="0"/>
                <a:cs typeface="Arial" panose="020B0604020202020204" pitchFamily="34" charset="0"/>
              </a:rPr>
              <a:t> Injection USP and then retested. Suggested doses are 40 USP units twice daily for 4 days or 60 USP units twice daily for 3 days. Under these conditions little or no increase in plasma cortisol levels will be seen in Addison's disease whereas higher or even normal levels will be seen in cases with secondary adrenal insufficiency.</a:t>
            </a:r>
            <a:endParaRPr lang="en-IN" sz="6400" dirty="0">
              <a:latin typeface="Arial" panose="020B0604020202020204" pitchFamily="34" charset="0"/>
              <a:cs typeface="Arial" panose="020B0604020202020204" pitchFamily="34" charset="0"/>
            </a:endParaRPr>
          </a:p>
          <a:p>
            <a:pPr marL="0" indent="0">
              <a:buNone/>
            </a:pPr>
            <a:endParaRPr lang="en-IN" sz="2200" b="1" dirty="0" smtClean="0">
              <a:latin typeface="Arial" panose="020B0604020202020204" pitchFamily="34" charset="0"/>
              <a:cs typeface="Arial" panose="020B0604020202020204" pitchFamily="34" charset="0"/>
            </a:endParaRPr>
          </a:p>
          <a:p>
            <a:pPr marL="0" indent="0">
              <a:buNone/>
            </a:pPr>
            <a:endParaRPr lang="en-IN" sz="2400" dirty="0" smtClean="0">
              <a:latin typeface="Helvetica Neue"/>
            </a:endParaRPr>
          </a:p>
          <a:p>
            <a:pPr marL="0" indent="0">
              <a:buNone/>
            </a:pPr>
            <a:r>
              <a:rPr lang="en-IN" sz="2400" b="1" dirty="0" smtClean="0">
                <a:latin typeface="Arial" panose="020B0604020202020204" pitchFamily="34" charset="0"/>
                <a:cs typeface="Arial" panose="020B0604020202020204" pitchFamily="34" charset="0"/>
              </a:rPr>
              <a:t> </a:t>
            </a:r>
          </a:p>
          <a:p>
            <a:pPr marL="0" indent="0">
              <a:buNone/>
            </a:pPr>
            <a:endParaRPr lang="en-IN" b="1" dirty="0"/>
          </a:p>
        </p:txBody>
      </p:sp>
    </p:spTree>
    <p:extLst>
      <p:ext uri="{BB962C8B-B14F-4D97-AF65-F5344CB8AC3E}">
        <p14:creationId xmlns:p14="http://schemas.microsoft.com/office/powerpoint/2010/main" val="3113072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9093"/>
            <a:ext cx="10515600" cy="5867870"/>
          </a:xfrm>
        </p:spPr>
        <p:txBody>
          <a:bodyPr>
            <a:normAutofit fontScale="85000" lnSpcReduction="10000"/>
          </a:bodyPr>
          <a:lstStyle/>
          <a:p>
            <a:pPr marL="0" indent="0">
              <a:buNone/>
            </a:pPr>
            <a:r>
              <a:rPr lang="en-IN" b="1" dirty="0" smtClean="0"/>
              <a:t>Dosage and administration </a:t>
            </a:r>
            <a:r>
              <a:rPr lang="en-IN" b="1" dirty="0" smtClean="0"/>
              <a:t>: </a:t>
            </a:r>
            <a:r>
              <a:rPr lang="en-IN" dirty="0"/>
              <a:t>CORTROSYN™ (</a:t>
            </a:r>
            <a:r>
              <a:rPr lang="en-IN" dirty="0" err="1"/>
              <a:t>cosyntropin</a:t>
            </a:r>
            <a:r>
              <a:rPr lang="en-IN" dirty="0"/>
              <a:t>) for Injection may be administered intramuscularly or as a direct intravenous injection when used as a rapid screening test of adrenal function. It may also be given as an intravenous infusion over a 4 to 8 hour period to provide a greater stimulus to the adrenal glands. Doses of CORTROSYN™ (</a:t>
            </a:r>
            <a:r>
              <a:rPr lang="en-IN" dirty="0" err="1"/>
              <a:t>cosyntropin</a:t>
            </a:r>
            <a:r>
              <a:rPr lang="en-IN" dirty="0"/>
              <a:t>) 0.25 to 0.75 mg have been used in clinical studies and a maximal response noted with the smallest dose.</a:t>
            </a:r>
          </a:p>
          <a:p>
            <a:pPr marL="0" indent="0">
              <a:buNone/>
            </a:pPr>
            <a:r>
              <a:rPr lang="en-IN" dirty="0"/>
              <a:t>A suggested method for a rapid screening test of adrenal function has been described by Wood and </a:t>
            </a:r>
            <a:r>
              <a:rPr lang="en-IN" dirty="0" smtClean="0"/>
              <a:t>Associates. </a:t>
            </a:r>
            <a:r>
              <a:rPr lang="en-IN" dirty="0"/>
              <a:t>A control blood sample of 6 to 7 mL is collected in a heparinized tube. Reconstitute 0.25 mg of CORTROSYN™ (</a:t>
            </a:r>
            <a:r>
              <a:rPr lang="en-IN" dirty="0" err="1"/>
              <a:t>cosyntropin</a:t>
            </a:r>
            <a:r>
              <a:rPr lang="en-IN" dirty="0"/>
              <a:t>) with 1mL of 0.9% Sodium Chloride Injection, USP and inject intramuscularly. The reconstituted drug product should be inspected visually for particulate matter and discoloration prior to injection. Reconstituted CORTROSYN™ (</a:t>
            </a:r>
            <a:r>
              <a:rPr lang="en-IN" dirty="0" err="1"/>
              <a:t>cosyntropin</a:t>
            </a:r>
            <a:r>
              <a:rPr lang="en-IN" dirty="0"/>
              <a:t>) should not be retained. In the </a:t>
            </a:r>
            <a:r>
              <a:rPr lang="en-IN" dirty="0" err="1"/>
              <a:t>pediatric</a:t>
            </a:r>
            <a:r>
              <a:rPr lang="en-IN" dirty="0"/>
              <a:t> population, aged 2 years or less, a dose of 0.125 mg will often suffice. A second blood sample is collected exactly 30 minutes later. Both blood samples should be refrigerated until sent to the laboratory for determination of the plasma cortisol response by some appropriate method. If it is not possible to send them to the laboratory or perform the </a:t>
            </a:r>
            <a:r>
              <a:rPr lang="en-IN" dirty="0" err="1"/>
              <a:t>fluorimetric</a:t>
            </a:r>
            <a:r>
              <a:rPr lang="en-IN" dirty="0"/>
              <a:t> procedure within 12 hours, then the plasma should be separated and refrigerated or frozen according to need.</a:t>
            </a:r>
          </a:p>
          <a:p>
            <a:pPr marL="0" indent="0">
              <a:buNone/>
            </a:pPr>
            <a:endParaRPr lang="en-IN" dirty="0"/>
          </a:p>
        </p:txBody>
      </p:sp>
    </p:spTree>
    <p:extLst>
      <p:ext uri="{BB962C8B-B14F-4D97-AF65-F5344CB8AC3E}">
        <p14:creationId xmlns:p14="http://schemas.microsoft.com/office/powerpoint/2010/main" val="2085173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1668"/>
            <a:ext cx="10515600" cy="6452315"/>
          </a:xfrm>
        </p:spPr>
        <p:txBody>
          <a:bodyPr>
            <a:normAutofit fontScale="85000" lnSpcReduction="20000"/>
          </a:bodyPr>
          <a:lstStyle/>
          <a:p>
            <a:pPr marL="0" indent="0">
              <a:buNone/>
            </a:pPr>
            <a:r>
              <a:rPr lang="en-IN" dirty="0"/>
              <a:t>Two alternative methods of administration are intravenous injection and infusion. CORTROSYN™ (</a:t>
            </a:r>
            <a:r>
              <a:rPr lang="en-IN" dirty="0" err="1"/>
              <a:t>cosyntropin</a:t>
            </a:r>
            <a:r>
              <a:rPr lang="en-IN" dirty="0"/>
              <a:t>) can be injected intravenously in 2 to 5 mL of saline over a 2-minute period. When given as an intravenous infusion: CORTROSYN™ (</a:t>
            </a:r>
            <a:r>
              <a:rPr lang="en-IN" dirty="0" err="1"/>
              <a:t>cosyntropin</a:t>
            </a:r>
            <a:r>
              <a:rPr lang="en-IN" dirty="0"/>
              <a:t>) , 0.25 mg may be added to </a:t>
            </a:r>
            <a:r>
              <a:rPr lang="en-IN" dirty="0" smtClean="0"/>
              <a:t>glucose or </a:t>
            </a:r>
            <a:r>
              <a:rPr lang="en-IN" dirty="0"/>
              <a:t>saline solutions and given at the rate of approximately 40 micrograms per hour over a 6-hour period. It should not be added to blood or plasma as it is apt to be inactivated by enzymes. Adrenal response may be measured in the usual manner by determining urinary steroid </a:t>
            </a:r>
            <a:r>
              <a:rPr lang="en-IN" dirty="0" err="1"/>
              <a:t>excre-tion</a:t>
            </a:r>
            <a:r>
              <a:rPr lang="en-IN" dirty="0"/>
              <a:t> before and after treatment or by measuring plasma cortisol levels before and at the end of the infusion. The latter is preferable because the urinary steroid excretion does not always accurately reflect the adrenal or plasma cortisol response to ACTH.</a:t>
            </a:r>
          </a:p>
          <a:p>
            <a:pPr marL="0" indent="0">
              <a:buNone/>
            </a:pPr>
            <a:r>
              <a:rPr lang="en-IN" dirty="0"/>
              <a:t>The usual normal response in most cases is an approximate doubling of the basal level, provided that the basal level does not exceed the normal range. Patients receiving cortisone, hydrocortisone or </a:t>
            </a:r>
            <a:r>
              <a:rPr lang="en-IN" dirty="0" err="1"/>
              <a:t>spirono</a:t>
            </a:r>
            <a:r>
              <a:rPr lang="en-IN" dirty="0"/>
              <a:t>-lactone should omit their pre-test doses on the day selected for test-</a:t>
            </a:r>
            <a:r>
              <a:rPr lang="en-IN" dirty="0" err="1"/>
              <a:t>ing</a:t>
            </a:r>
            <a:r>
              <a:rPr lang="en-IN" dirty="0"/>
              <a:t>. Patients taking inadvertent doses of cortisone or hydrocortisone on the test day and patients taking spironolactone or women taking drugs which contain </a:t>
            </a:r>
            <a:r>
              <a:rPr lang="en-IN" dirty="0" err="1"/>
              <a:t>estrogen</a:t>
            </a:r>
            <a:r>
              <a:rPr lang="en-IN" dirty="0"/>
              <a:t> may exhibit abnormally high basal plasma cortisol levels.</a:t>
            </a:r>
          </a:p>
          <a:p>
            <a:pPr marL="0" indent="0">
              <a:buNone/>
            </a:pPr>
            <a:r>
              <a:rPr lang="en-IN" dirty="0"/>
              <a:t>A paradoxical response may be noted in the cortisone or </a:t>
            </a:r>
            <a:r>
              <a:rPr lang="en-IN" dirty="0" err="1"/>
              <a:t>hydrocorti-sone</a:t>
            </a:r>
            <a:r>
              <a:rPr lang="en-IN" dirty="0"/>
              <a:t> group as seen in a decrease in plasma cortisol values following a stimulating dose of CORTROSYN™ (</a:t>
            </a:r>
            <a:r>
              <a:rPr lang="en-IN" dirty="0" err="1"/>
              <a:t>cosyntropin</a:t>
            </a:r>
            <a:r>
              <a:rPr lang="en-IN" dirty="0"/>
              <a:t>) </a:t>
            </a:r>
            <a:r>
              <a:rPr lang="en-IN" dirty="0" smtClean="0"/>
              <a:t>.</a:t>
            </a:r>
          </a:p>
          <a:p>
            <a:pPr marL="0" indent="0">
              <a:buNone/>
            </a:pPr>
            <a:r>
              <a:rPr lang="en-IN" b="1" dirty="0" smtClean="0"/>
              <a:t>Drug interactions : </a:t>
            </a:r>
            <a:r>
              <a:rPr lang="en-IN" dirty="0" err="1"/>
              <a:t>Corticotropin</a:t>
            </a:r>
            <a:r>
              <a:rPr lang="en-IN" dirty="0"/>
              <a:t> may accentuate the electrolyte loss associated with diuretic therapy.</a:t>
            </a:r>
          </a:p>
          <a:p>
            <a:pPr marL="0" indent="0">
              <a:buNone/>
            </a:pPr>
            <a:endParaRPr lang="en-IN" dirty="0"/>
          </a:p>
        </p:txBody>
      </p:sp>
    </p:spTree>
    <p:extLst>
      <p:ext uri="{BB962C8B-B14F-4D97-AF65-F5344CB8AC3E}">
        <p14:creationId xmlns:p14="http://schemas.microsoft.com/office/powerpoint/2010/main" val="1198456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4699"/>
            <a:ext cx="10515600" cy="5932264"/>
          </a:xfrm>
        </p:spPr>
        <p:txBody>
          <a:bodyPr>
            <a:normAutofit fontScale="92500" lnSpcReduction="10000"/>
          </a:bodyPr>
          <a:lstStyle/>
          <a:p>
            <a:pPr marL="0" indent="0">
              <a:buNone/>
            </a:pPr>
            <a:r>
              <a:rPr lang="en-IN" b="1" dirty="0" smtClean="0"/>
              <a:t>Side effects : </a:t>
            </a:r>
            <a:r>
              <a:rPr lang="en-IN" dirty="0"/>
              <a:t>Since CORTROSYN™ (</a:t>
            </a:r>
            <a:r>
              <a:rPr lang="en-IN" dirty="0" err="1"/>
              <a:t>cosyntropin</a:t>
            </a:r>
            <a:r>
              <a:rPr lang="en-IN" dirty="0"/>
              <a:t>) for Injection is intended for </a:t>
            </a:r>
            <a:r>
              <a:rPr lang="en-IN" dirty="0" err="1"/>
              <a:t>diag-nostic</a:t>
            </a:r>
            <a:r>
              <a:rPr lang="en-IN" dirty="0"/>
              <a:t> and not therapeutic use, adverse reactions other than a rare hypersensitivity reaction are not anticipated. A rare hypersensitivity reaction usually associated with a pre-existing allergic disease and/or a previous reaction to natural ACTH is possible. Symptoms may include slight </a:t>
            </a:r>
            <a:r>
              <a:rPr lang="en-IN" dirty="0" err="1"/>
              <a:t>whealing</a:t>
            </a:r>
            <a:r>
              <a:rPr lang="en-IN" dirty="0"/>
              <a:t> with splotchy erythema at the injection site. There have been rare reports of anaphylactic reaction. The following adverse reactions have been reported in patients after the admin-</a:t>
            </a:r>
            <a:r>
              <a:rPr lang="en-IN" dirty="0" err="1"/>
              <a:t>istration</a:t>
            </a:r>
            <a:r>
              <a:rPr lang="en-IN" dirty="0"/>
              <a:t> of CORTROSYN™ (</a:t>
            </a:r>
            <a:r>
              <a:rPr lang="en-IN" dirty="0" err="1"/>
              <a:t>cosyntropin</a:t>
            </a:r>
            <a:r>
              <a:rPr lang="en-IN" dirty="0"/>
              <a:t>) and the association has been neither confirmed nor refuted:</a:t>
            </a:r>
          </a:p>
          <a:p>
            <a:pPr fontAlgn="base"/>
            <a:r>
              <a:rPr lang="en-IN" dirty="0"/>
              <a:t>bradycardia</a:t>
            </a:r>
          </a:p>
          <a:p>
            <a:pPr fontAlgn="base"/>
            <a:r>
              <a:rPr lang="en-IN" dirty="0"/>
              <a:t>tachycardia</a:t>
            </a:r>
          </a:p>
          <a:p>
            <a:pPr fontAlgn="base"/>
            <a:r>
              <a:rPr lang="en-IN" dirty="0"/>
              <a:t>hypertension</a:t>
            </a:r>
          </a:p>
          <a:p>
            <a:pPr fontAlgn="base"/>
            <a:r>
              <a:rPr lang="en-IN" dirty="0"/>
              <a:t>peripheral </a:t>
            </a:r>
            <a:r>
              <a:rPr lang="en-IN" dirty="0" err="1"/>
              <a:t>edema</a:t>
            </a:r>
            <a:endParaRPr lang="en-IN" dirty="0"/>
          </a:p>
          <a:p>
            <a:pPr fontAlgn="base"/>
            <a:r>
              <a:rPr lang="en-IN" dirty="0" smtClean="0"/>
              <a:t>Rash</a:t>
            </a:r>
          </a:p>
          <a:p>
            <a:pPr marL="0" indent="0" fontAlgn="base">
              <a:buNone/>
            </a:pPr>
            <a:r>
              <a:rPr lang="en-IN" b="1" dirty="0"/>
              <a:t>Contraindication : </a:t>
            </a:r>
            <a:r>
              <a:rPr lang="en-IN" dirty="0"/>
              <a:t>The only contraindication to CORTROSYN™ (</a:t>
            </a:r>
            <a:r>
              <a:rPr lang="en-IN" dirty="0" err="1"/>
              <a:t>cosyntropin</a:t>
            </a:r>
            <a:r>
              <a:rPr lang="en-IN" dirty="0"/>
              <a:t>) for </a:t>
            </a:r>
            <a:r>
              <a:rPr lang="en-IN" dirty="0" err="1"/>
              <a:t>Injec-tion</a:t>
            </a:r>
            <a:r>
              <a:rPr lang="en-IN" dirty="0"/>
              <a:t> is a history of a previous adverse reaction to it.</a:t>
            </a:r>
            <a:endParaRPr lang="en-IN" dirty="0"/>
          </a:p>
          <a:p>
            <a:pPr marL="0" indent="0">
              <a:buNone/>
            </a:pPr>
            <a:endParaRPr lang="en-IN" b="1" dirty="0"/>
          </a:p>
        </p:txBody>
      </p:sp>
    </p:spTree>
    <p:extLst>
      <p:ext uri="{BB962C8B-B14F-4D97-AF65-F5344CB8AC3E}">
        <p14:creationId xmlns:p14="http://schemas.microsoft.com/office/powerpoint/2010/main" val="1162981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639" y="347730"/>
            <a:ext cx="10890161" cy="5829233"/>
          </a:xfrm>
        </p:spPr>
        <p:txBody>
          <a:bodyPr>
            <a:normAutofit/>
          </a:bodyPr>
          <a:lstStyle/>
          <a:p>
            <a:pPr marL="0" indent="0">
              <a:buNone/>
            </a:pPr>
            <a:r>
              <a:rPr lang="en-IN" b="1" dirty="0">
                <a:latin typeface="Arial Black" panose="020B0A04020102020204" pitchFamily="34" charset="0"/>
              </a:rPr>
              <a:t>General reference </a:t>
            </a:r>
            <a:r>
              <a:rPr lang="en-IN" b="1" dirty="0" smtClean="0">
                <a:latin typeface="Arial Black" panose="020B0A04020102020204" pitchFamily="34" charset="0"/>
              </a:rPr>
              <a:t>:</a:t>
            </a:r>
          </a:p>
          <a:p>
            <a:pPr marL="0" indent="0">
              <a:buNone/>
            </a:pPr>
            <a:r>
              <a:rPr lang="en-IN" dirty="0" smtClean="0">
                <a:latin typeface="Arial" panose="020B0604020202020204" pitchFamily="34" charset="0"/>
                <a:cs typeface="Arial" panose="020B0604020202020204" pitchFamily="34" charset="0"/>
              </a:rPr>
              <a:t>www.rxlist.com</a:t>
            </a:r>
          </a:p>
          <a:p>
            <a:pPr marL="0" indent="0">
              <a:buNone/>
            </a:pPr>
            <a:r>
              <a:rPr lang="en-IN" dirty="0" smtClean="0">
                <a:latin typeface="Arial" panose="020B0604020202020204" pitchFamily="34" charset="0"/>
                <a:cs typeface="Arial" panose="020B0604020202020204" pitchFamily="34" charset="0"/>
              </a:rPr>
              <a:t>www.drugbank.com</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14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TotalTime>
  <Words>881</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Calibri</vt:lpstr>
      <vt:lpstr>Calibri Light</vt:lpstr>
      <vt:lpstr>Helvetica Neue</vt:lpstr>
      <vt:lpstr>Office Theme</vt:lpstr>
      <vt:lpstr>Cosyntropin  (Approved drug) DB01284</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Oxytocin (Approved drug) DB00107</dc:title>
  <dc:creator>Gursimran</dc:creator>
  <cp:lastModifiedBy>Gursimran</cp:lastModifiedBy>
  <cp:revision>21</cp:revision>
  <dcterms:created xsi:type="dcterms:W3CDTF">2015-01-10T16:06:31Z</dcterms:created>
  <dcterms:modified xsi:type="dcterms:W3CDTF">2015-01-14T12:07:29Z</dcterms:modified>
</cp:coreProperties>
</file>