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7" r:id="rId3"/>
    <p:sldId id="265" r:id="rId4"/>
    <p:sldId id="266" r:id="rId5"/>
    <p:sldId id="261" r:id="rId6"/>
    <p:sldId id="264" r:id="rId7"/>
    <p:sldId id="269"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DC2BDF-6DE4-4F15-B8A3-CAB0518B9F83}" type="datetimeFigureOut">
              <a:rPr lang="en-US" smtClean="0"/>
              <a:pPr/>
              <a:t>1/14/2015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D073B5-7C2E-4DEC-B5B1-A40C55557D8C}" type="slidenum">
              <a:rPr lang="en-US" smtClean="0"/>
              <a:pPr/>
              <a:t>‹#›</a:t>
            </a:fld>
            <a:endParaRPr lang="en-US"/>
          </a:p>
        </p:txBody>
      </p:sp>
    </p:spTree>
    <p:extLst>
      <p:ext uri="{BB962C8B-B14F-4D97-AF65-F5344CB8AC3E}">
        <p14:creationId xmlns:p14="http://schemas.microsoft.com/office/powerpoint/2010/main" xmlns="" val="683290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D073B5-7C2E-4DEC-B5B1-A40C55557D8C}" type="slidenum">
              <a:rPr lang="en-US" smtClean="0"/>
              <a:pPr/>
              <a:t>3</a:t>
            </a:fld>
            <a:endParaRPr lang="en-US"/>
          </a:p>
        </p:txBody>
      </p:sp>
    </p:spTree>
    <p:extLst>
      <p:ext uri="{BB962C8B-B14F-4D97-AF65-F5344CB8AC3E}">
        <p14:creationId xmlns:p14="http://schemas.microsoft.com/office/powerpoint/2010/main" xmlns="" val="700860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4F843-7AEF-4D84-B159-B49319480A2A}"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E4F843-7AEF-4D84-B159-B49319480A2A}" type="datetimeFigureOut">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E4F843-7AEF-4D84-B159-B49319480A2A}" type="datetimeFigureOut">
              <a:rPr lang="en-US" smtClean="0"/>
              <a:pPr/>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E4F843-7AEF-4D84-B159-B49319480A2A}" type="datetimeFigureOut">
              <a:rPr lang="en-US" smtClean="0"/>
              <a:pPr/>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4F843-7AEF-4D84-B159-B49319480A2A}" type="datetimeFigureOut">
              <a:rPr lang="en-US" smtClean="0"/>
              <a:pPr/>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4F843-7AEF-4D84-B159-B49319480A2A}" type="datetimeFigureOut">
              <a:rPr lang="en-US" smtClean="0"/>
              <a:pPr/>
              <a:t>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E2442-470B-4999-B0C0-7F28E8EC54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sz="2400" b="1" dirty="0" err="1" smtClean="0"/>
              <a:t>Alemtuzumab</a:t>
            </a:r>
            <a:r>
              <a:rPr lang="en-US" sz="2400" b="1" dirty="0" smtClean="0"/>
              <a:t> (DB00087</a:t>
            </a:r>
            <a:r>
              <a:rPr lang="en-US" sz="2400" b="1" dirty="0" smtClean="0"/>
              <a:t>)</a:t>
            </a:r>
            <a:r>
              <a:rPr lang="en-US" dirty="0" smtClean="0"/>
              <a:t/>
            </a:r>
            <a:br>
              <a:rPr lang="en-US" dirty="0" smtClean="0"/>
            </a:br>
            <a:r>
              <a:rPr lang="en-US" sz="2000" b="1" dirty="0" smtClean="0"/>
              <a:t>Approved and Investigational Drug</a:t>
            </a:r>
            <a:endParaRPr lang="en-US" sz="2000" b="1" dirty="0"/>
          </a:p>
        </p:txBody>
      </p:sp>
      <p:sp>
        <p:nvSpPr>
          <p:cNvPr id="3" name="Subtitle 2"/>
          <p:cNvSpPr>
            <a:spLocks noGrp="1"/>
          </p:cNvSpPr>
          <p:nvPr>
            <p:ph type="subTitle" idx="1"/>
          </p:nvPr>
        </p:nvSpPr>
        <p:spPr>
          <a:xfrm>
            <a:off x="457200" y="1219200"/>
            <a:ext cx="8305800" cy="3962400"/>
          </a:xfrm>
        </p:spPr>
        <p:txBody>
          <a:bodyPr/>
          <a:lstStyle/>
          <a:p>
            <a:pPr algn="l"/>
            <a:r>
              <a:rPr lang="en-US" sz="1800" dirty="0" smtClean="0">
                <a:solidFill>
                  <a:srgbClr val="000000"/>
                </a:solidFill>
              </a:rPr>
              <a:t>Chemical Formula: </a:t>
            </a:r>
            <a:r>
              <a:rPr lang="en-US" sz="1800" dirty="0" smtClean="0">
                <a:solidFill>
                  <a:srgbClr val="000000"/>
                </a:solidFill>
              </a:rPr>
              <a:t>C</a:t>
            </a:r>
            <a:r>
              <a:rPr lang="en-US" sz="1800" baseline="-25000" dirty="0" smtClean="0">
                <a:solidFill>
                  <a:srgbClr val="000000"/>
                </a:solidFill>
              </a:rPr>
              <a:t>6468</a:t>
            </a:r>
            <a:r>
              <a:rPr lang="en-US" sz="1800" dirty="0" smtClean="0">
                <a:solidFill>
                  <a:srgbClr val="000000"/>
                </a:solidFill>
              </a:rPr>
              <a:t>H</a:t>
            </a:r>
            <a:r>
              <a:rPr lang="en-US" sz="1800" baseline="-25000" dirty="0" smtClean="0">
                <a:solidFill>
                  <a:srgbClr val="000000"/>
                </a:solidFill>
              </a:rPr>
              <a:t>10066</a:t>
            </a:r>
            <a:r>
              <a:rPr lang="en-US" sz="1800" dirty="0" smtClean="0">
                <a:solidFill>
                  <a:srgbClr val="000000"/>
                </a:solidFill>
              </a:rPr>
              <a:t>N</a:t>
            </a:r>
            <a:r>
              <a:rPr lang="en-US" sz="1800" baseline="-25000" dirty="0" smtClean="0">
                <a:solidFill>
                  <a:srgbClr val="000000"/>
                </a:solidFill>
              </a:rPr>
              <a:t>1732</a:t>
            </a:r>
            <a:r>
              <a:rPr lang="en-US" sz="1800" dirty="0" smtClean="0">
                <a:solidFill>
                  <a:srgbClr val="000000"/>
                </a:solidFill>
              </a:rPr>
              <a:t>O</a:t>
            </a:r>
            <a:r>
              <a:rPr lang="en-US" sz="1800" baseline="-25000" dirty="0" smtClean="0">
                <a:solidFill>
                  <a:srgbClr val="000000"/>
                </a:solidFill>
              </a:rPr>
              <a:t>2005</a:t>
            </a:r>
            <a:r>
              <a:rPr lang="en-US" sz="1800" dirty="0" smtClean="0">
                <a:solidFill>
                  <a:srgbClr val="000000"/>
                </a:solidFill>
              </a:rPr>
              <a:t>S</a:t>
            </a:r>
            <a:r>
              <a:rPr lang="en-US" sz="1800" baseline="-25000" dirty="0" smtClean="0">
                <a:solidFill>
                  <a:srgbClr val="000000"/>
                </a:solidFill>
              </a:rPr>
              <a:t>40</a:t>
            </a:r>
            <a:endParaRPr lang="en-US" sz="1800" dirty="0" smtClean="0">
              <a:solidFill>
                <a:srgbClr val="000000"/>
              </a:solidFill>
            </a:endParaRPr>
          </a:p>
          <a:p>
            <a:pPr algn="l"/>
            <a:r>
              <a:rPr lang="en-US" sz="1800" dirty="0" smtClean="0">
                <a:solidFill>
                  <a:srgbClr val="000000"/>
                </a:solidFill>
              </a:rPr>
              <a:t>Molecular </a:t>
            </a:r>
            <a:r>
              <a:rPr lang="en-US" sz="1800" dirty="0">
                <a:solidFill>
                  <a:srgbClr val="000000"/>
                </a:solidFill>
              </a:rPr>
              <a:t>Weight</a:t>
            </a:r>
            <a:r>
              <a:rPr lang="en-US" sz="1800" dirty="0" smtClean="0">
                <a:solidFill>
                  <a:srgbClr val="000000"/>
                </a:solidFill>
              </a:rPr>
              <a:t>: </a:t>
            </a:r>
            <a:r>
              <a:rPr lang="en-US" sz="1800" dirty="0" smtClean="0">
                <a:solidFill>
                  <a:srgbClr val="000000"/>
                </a:solidFill>
              </a:rPr>
              <a:t>145453.9</a:t>
            </a:r>
            <a:endParaRPr lang="en-US" sz="1800" dirty="0" smtClean="0">
              <a:solidFill>
                <a:srgbClr val="000000"/>
              </a:solidFill>
            </a:endParaRPr>
          </a:p>
          <a:p>
            <a:pPr algn="l"/>
            <a:endParaRPr lang="en-US" sz="1800" dirty="0" smtClean="0">
              <a:solidFill>
                <a:schemeClr val="tx1"/>
              </a:solidFill>
            </a:endParaRPr>
          </a:p>
          <a:p>
            <a:pPr algn="just"/>
            <a:r>
              <a:rPr lang="en-US" sz="1800" dirty="0" smtClean="0">
                <a:solidFill>
                  <a:schemeClr val="tx1"/>
                </a:solidFill>
              </a:rPr>
              <a:t>Humanized </a:t>
            </a:r>
            <a:r>
              <a:rPr lang="en-US" sz="1800" dirty="0" smtClean="0">
                <a:solidFill>
                  <a:schemeClr val="tx1"/>
                </a:solidFill>
              </a:rPr>
              <a:t>monoclonal antibody specific to lymphocyte antigens. It is a recombinant DNA-derived humanized monoclonal antibody (Campath-1H) that is directed against the 21-28 </a:t>
            </a:r>
            <a:r>
              <a:rPr lang="en-US" sz="1800" dirty="0" err="1" smtClean="0">
                <a:solidFill>
                  <a:schemeClr val="tx1"/>
                </a:solidFill>
              </a:rPr>
              <a:t>kD</a:t>
            </a:r>
            <a:r>
              <a:rPr lang="en-US" sz="1800" dirty="0" smtClean="0">
                <a:solidFill>
                  <a:schemeClr val="tx1"/>
                </a:solidFill>
              </a:rPr>
              <a:t> cell surface glycoprotein,CD52. The Campath-1H antibody is an IgG1 kappa with human variable framework and constant regions, and </a:t>
            </a:r>
            <a:r>
              <a:rPr lang="en-US" sz="1800" dirty="0" err="1" smtClean="0">
                <a:solidFill>
                  <a:schemeClr val="tx1"/>
                </a:solidFill>
              </a:rPr>
              <a:t>complementarity</a:t>
            </a:r>
            <a:r>
              <a:rPr lang="en-US" sz="1800" dirty="0" smtClean="0">
                <a:solidFill>
                  <a:schemeClr val="tx1"/>
                </a:solidFill>
              </a:rPr>
              <a:t>-determining regions from a </a:t>
            </a:r>
            <a:r>
              <a:rPr lang="en-US" sz="1800" dirty="0" err="1" smtClean="0">
                <a:solidFill>
                  <a:schemeClr val="tx1"/>
                </a:solidFill>
              </a:rPr>
              <a:t>murine</a:t>
            </a:r>
            <a:r>
              <a:rPr lang="en-US" sz="1800" dirty="0" smtClean="0">
                <a:solidFill>
                  <a:schemeClr val="tx1"/>
                </a:solidFill>
              </a:rPr>
              <a:t> (rat) monoclonal antibody (Campath-1G). </a:t>
            </a:r>
            <a:r>
              <a:rPr lang="en-US" sz="1800" dirty="0" err="1" smtClean="0">
                <a:solidFill>
                  <a:schemeClr val="tx1"/>
                </a:solidFill>
              </a:rPr>
              <a:t>Campath</a:t>
            </a:r>
            <a:r>
              <a:rPr lang="en-US" sz="1800" dirty="0" smtClean="0">
                <a:solidFill>
                  <a:schemeClr val="tx1"/>
                </a:solidFill>
              </a:rPr>
              <a:t> is produced in mammalian cell (Chinese hamster ovary) suspension culture in a medium containing neomycin.</a:t>
            </a:r>
            <a:endParaRPr lang="en-US" sz="1800" dirty="0" smtClean="0">
              <a:solidFill>
                <a:schemeClr val="tx1"/>
              </a:solidFill>
            </a:endParaRPr>
          </a:p>
        </p:txBody>
      </p:sp>
      <p:sp>
        <p:nvSpPr>
          <p:cNvPr id="13" name="Title 1"/>
          <p:cNvSpPr txBox="1">
            <a:spLocks/>
          </p:cNvSpPr>
          <p:nvPr/>
        </p:nvSpPr>
        <p:spPr>
          <a:xfrm>
            <a:off x="381000" y="4114800"/>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Indication/Usage</a:t>
            </a:r>
            <a:endParaRPr kumimoji="0" lang="en-US" sz="1800" b="1" i="0" u="none" strike="noStrike" kern="1200" cap="none" spc="0" normalizeH="0" baseline="0" noProof="0" dirty="0">
              <a:ln>
                <a:noFill/>
              </a:ln>
              <a:solidFill>
                <a:schemeClr val="tx1"/>
              </a:solidFill>
              <a:effectLst/>
              <a:uLnTx/>
              <a:uFillTx/>
              <a:latin typeface="+mj-lt"/>
              <a:ea typeface="+mj-ea"/>
              <a:cs typeface="+mj-cs"/>
            </a:endParaRPr>
          </a:p>
        </p:txBody>
      </p:sp>
      <p:sp>
        <p:nvSpPr>
          <p:cNvPr id="14" name="Content Placeholder 2"/>
          <p:cNvSpPr txBox="1">
            <a:spLocks/>
          </p:cNvSpPr>
          <p:nvPr/>
        </p:nvSpPr>
        <p:spPr>
          <a:xfrm>
            <a:off x="381000" y="4479924"/>
            <a:ext cx="8229600" cy="549276"/>
          </a:xfrm>
          <a:prstGeom prst="rect">
            <a:avLst/>
          </a:prstGeom>
        </p:spPr>
        <p:txBody>
          <a:bodyPr vert="horz" lIns="91440" tIns="45720" rIns="91440" bIns="45720" rtlCol="0">
            <a:noAutofit/>
          </a:bodyPr>
          <a:lstStyle/>
          <a:p>
            <a:pPr lvl="0" algn="just">
              <a:spcBef>
                <a:spcPct val="20000"/>
              </a:spcBef>
              <a:defRPr/>
            </a:pPr>
            <a:r>
              <a:rPr lang="en-US" sz="1500" dirty="0" err="1" smtClean="0"/>
              <a:t>Alemtuzumab</a:t>
            </a:r>
            <a:r>
              <a:rPr lang="en-US" sz="1500" dirty="0" smtClean="0"/>
              <a:t> (</a:t>
            </a:r>
            <a:r>
              <a:rPr lang="en-US" sz="1500" dirty="0" err="1" smtClean="0"/>
              <a:t>Campath</a:t>
            </a:r>
            <a:r>
              <a:rPr lang="en-US" sz="1500" dirty="0" smtClean="0"/>
              <a:t>) is a monoclonal antibody therapy used for treatment of B-cell chronic lymphocytic leukemia.</a:t>
            </a:r>
            <a:endParaRPr kumimoji="0" lang="en-US" sz="1500" b="0" i="0" u="none" strike="noStrike" kern="1200" cap="none" spc="0" normalizeH="0" baseline="0" noProof="0" dirty="0">
              <a:ln>
                <a:noFill/>
              </a:ln>
              <a:effectLst/>
              <a:uLnTx/>
              <a:uFillTx/>
              <a:latin typeface="+mn-lt"/>
              <a:ea typeface="+mn-ea"/>
              <a:cs typeface="+mn-cs"/>
            </a:endParaRPr>
          </a:p>
        </p:txBody>
      </p:sp>
      <p:sp>
        <p:nvSpPr>
          <p:cNvPr id="15" name="Title 1"/>
          <p:cNvSpPr txBox="1">
            <a:spLocks/>
          </p:cNvSpPr>
          <p:nvPr/>
        </p:nvSpPr>
        <p:spPr>
          <a:xfrm>
            <a:off x="381000" y="4953000"/>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err="1" smtClean="0">
                <a:ln>
                  <a:noFill/>
                </a:ln>
                <a:solidFill>
                  <a:schemeClr val="tx1"/>
                </a:solidFill>
                <a:effectLst/>
                <a:uLnTx/>
                <a:uFillTx/>
                <a:latin typeface="+mj-lt"/>
                <a:ea typeface="+mj-ea"/>
                <a:cs typeface="+mj-cs"/>
              </a:rPr>
              <a:t>Pharmacodynamics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6" name="Content Placeholder 2"/>
          <p:cNvSpPr txBox="1">
            <a:spLocks/>
          </p:cNvSpPr>
          <p:nvPr/>
        </p:nvSpPr>
        <p:spPr>
          <a:xfrm>
            <a:off x="381000" y="5334000"/>
            <a:ext cx="8229600" cy="1295400"/>
          </a:xfrm>
          <a:prstGeom prst="rect">
            <a:avLst/>
          </a:prstGeom>
        </p:spPr>
        <p:txBody>
          <a:bodyPr vert="horz" lIns="91440" tIns="45720" rIns="91440" bIns="45720" rtlCol="0">
            <a:noAutofit/>
          </a:bodyPr>
          <a:lstStyle/>
          <a:p>
            <a:pPr algn="just">
              <a:spcBef>
                <a:spcPct val="20000"/>
              </a:spcBef>
            </a:pPr>
            <a:r>
              <a:rPr lang="en-US" sz="1500" dirty="0" err="1" smtClean="0"/>
              <a:t>Campath</a:t>
            </a:r>
            <a:r>
              <a:rPr lang="en-US" sz="1500" dirty="0" smtClean="0"/>
              <a:t> is used to treat leukemia by exploiting antibody mediated </a:t>
            </a:r>
            <a:r>
              <a:rPr lang="en-US" sz="1500" dirty="0" err="1" smtClean="0"/>
              <a:t>lysis</a:t>
            </a:r>
            <a:r>
              <a:rPr lang="en-US" sz="1500" dirty="0" smtClean="0"/>
              <a:t> of CD52 presenting cells. The CD52 antigen is a cell surface protein found on essentially all B and T lymphocytes, a majority of </a:t>
            </a:r>
            <a:r>
              <a:rPr lang="en-US" sz="1500" dirty="0" err="1" smtClean="0"/>
              <a:t>monocytes</a:t>
            </a:r>
            <a:r>
              <a:rPr lang="en-US" sz="1500" dirty="0" smtClean="0"/>
              <a:t>, macrophages and most granulocytes. The CD52 antigen is not present on erythrocytes or </a:t>
            </a:r>
            <a:r>
              <a:rPr lang="en-US" sz="1500" dirty="0" err="1" smtClean="0"/>
              <a:t>hematopoetic</a:t>
            </a:r>
            <a:r>
              <a:rPr lang="en-US" sz="1500" dirty="0" smtClean="0"/>
              <a:t> stem cells. In leukemia there is an excess of B and T cells, so </a:t>
            </a:r>
            <a:r>
              <a:rPr lang="en-US" sz="1500" dirty="0" err="1" smtClean="0"/>
              <a:t>Campath</a:t>
            </a:r>
            <a:r>
              <a:rPr lang="en-US" sz="1500" dirty="0" smtClean="0"/>
              <a:t> permits selective reduction of lymphocyte populations.</a:t>
            </a:r>
            <a:endParaRPr lang="en-US" sz="15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524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Mechanism</a:t>
            </a:r>
            <a:r>
              <a:rPr kumimoji="0" lang="en-US" sz="1800" b="1" i="0" u="none" strike="noStrike" kern="1200" cap="none" spc="0" normalizeH="0" noProof="0" dirty="0" smtClean="0">
                <a:ln>
                  <a:noFill/>
                </a:ln>
                <a:solidFill>
                  <a:schemeClr val="tx1"/>
                </a:solidFill>
                <a:effectLst/>
                <a:uLnTx/>
                <a:uFillTx/>
                <a:latin typeface="+mj-lt"/>
                <a:ea typeface="+mj-ea"/>
                <a:cs typeface="+mj-cs"/>
              </a:rPr>
              <a:t> of Action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381000" y="487362"/>
            <a:ext cx="8229600" cy="503238"/>
          </a:xfrm>
          <a:prstGeom prst="rect">
            <a:avLst/>
          </a:prstGeom>
        </p:spPr>
        <p:txBody>
          <a:bodyPr vert="horz" lIns="91440" tIns="45720" rIns="91440" bIns="45720" rtlCol="0">
            <a:noAutofit/>
          </a:bodyPr>
          <a:lstStyle/>
          <a:p>
            <a:pPr algn="just">
              <a:spcBef>
                <a:spcPct val="20000"/>
              </a:spcBef>
            </a:pPr>
            <a:r>
              <a:rPr lang="en-US" sz="1500" dirty="0" err="1" smtClean="0"/>
              <a:t>Campath</a:t>
            </a:r>
            <a:r>
              <a:rPr lang="en-US" sz="1500" dirty="0" smtClean="0"/>
              <a:t> binds to the CD52 antigen present on most B and T lymphocytes. This binding leads to antibody-dependent </a:t>
            </a:r>
            <a:r>
              <a:rPr lang="en-US" sz="1500" dirty="0" err="1" smtClean="0"/>
              <a:t>lysis</a:t>
            </a:r>
            <a:r>
              <a:rPr lang="en-US" sz="1500" dirty="0" smtClean="0"/>
              <a:t> of leukemic cells.</a:t>
            </a:r>
            <a:endParaRPr lang="en-US" sz="1500" dirty="0" smtClean="0"/>
          </a:p>
        </p:txBody>
      </p:sp>
      <p:sp>
        <p:nvSpPr>
          <p:cNvPr id="9" name="Title 1"/>
          <p:cNvSpPr txBox="1">
            <a:spLocks/>
          </p:cNvSpPr>
          <p:nvPr/>
        </p:nvSpPr>
        <p:spPr>
          <a:xfrm>
            <a:off x="381000" y="960438"/>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Metabolism</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Content Placeholder 2"/>
          <p:cNvSpPr txBox="1">
            <a:spLocks/>
          </p:cNvSpPr>
          <p:nvPr/>
        </p:nvSpPr>
        <p:spPr>
          <a:xfrm>
            <a:off x="381000" y="1249362"/>
            <a:ext cx="8229600" cy="503238"/>
          </a:xfrm>
          <a:prstGeom prst="rect">
            <a:avLst/>
          </a:prstGeom>
        </p:spPr>
        <p:txBody>
          <a:bodyPr vert="horz" lIns="91440" tIns="45720" rIns="91440" bIns="45720" rtlCol="0">
            <a:noAutofit/>
          </a:bodyPr>
          <a:lstStyle/>
          <a:p>
            <a:pPr algn="just">
              <a:spcBef>
                <a:spcPct val="20000"/>
              </a:spcBef>
            </a:pPr>
            <a:r>
              <a:rPr lang="en-US" sz="1500" dirty="0" smtClean="0"/>
              <a:t>Most likely removed by </a:t>
            </a:r>
            <a:r>
              <a:rPr lang="en-US" sz="1500" dirty="0" err="1" smtClean="0"/>
              <a:t>opsonization</a:t>
            </a:r>
            <a:r>
              <a:rPr lang="en-US" sz="1500" dirty="0" smtClean="0"/>
              <a:t> via the </a:t>
            </a:r>
            <a:r>
              <a:rPr lang="en-US" sz="1500" dirty="0" err="1" smtClean="0"/>
              <a:t>reticuloendothelial</a:t>
            </a:r>
            <a:r>
              <a:rPr lang="en-US" sz="1500" dirty="0" smtClean="0"/>
              <a:t> system when bound to B or T lymphocytes</a:t>
            </a:r>
            <a:endParaRPr lang="en-US" sz="1500" dirty="0" smtClean="0"/>
          </a:p>
        </p:txBody>
      </p:sp>
      <p:sp>
        <p:nvSpPr>
          <p:cNvPr id="11" name="Title 1"/>
          <p:cNvSpPr txBox="1">
            <a:spLocks/>
          </p:cNvSpPr>
          <p:nvPr/>
        </p:nvSpPr>
        <p:spPr>
          <a:xfrm>
            <a:off x="381000" y="17526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Half-life</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2" name="Content Placeholder 2"/>
          <p:cNvSpPr txBox="1">
            <a:spLocks/>
          </p:cNvSpPr>
          <p:nvPr/>
        </p:nvSpPr>
        <p:spPr>
          <a:xfrm>
            <a:off x="381000" y="2057400"/>
            <a:ext cx="8229600" cy="304800"/>
          </a:xfrm>
          <a:prstGeom prst="rect">
            <a:avLst/>
          </a:prstGeom>
        </p:spPr>
        <p:txBody>
          <a:bodyPr vert="horz" lIns="91440" tIns="45720" rIns="91440" bIns="45720" rtlCol="0">
            <a:noAutofit/>
          </a:bodyPr>
          <a:lstStyle/>
          <a:p>
            <a:pPr algn="just">
              <a:spcBef>
                <a:spcPct val="20000"/>
              </a:spcBef>
            </a:pPr>
            <a:r>
              <a:rPr lang="en-US" sz="1500" dirty="0" smtClean="0"/>
              <a:t>~288 hrs. </a:t>
            </a:r>
            <a:endParaRPr lang="en-US" sz="1500" dirty="0" smtClean="0"/>
          </a:p>
        </p:txBody>
      </p:sp>
      <p:sp>
        <p:nvSpPr>
          <p:cNvPr id="13" name="Title 1"/>
          <p:cNvSpPr txBox="1">
            <a:spLocks/>
          </p:cNvSpPr>
          <p:nvPr/>
        </p:nvSpPr>
        <p:spPr>
          <a:xfrm>
            <a:off x="381000" y="22860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Volume of Distribution</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4" name="Content Placeholder 2"/>
          <p:cNvSpPr txBox="1">
            <a:spLocks/>
          </p:cNvSpPr>
          <p:nvPr/>
        </p:nvSpPr>
        <p:spPr>
          <a:xfrm>
            <a:off x="381000" y="2667000"/>
            <a:ext cx="8229600" cy="304800"/>
          </a:xfrm>
          <a:prstGeom prst="rect">
            <a:avLst/>
          </a:prstGeom>
        </p:spPr>
        <p:txBody>
          <a:bodyPr vert="horz" lIns="91440" tIns="45720" rIns="91440" bIns="45720" rtlCol="0">
            <a:noAutofit/>
          </a:bodyPr>
          <a:lstStyle/>
          <a:p>
            <a:pPr algn="just">
              <a:spcBef>
                <a:spcPct val="20000"/>
              </a:spcBef>
            </a:pPr>
            <a:r>
              <a:rPr lang="en-US" sz="1500" dirty="0" smtClean="0"/>
              <a:t>* 0.18 L/kg</a:t>
            </a:r>
            <a:endParaRPr lang="en-US" sz="1500" dirty="0" smtClean="0"/>
          </a:p>
        </p:txBody>
      </p:sp>
      <p:sp>
        <p:nvSpPr>
          <p:cNvPr id="15" name="Rectangle 14"/>
          <p:cNvSpPr/>
          <p:nvPr/>
        </p:nvSpPr>
        <p:spPr>
          <a:xfrm>
            <a:off x="381000" y="3258235"/>
            <a:ext cx="8610600" cy="323165"/>
          </a:xfrm>
          <a:prstGeom prst="rect">
            <a:avLst/>
          </a:prstGeom>
        </p:spPr>
        <p:txBody>
          <a:bodyPr wrap="square">
            <a:spAutoFit/>
          </a:bodyPr>
          <a:lstStyle/>
          <a:p>
            <a:r>
              <a:rPr lang="en-US" sz="1500" dirty="0" smtClean="0"/>
              <a:t>Patent no. </a:t>
            </a:r>
            <a:r>
              <a:rPr lang="en-US" sz="1500" dirty="0" smtClean="0"/>
              <a:t>1339198, Canada, </a:t>
            </a:r>
            <a:r>
              <a:rPr lang="en-US" sz="1500" dirty="0" smtClean="0"/>
              <a:t>approved: </a:t>
            </a:r>
            <a:r>
              <a:rPr lang="en-US" sz="1500" dirty="0" smtClean="0"/>
              <a:t>1997-08-05 expired</a:t>
            </a:r>
            <a:r>
              <a:rPr lang="en-US" sz="1500" dirty="0" smtClean="0"/>
              <a:t>: </a:t>
            </a:r>
            <a:r>
              <a:rPr lang="en-US" sz="1500" dirty="0" smtClean="0"/>
              <a:t>2014</a:t>
            </a:r>
            <a:r>
              <a:rPr lang="en-US" sz="1500" dirty="0" smtClean="0"/>
              <a:t>-08-05 </a:t>
            </a:r>
            <a:endParaRPr lang="en-US" sz="1500" dirty="0" smtClean="0"/>
          </a:p>
        </p:txBody>
      </p:sp>
      <p:sp>
        <p:nvSpPr>
          <p:cNvPr id="16" name="Title 1"/>
          <p:cNvSpPr txBox="1">
            <a:spLocks/>
          </p:cNvSpPr>
          <p:nvPr/>
        </p:nvSpPr>
        <p:spPr>
          <a:xfrm>
            <a:off x="381000" y="28956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Patents</a:t>
            </a:r>
          </a:p>
        </p:txBody>
      </p:sp>
      <p:sp>
        <p:nvSpPr>
          <p:cNvPr id="17" name="Rectangle 16"/>
          <p:cNvSpPr/>
          <p:nvPr/>
        </p:nvSpPr>
        <p:spPr>
          <a:xfrm>
            <a:off x="381000" y="3810000"/>
            <a:ext cx="8610600" cy="553998"/>
          </a:xfrm>
          <a:prstGeom prst="rect">
            <a:avLst/>
          </a:prstGeom>
        </p:spPr>
        <p:txBody>
          <a:bodyPr wrap="square">
            <a:spAutoFit/>
          </a:bodyPr>
          <a:lstStyle/>
          <a:p>
            <a:r>
              <a:rPr lang="en-US" sz="1500" dirty="0" smtClean="0"/>
              <a:t>DB00072 (</a:t>
            </a:r>
            <a:r>
              <a:rPr lang="en-US" sz="1500" dirty="0" err="1" smtClean="0"/>
              <a:t>Trastuzumab</a:t>
            </a:r>
            <a:r>
              <a:rPr lang="en-US" sz="1500" dirty="0" smtClean="0"/>
              <a:t>): </a:t>
            </a:r>
            <a:r>
              <a:rPr lang="en-US" sz="1500" dirty="0" err="1" smtClean="0"/>
              <a:t>Trastuzumab</a:t>
            </a:r>
            <a:r>
              <a:rPr lang="en-US" sz="1500" dirty="0" smtClean="0"/>
              <a:t> </a:t>
            </a:r>
            <a:r>
              <a:rPr lang="en-US" sz="1500" dirty="0" smtClean="0"/>
              <a:t>may increase the risk of </a:t>
            </a:r>
            <a:r>
              <a:rPr lang="en-US" sz="1500" dirty="0" err="1" smtClean="0"/>
              <a:t>neutropenia</a:t>
            </a:r>
            <a:r>
              <a:rPr lang="en-US" sz="1500" dirty="0" smtClean="0"/>
              <a:t> and anemia. Monitor closely for signs and symptoms of adverse events. </a:t>
            </a:r>
            <a:endParaRPr lang="en-US" sz="1500" dirty="0" smtClean="0"/>
          </a:p>
        </p:txBody>
      </p:sp>
      <p:sp>
        <p:nvSpPr>
          <p:cNvPr id="18" name="Title 1"/>
          <p:cNvSpPr txBox="1">
            <a:spLocks/>
          </p:cNvSpPr>
          <p:nvPr/>
        </p:nvSpPr>
        <p:spPr>
          <a:xfrm>
            <a:off x="381000" y="3475038"/>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Drug Interactions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9" name="Title 1"/>
          <p:cNvSpPr txBox="1">
            <a:spLocks/>
          </p:cNvSpPr>
          <p:nvPr/>
        </p:nvSpPr>
        <p:spPr>
          <a:xfrm>
            <a:off x="381000" y="4313238"/>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Sequence</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0" name="Content Placeholder 2"/>
          <p:cNvSpPr txBox="1">
            <a:spLocks/>
          </p:cNvSpPr>
          <p:nvPr/>
        </p:nvSpPr>
        <p:spPr>
          <a:xfrm>
            <a:off x="381000" y="4648200"/>
            <a:ext cx="8229600" cy="1828800"/>
          </a:xfrm>
          <a:prstGeom prst="rect">
            <a:avLst/>
          </a:prstGeom>
        </p:spPr>
        <p:txBody>
          <a:bodyPr vert="horz" lIns="91440" tIns="45720" rIns="91440" bIns="45720" rtlCol="0">
            <a:noAutofit/>
          </a:bodyPr>
          <a:lstStyle/>
          <a:p>
            <a:pPr algn="just">
              <a:spcBef>
                <a:spcPct val="20000"/>
              </a:spcBef>
            </a:pPr>
            <a:r>
              <a:rPr lang="en-US" sz="1500" dirty="0" smtClean="0"/>
              <a:t>Heavy Chain 1: </a:t>
            </a:r>
          </a:p>
          <a:p>
            <a:pPr algn="just">
              <a:spcBef>
                <a:spcPct val="20000"/>
              </a:spcBef>
            </a:pPr>
            <a:r>
              <a:rPr lang="en-US" sz="1500" dirty="0" smtClean="0"/>
              <a:t>QVQLQESGPGLVRPSQTLSLTCTVSGFTFTDFYMNWVRQPPGRGLEWIGFIRDKAKGYTTEYNPSVKGRVTMLVDTSKNQFSLRLSSVTAADTAVYYCAREGHTAAPFDYWGQGSLVTVSSASTKGPSVFPLAPSSKSTSGGTAALGCLVKDYFPEPVTVSWNSGALTSGVHTFPAVLQSSGLYSLSSVVTVPSSSLGTQTYICNVNHKPSNTKVDKKVEPKSCDKTHTCPPCPAPELLGGPSVFLFPPKPKDTLMISRTPEVTCVVVDVSHEDPEVKFNWYVDGVEVHNAKTKPREEQYNSTYRVVSVLTVLHQDWLNGKEYKCKVSNKALPAPIEKTISKAKGQPREPQVYTLPPSRDELTKNQVSLTCLVKGFYPSDIAVEWESNGQPENNYKTTPPVLDSDGSFFLYSKLTVDKSRWQQGNVFSCSVMHEALHNHYTQKSLSLSPGK</a:t>
            </a:r>
            <a:endParaRPr lang="en-US" sz="15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ontent Placeholder 2"/>
          <p:cNvSpPr txBox="1">
            <a:spLocks/>
          </p:cNvSpPr>
          <p:nvPr/>
        </p:nvSpPr>
        <p:spPr>
          <a:xfrm>
            <a:off x="381000" y="228600"/>
            <a:ext cx="8229600" cy="3733800"/>
          </a:xfrm>
          <a:prstGeom prst="rect">
            <a:avLst/>
          </a:prstGeom>
        </p:spPr>
        <p:txBody>
          <a:bodyPr vert="horz" lIns="91440" tIns="45720" rIns="91440" bIns="45720" rtlCol="0">
            <a:noAutofit/>
          </a:bodyPr>
          <a:lstStyle/>
          <a:p>
            <a:pPr algn="just">
              <a:spcBef>
                <a:spcPct val="20000"/>
              </a:spcBef>
            </a:pPr>
            <a:r>
              <a:rPr lang="en-US" sz="1500" dirty="0" smtClean="0"/>
              <a:t>Light Chain 1: </a:t>
            </a:r>
          </a:p>
          <a:p>
            <a:pPr algn="just">
              <a:spcBef>
                <a:spcPct val="20000"/>
              </a:spcBef>
            </a:pPr>
            <a:r>
              <a:rPr lang="en-US" sz="1500" dirty="0" smtClean="0"/>
              <a:t>DIQMTQSPSSLSASVGDRVTITCKASQNIDKYLNWYQQKPGKAPKLLIYNTNNLQTGVPSRFSGSGSGTDFTFTISSLQPEDIATYYCLQHISRPRTFGQGTKVEIKRTVAAPSVFIFPPSDEQLKSGTASVVCLLNNFYPREAKVQWKVDNALQSGNSQESVTEQDSKDSTYSLSSTLTLSKADYEKHKVYACEVTHQGLSSPVTKSFNR</a:t>
            </a:r>
          </a:p>
          <a:p>
            <a:pPr algn="just">
              <a:spcBef>
                <a:spcPct val="20000"/>
              </a:spcBef>
            </a:pPr>
            <a:r>
              <a:rPr lang="en-US" sz="1500" dirty="0" smtClean="0"/>
              <a:t>Heavy Chain 2:</a:t>
            </a:r>
          </a:p>
          <a:p>
            <a:pPr algn="just">
              <a:spcBef>
                <a:spcPct val="20000"/>
              </a:spcBef>
            </a:pPr>
            <a:r>
              <a:rPr lang="en-US" sz="1500" dirty="0" smtClean="0"/>
              <a:t>QVQLQESGPGLVRPSQTLSLTCTVSGFTFTDFYMNWVRQPPGRGLEWIGFIRDKAKGYTTEYNPSVKGRVTMLVDTSKNQFSLRLSSVTAADTAVYYCAREGHTAAPFDYWGQGSLVTVSSASTKGPSVFPLAPSSKSTSGGTAALGCLVKDYFPEPVTVSWNSGALTSGVHTFPAVLQSSGLYSLSSVVTVPSSSLGTQTYICNVNHKPSNTKVDKKVEPKSCDKTHTCPPCPAPELLGGPSVFLFPPKPKDTLMISRTPEVTCVVVDVSHEDPEVKFNWYVDGVEVHNAKTKPREEQYNSTYRVVSVLTVLHQDWLNGKEYKCKVSNKALPAPIEKTISKAKGQPREPQVYTLPPSRDELTKNQVSLTCLVKGFYPSDIAVEWESNGQPENNYKTTPPVLDSDGSFFLYSKLTVDKSRWQQGNVFSCSVMHEALHNHYTQKSLSLSPGK</a:t>
            </a:r>
          </a:p>
          <a:p>
            <a:pPr algn="just">
              <a:spcBef>
                <a:spcPct val="20000"/>
              </a:spcBef>
            </a:pPr>
            <a:r>
              <a:rPr lang="en-US" sz="1500" dirty="0" smtClean="0"/>
              <a:t>Light </a:t>
            </a:r>
            <a:r>
              <a:rPr lang="en-US" sz="1500" dirty="0" smtClean="0"/>
              <a:t>Chain </a:t>
            </a:r>
            <a:r>
              <a:rPr lang="en-US" sz="1500" dirty="0" smtClean="0"/>
              <a:t>2: </a:t>
            </a:r>
            <a:endParaRPr lang="en-US" sz="1500" dirty="0" smtClean="0"/>
          </a:p>
          <a:p>
            <a:pPr algn="just">
              <a:spcBef>
                <a:spcPct val="20000"/>
              </a:spcBef>
            </a:pPr>
            <a:r>
              <a:rPr lang="en-US" sz="1500" dirty="0" smtClean="0"/>
              <a:t>DIQMTQSPSSLSASVGDRVTITCKASQNIDKYLNWYQQKPGKAPKLLIYNTNNLQTGVPSRFSGSGSGTDFTFTISSLQPEDIATYYCLQHISRPRTFGQGTKVEIKRTVAAPSVFIFPPSDEQLKSGTASVVCLLNNFYPREAKVQWKVDNALQSGNSQESVTEQDSKDSTYSLSSTLTLSKADYEKHKVYACEVTHQGLSSPVTKSFNR</a:t>
            </a:r>
            <a:endParaRPr lang="en-US" sz="1500" dirty="0" smtClean="0"/>
          </a:p>
        </p:txBody>
      </p:sp>
      <p:sp>
        <p:nvSpPr>
          <p:cNvPr id="23" name="Title 1"/>
          <p:cNvSpPr txBox="1">
            <a:spLocks/>
          </p:cNvSpPr>
          <p:nvPr/>
        </p:nvSpPr>
        <p:spPr>
          <a:xfrm>
            <a:off x="381000" y="3962400"/>
            <a:ext cx="3200400" cy="411162"/>
          </a:xfrm>
          <a:prstGeom prst="rect">
            <a:avLst/>
          </a:prstGeom>
        </p:spPr>
        <p:txBody>
          <a:bodyPr vert="horz" lIns="91440" tIns="45720" rIns="91440" bIns="45720" rtlCol="0" anchor="ctr">
            <a:normAutofit/>
          </a:bodyPr>
          <a:lstStyle/>
          <a:p>
            <a:pPr lvl="0">
              <a:spcBef>
                <a:spcPct val="0"/>
              </a:spcBef>
            </a:pPr>
            <a:r>
              <a:rPr lang="en-IN" b="1" dirty="0" smtClean="0">
                <a:latin typeface="+mj-lt"/>
                <a:ea typeface="+mj-ea"/>
                <a:cs typeface="+mj-cs"/>
              </a:rPr>
              <a:t>Experimental Properties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4" name="Content Placeholder 2"/>
          <p:cNvSpPr txBox="1">
            <a:spLocks/>
          </p:cNvSpPr>
          <p:nvPr/>
        </p:nvSpPr>
        <p:spPr>
          <a:xfrm>
            <a:off x="381000" y="4343400"/>
            <a:ext cx="8229600" cy="914400"/>
          </a:xfrm>
          <a:prstGeom prst="rect">
            <a:avLst/>
          </a:prstGeom>
        </p:spPr>
        <p:txBody>
          <a:bodyPr vert="horz" lIns="91440" tIns="45720" rIns="91440" bIns="45720" rtlCol="0">
            <a:noAutofit/>
          </a:bodyPr>
          <a:lstStyle/>
          <a:p>
            <a:pPr algn="just">
              <a:spcBef>
                <a:spcPct val="20000"/>
              </a:spcBef>
            </a:pPr>
            <a:r>
              <a:rPr lang="en-IN" sz="1500" dirty="0" smtClean="0"/>
              <a:t>Melting </a:t>
            </a:r>
            <a:r>
              <a:rPr lang="en-IN" sz="1500" dirty="0" smtClean="0"/>
              <a:t>Point: </a:t>
            </a:r>
            <a:r>
              <a:rPr lang="en-IN" sz="1500" dirty="0" smtClean="0"/>
              <a:t>61°C </a:t>
            </a:r>
            <a:r>
              <a:rPr lang="en-IN" sz="1500" dirty="0" smtClean="0"/>
              <a:t>(FAB fragment), </a:t>
            </a:r>
            <a:r>
              <a:rPr lang="en-IN" sz="1500" dirty="0" smtClean="0"/>
              <a:t>71°C </a:t>
            </a:r>
            <a:r>
              <a:rPr lang="en-IN" sz="1500" dirty="0" smtClean="0"/>
              <a:t>(whole </a:t>
            </a:r>
            <a:r>
              <a:rPr lang="en-IN" sz="1500" dirty="0" err="1" smtClean="0"/>
              <a:t>mAb</a:t>
            </a:r>
            <a:r>
              <a:rPr lang="en-IN" sz="1500" dirty="0" smtClean="0"/>
              <a:t>)</a:t>
            </a:r>
            <a:endParaRPr lang="en-IN" sz="1500" dirty="0" smtClean="0"/>
          </a:p>
          <a:p>
            <a:pPr algn="just">
              <a:spcBef>
                <a:spcPct val="20000"/>
              </a:spcBef>
            </a:pPr>
            <a:r>
              <a:rPr lang="en-IN" sz="1500" dirty="0" err="1" smtClean="0"/>
              <a:t>Hydrophobicity</a:t>
            </a:r>
            <a:r>
              <a:rPr lang="en-IN" sz="1500" dirty="0" smtClean="0"/>
              <a:t>: </a:t>
            </a:r>
            <a:r>
              <a:rPr lang="en-IN" sz="1500" dirty="0" smtClean="0"/>
              <a:t>0.431</a:t>
            </a:r>
            <a:endParaRPr lang="en-IN" sz="1500" dirty="0" smtClean="0"/>
          </a:p>
          <a:p>
            <a:pPr algn="just">
              <a:spcBef>
                <a:spcPct val="20000"/>
              </a:spcBef>
            </a:pPr>
            <a:r>
              <a:rPr lang="en-US" sz="1500" dirty="0" err="1" smtClean="0"/>
              <a:t>Isoelectric</a:t>
            </a:r>
            <a:r>
              <a:rPr lang="en-US" sz="1500" dirty="0" smtClean="0"/>
              <a:t>  Point: 8.76 </a:t>
            </a:r>
            <a:endParaRPr lang="en-US" sz="15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28600" y="1524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General References</a:t>
            </a:r>
          </a:p>
        </p:txBody>
      </p:sp>
      <p:sp>
        <p:nvSpPr>
          <p:cNvPr id="8" name="Content Placeholder 2"/>
          <p:cNvSpPr txBox="1">
            <a:spLocks/>
          </p:cNvSpPr>
          <p:nvPr/>
        </p:nvSpPr>
        <p:spPr>
          <a:xfrm>
            <a:off x="304800" y="457200"/>
            <a:ext cx="8229600" cy="3048000"/>
          </a:xfrm>
          <a:prstGeom prst="rect">
            <a:avLst/>
          </a:prstGeom>
        </p:spPr>
        <p:txBody>
          <a:bodyPr vert="horz" lIns="91440" tIns="45720" rIns="91440" bIns="45720" rtlCol="0">
            <a:noAutofit/>
          </a:bodyPr>
          <a:lstStyle/>
          <a:p>
            <a:pPr algn="just">
              <a:buFont typeface="Arial" pitchFamily="34" charset="0"/>
              <a:buChar char="•"/>
            </a:pPr>
            <a:r>
              <a:rPr lang="en-US" sz="1500" dirty="0" smtClean="0"/>
              <a:t>Hale </a:t>
            </a:r>
            <a:r>
              <a:rPr lang="en-US" sz="1500" dirty="0" smtClean="0"/>
              <a:t>G, Bright S, </a:t>
            </a:r>
            <a:r>
              <a:rPr lang="en-US" sz="1500" dirty="0" err="1" smtClean="0"/>
              <a:t>Chumbley</a:t>
            </a:r>
            <a:r>
              <a:rPr lang="en-US" sz="1500" dirty="0" smtClean="0"/>
              <a:t> G, Hoang T, Metcalf D, Munro AJ, </a:t>
            </a:r>
            <a:r>
              <a:rPr lang="en-US" sz="1500" dirty="0" err="1" smtClean="0"/>
              <a:t>Waldmann</a:t>
            </a:r>
            <a:r>
              <a:rPr lang="en-US" sz="1500" dirty="0" smtClean="0"/>
              <a:t> H: Removal of T cells from bone marrow for transplantation: a monoclonal </a:t>
            </a:r>
            <a:r>
              <a:rPr lang="en-US" sz="1500" dirty="0" err="1" smtClean="0"/>
              <a:t>antilymphocyte</a:t>
            </a:r>
            <a:r>
              <a:rPr lang="en-US" sz="1500" dirty="0" smtClean="0"/>
              <a:t> antibody that fixes human complement. Blood. 1983 Oct;62(4):873-82. </a:t>
            </a:r>
            <a:endParaRPr lang="en-US" sz="1500" dirty="0" smtClean="0"/>
          </a:p>
          <a:p>
            <a:pPr algn="just"/>
            <a:r>
              <a:rPr lang="en-US" sz="1500" dirty="0" smtClean="0"/>
              <a:t>"</a:t>
            </a:r>
            <a:r>
              <a:rPr lang="en-US" sz="1500" dirty="0" err="1" smtClean="0"/>
              <a:t>Pubmed</a:t>
            </a:r>
            <a:r>
              <a:rPr lang="en-US" sz="1500" dirty="0" smtClean="0"/>
              <a:t>":http://</a:t>
            </a:r>
            <a:r>
              <a:rPr lang="en-US" sz="1500" dirty="0" smtClean="0"/>
              <a:t>www.ncbi.nlm.nih.gov/pubmed/6349718</a:t>
            </a:r>
          </a:p>
          <a:p>
            <a:pPr algn="just">
              <a:buFont typeface="Arial" pitchFamily="34" charset="0"/>
              <a:buChar char="•"/>
            </a:pPr>
            <a:r>
              <a:rPr lang="en-US" sz="1500" dirty="0" err="1" smtClean="0"/>
              <a:t>Riechmann</a:t>
            </a:r>
            <a:r>
              <a:rPr lang="en-US" sz="1500" dirty="0" smtClean="0"/>
              <a:t> </a:t>
            </a:r>
            <a:r>
              <a:rPr lang="en-US" sz="1500" dirty="0" smtClean="0"/>
              <a:t>L, Clark M, </a:t>
            </a:r>
            <a:r>
              <a:rPr lang="en-US" sz="1500" dirty="0" err="1" smtClean="0"/>
              <a:t>Waldmann</a:t>
            </a:r>
            <a:r>
              <a:rPr lang="en-US" sz="1500" dirty="0" smtClean="0"/>
              <a:t> H, Winter G: Reshaping human antibodies for therapy. Nature. 1988 Mar 24;332(6162):323-7. "</a:t>
            </a:r>
            <a:r>
              <a:rPr lang="en-US" sz="1500" dirty="0" err="1" smtClean="0"/>
              <a:t>Pubmed</a:t>
            </a:r>
            <a:r>
              <a:rPr lang="en-US" sz="1500" dirty="0" smtClean="0"/>
              <a:t>":http://</a:t>
            </a:r>
            <a:r>
              <a:rPr lang="en-US" sz="1500" dirty="0" smtClean="0"/>
              <a:t>www.ncbi.nlm.nih.gov/pubmed/3127726</a:t>
            </a:r>
          </a:p>
          <a:p>
            <a:pPr algn="just">
              <a:buFont typeface="Arial" pitchFamily="34" charset="0"/>
              <a:buChar char="•"/>
            </a:pPr>
            <a:r>
              <a:rPr lang="en-US" sz="1500" dirty="0" smtClean="0"/>
              <a:t> </a:t>
            </a:r>
            <a:r>
              <a:rPr lang="en-US" sz="1500" dirty="0" smtClean="0"/>
              <a:t>IGMT "Link":http://imgt.cines.fr/3Dstructure-DB/cgi/details.cgi?pdbcode=1BEY# </a:t>
            </a:r>
            <a:endParaRPr lang="en-US" sz="1500" dirty="0" smtClean="0"/>
          </a:p>
          <a:p>
            <a:pPr algn="just">
              <a:buFont typeface="Arial" pitchFamily="34" charset="0"/>
              <a:buChar char="•"/>
            </a:pPr>
            <a:r>
              <a:rPr lang="en-US" sz="1500" dirty="0" smtClean="0"/>
              <a:t>IGMT“ Link</a:t>
            </a:r>
            <a:r>
              <a:rPr lang="en-US" sz="1500" dirty="0" smtClean="0"/>
              <a:t>":http://imgt.cines.fr/3Dstructure-DB/cgi/details.cgi?pdbcode=1CE1# </a:t>
            </a:r>
            <a:endParaRPr lang="en-US" sz="1500" dirty="0" smtClean="0"/>
          </a:p>
          <a:p>
            <a:pPr algn="just">
              <a:buFont typeface="Arial" pitchFamily="34" charset="0"/>
              <a:buChar char="•"/>
            </a:pPr>
            <a:r>
              <a:rPr lang="en-US" sz="1500" dirty="0" smtClean="0"/>
              <a:t>IGMT </a:t>
            </a:r>
            <a:r>
              <a:rPr lang="en-US" sz="1500" dirty="0" smtClean="0"/>
              <a:t>"Link":http://imgt.cines.fr/3Dstructure-DB/cgi/details.cgi?pdbcode=8005</a:t>
            </a:r>
            <a:endParaRPr lang="en-US" sz="1500" dirty="0" smtClean="0"/>
          </a:p>
        </p:txBody>
      </p:sp>
      <p:sp>
        <p:nvSpPr>
          <p:cNvPr id="9" name="Title 1"/>
          <p:cNvSpPr txBox="1">
            <a:spLocks/>
          </p:cNvSpPr>
          <p:nvPr/>
        </p:nvSpPr>
        <p:spPr>
          <a:xfrm>
            <a:off x="304800" y="25908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Brands</a:t>
            </a:r>
            <a:r>
              <a:rPr kumimoji="0" lang="en-US" sz="1800" b="1" i="0" u="none" strike="noStrike" kern="1200" cap="none" spc="0" normalizeH="0" noProof="0" dirty="0" smtClean="0">
                <a:ln>
                  <a:noFill/>
                </a:ln>
                <a:solidFill>
                  <a:schemeClr val="tx1"/>
                </a:solidFill>
                <a:effectLst/>
                <a:uLnTx/>
                <a:uFillTx/>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Content Placeholder 2"/>
          <p:cNvSpPr txBox="1">
            <a:spLocks/>
          </p:cNvSpPr>
          <p:nvPr/>
        </p:nvSpPr>
        <p:spPr>
          <a:xfrm>
            <a:off x="304800" y="2895600"/>
            <a:ext cx="8229600" cy="838200"/>
          </a:xfrm>
          <a:prstGeom prst="rect">
            <a:avLst/>
          </a:prstGeom>
        </p:spPr>
        <p:txBody>
          <a:bodyPr vert="horz" lIns="91440" tIns="45720" rIns="91440" bIns="45720" rtlCol="0">
            <a:noAutofit/>
          </a:bodyPr>
          <a:lstStyle/>
          <a:p>
            <a:pPr algn="just">
              <a:spcBef>
                <a:spcPct val="20000"/>
              </a:spcBef>
            </a:pPr>
            <a:r>
              <a:rPr lang="en-US" sz="1500" dirty="0" smtClean="0"/>
              <a:t>CAMPATH – </a:t>
            </a:r>
            <a:r>
              <a:rPr lang="en-US" sz="1500" dirty="0" err="1" smtClean="0"/>
              <a:t>Genzyme</a:t>
            </a:r>
            <a:r>
              <a:rPr lang="en-US" sz="1500" dirty="0" smtClean="0"/>
              <a:t> Corporation</a:t>
            </a:r>
          </a:p>
          <a:p>
            <a:pPr algn="just">
              <a:spcBef>
                <a:spcPct val="20000"/>
              </a:spcBef>
            </a:pPr>
            <a:r>
              <a:rPr lang="en-US" sz="1500" dirty="0" smtClean="0"/>
              <a:t>LEMTRADA - </a:t>
            </a:r>
            <a:r>
              <a:rPr lang="en-US" sz="1500" dirty="0" err="1" smtClean="0"/>
              <a:t>Genzyme</a:t>
            </a:r>
            <a:r>
              <a:rPr lang="en-US" sz="1500" dirty="0" smtClean="0"/>
              <a:t> Corporation </a:t>
            </a:r>
            <a:endParaRPr lang="en-US" sz="1500" dirty="0" smtClean="0"/>
          </a:p>
        </p:txBody>
      </p:sp>
    </p:spTree>
    <p:extLst>
      <p:ext uri="{BB962C8B-B14F-4D97-AF65-F5344CB8AC3E}">
        <p14:creationId xmlns:p14="http://schemas.microsoft.com/office/powerpoint/2010/main" xmlns="" val="3531991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81000" y="316468"/>
            <a:ext cx="1136850" cy="369332"/>
          </a:xfrm>
          <a:prstGeom prst="rect">
            <a:avLst/>
          </a:prstGeom>
        </p:spPr>
        <p:txBody>
          <a:bodyPr wrap="none">
            <a:spAutoFit/>
          </a:bodyPr>
          <a:lstStyle/>
          <a:p>
            <a:r>
              <a:rPr lang="en-US" b="1" dirty="0" smtClean="0"/>
              <a:t>CAMPATH</a:t>
            </a:r>
            <a:endParaRPr lang="en-US" b="1" dirty="0"/>
          </a:p>
        </p:txBody>
      </p:sp>
      <p:sp>
        <p:nvSpPr>
          <p:cNvPr id="11" name="Content Placeholder 2"/>
          <p:cNvSpPr txBox="1">
            <a:spLocks/>
          </p:cNvSpPr>
          <p:nvPr/>
        </p:nvSpPr>
        <p:spPr>
          <a:xfrm>
            <a:off x="457200" y="2895600"/>
            <a:ext cx="8229600" cy="1905000"/>
          </a:xfrm>
          <a:prstGeom prst="rect">
            <a:avLst/>
          </a:prstGeom>
        </p:spPr>
        <p:txBody>
          <a:bodyPr vert="horz" lIns="91440" tIns="45720" rIns="91440" bIns="45720" rtlCol="0">
            <a:noAutofit/>
          </a:bodyPr>
          <a:lstStyle/>
          <a:p>
            <a:pPr algn="just">
              <a:spcBef>
                <a:spcPct val="20000"/>
              </a:spcBef>
            </a:pPr>
            <a:endParaRPr lang="en-US" sz="1500" dirty="0" smtClean="0"/>
          </a:p>
        </p:txBody>
      </p:sp>
      <p:sp>
        <p:nvSpPr>
          <p:cNvPr id="12" name="Content Placeholder 2"/>
          <p:cNvSpPr txBox="1">
            <a:spLocks/>
          </p:cNvSpPr>
          <p:nvPr/>
        </p:nvSpPr>
        <p:spPr>
          <a:xfrm>
            <a:off x="381000" y="685800"/>
            <a:ext cx="8229600" cy="990600"/>
          </a:xfrm>
          <a:prstGeom prst="rect">
            <a:avLst/>
          </a:prstGeom>
        </p:spPr>
        <p:txBody>
          <a:bodyPr vert="horz" lIns="91440" tIns="45720" rIns="91440" bIns="45720" rtlCol="0">
            <a:noAutofit/>
          </a:bodyPr>
          <a:lstStyle/>
          <a:p>
            <a:pPr algn="just">
              <a:spcBef>
                <a:spcPct val="20000"/>
              </a:spcBef>
            </a:pPr>
            <a:r>
              <a:rPr lang="en-US" sz="1500" dirty="0" smtClean="0"/>
              <a:t> </a:t>
            </a:r>
            <a:endParaRPr lang="en-US" sz="1500" dirty="0" smtClean="0"/>
          </a:p>
        </p:txBody>
      </p:sp>
      <p:sp>
        <p:nvSpPr>
          <p:cNvPr id="13" name="Title 1"/>
          <p:cNvSpPr txBox="1">
            <a:spLocks/>
          </p:cNvSpPr>
          <p:nvPr/>
        </p:nvSpPr>
        <p:spPr>
          <a:xfrm>
            <a:off x="381000" y="2362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16" name="Content Placeholder 2"/>
          <p:cNvSpPr txBox="1">
            <a:spLocks/>
          </p:cNvSpPr>
          <p:nvPr/>
        </p:nvSpPr>
        <p:spPr>
          <a:xfrm>
            <a:off x="381000" y="2667000"/>
            <a:ext cx="8229600" cy="533400"/>
          </a:xfrm>
          <a:prstGeom prst="rect">
            <a:avLst/>
          </a:prstGeom>
        </p:spPr>
        <p:txBody>
          <a:bodyPr vert="horz" lIns="91440" tIns="45720" rIns="91440" bIns="45720" rtlCol="0">
            <a:noAutofit/>
          </a:bodyPr>
          <a:lstStyle/>
          <a:p>
            <a:pPr algn="just">
              <a:spcBef>
                <a:spcPct val="20000"/>
              </a:spcBef>
            </a:pPr>
            <a:r>
              <a:rPr lang="en-US" sz="1500" dirty="0" smtClean="0"/>
              <a:t>Each single use vial of </a:t>
            </a:r>
            <a:r>
              <a:rPr lang="en-US" sz="1500" dirty="0" err="1" smtClean="0"/>
              <a:t>Campath</a:t>
            </a:r>
            <a:r>
              <a:rPr lang="en-US" sz="1500" dirty="0" smtClean="0"/>
              <a:t> contains 30 mg </a:t>
            </a:r>
            <a:r>
              <a:rPr lang="en-US" sz="1500" dirty="0" err="1" smtClean="0"/>
              <a:t>alemtuzumab</a:t>
            </a:r>
            <a:r>
              <a:rPr lang="en-US" sz="1500" dirty="0" smtClean="0"/>
              <a:t>, 8.0 mg sodium chloride, 1.44 mg dibasic sodium phosphate, 0.2 mg potassium chloride, 0.2 mg monobasic potassium phosphate, 0.1 mg </a:t>
            </a:r>
            <a:r>
              <a:rPr lang="en-US" sz="1500" dirty="0" err="1" smtClean="0"/>
              <a:t>polysorbate</a:t>
            </a:r>
            <a:r>
              <a:rPr lang="en-US" sz="1500" dirty="0" smtClean="0"/>
              <a:t> 80, and 0.0187 mg disodium </a:t>
            </a:r>
            <a:r>
              <a:rPr lang="en-US" sz="1500" dirty="0" err="1" smtClean="0"/>
              <a:t>edetate</a:t>
            </a:r>
            <a:r>
              <a:rPr lang="en-US" sz="1500" dirty="0" smtClean="0"/>
              <a:t> </a:t>
            </a:r>
            <a:r>
              <a:rPr lang="en-US" sz="1500" dirty="0" err="1" smtClean="0"/>
              <a:t>dihydrate</a:t>
            </a:r>
            <a:r>
              <a:rPr lang="en-US" sz="1500" dirty="0" smtClean="0"/>
              <a:t>. No preservatives are added.</a:t>
            </a:r>
            <a:endParaRPr lang="en-US" sz="1500" dirty="0" smtClean="0"/>
          </a:p>
        </p:txBody>
      </p:sp>
      <p:sp>
        <p:nvSpPr>
          <p:cNvPr id="17" name="Title 1"/>
          <p:cNvSpPr txBox="1">
            <a:spLocks/>
          </p:cNvSpPr>
          <p:nvPr/>
        </p:nvSpPr>
        <p:spPr>
          <a:xfrm>
            <a:off x="381000" y="33988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1" name="Content Placeholder 2"/>
          <p:cNvSpPr txBox="1">
            <a:spLocks/>
          </p:cNvSpPr>
          <p:nvPr/>
        </p:nvSpPr>
        <p:spPr>
          <a:xfrm>
            <a:off x="381000" y="3733800"/>
            <a:ext cx="8229600" cy="533400"/>
          </a:xfrm>
          <a:prstGeom prst="rect">
            <a:avLst/>
          </a:prstGeom>
        </p:spPr>
        <p:txBody>
          <a:bodyPr vert="horz" lIns="91440" tIns="45720" rIns="91440" bIns="45720" rtlCol="0">
            <a:noAutofit/>
          </a:bodyPr>
          <a:lstStyle/>
          <a:p>
            <a:pPr algn="just">
              <a:spcBef>
                <a:spcPct val="20000"/>
              </a:spcBef>
            </a:pPr>
            <a:r>
              <a:rPr lang="en-US" sz="1500" dirty="0" err="1" smtClean="0"/>
              <a:t>Campath</a:t>
            </a:r>
            <a:r>
              <a:rPr lang="en-US" sz="1500" dirty="0" smtClean="0"/>
              <a:t> is a CD52-directed </a:t>
            </a:r>
            <a:r>
              <a:rPr lang="en-US" sz="1500" dirty="0" err="1" smtClean="0"/>
              <a:t>cytolytic</a:t>
            </a:r>
            <a:r>
              <a:rPr lang="en-US" sz="1500" dirty="0" smtClean="0"/>
              <a:t> antibody indicated as a single agent for the treatment of B-cell chronic lymphocytic leukemia (B-CLL)</a:t>
            </a:r>
            <a:endParaRPr lang="en-US" sz="1500" dirty="0" smtClean="0"/>
          </a:p>
        </p:txBody>
      </p:sp>
      <p:sp>
        <p:nvSpPr>
          <p:cNvPr id="22" name="Title 1"/>
          <p:cNvSpPr txBox="1">
            <a:spLocks/>
          </p:cNvSpPr>
          <p:nvPr/>
        </p:nvSpPr>
        <p:spPr>
          <a:xfrm>
            <a:off x="381000" y="4191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23" name="Content Placeholder 2"/>
          <p:cNvSpPr txBox="1">
            <a:spLocks/>
          </p:cNvSpPr>
          <p:nvPr/>
        </p:nvSpPr>
        <p:spPr>
          <a:xfrm>
            <a:off x="381000" y="4572000"/>
            <a:ext cx="8229600" cy="533400"/>
          </a:xfrm>
          <a:prstGeom prst="rect">
            <a:avLst/>
          </a:prstGeom>
        </p:spPr>
        <p:txBody>
          <a:bodyPr vert="horz" lIns="91440" tIns="45720" rIns="91440" bIns="45720" rtlCol="0">
            <a:noAutofit/>
          </a:bodyPr>
          <a:lstStyle/>
          <a:p>
            <a:pPr algn="just">
              <a:spcBef>
                <a:spcPct val="20000"/>
              </a:spcBef>
            </a:pPr>
            <a:r>
              <a:rPr lang="en-US" sz="1500" dirty="0" smtClean="0"/>
              <a:t>Administer as an IV infusion over 2 hours, Escalate to recommended dose of 30 mg/day three times per week for 12 weeks, </a:t>
            </a:r>
            <a:r>
              <a:rPr lang="en-US" sz="1500" dirty="0" err="1" smtClean="0"/>
              <a:t>Premedicate</a:t>
            </a:r>
            <a:r>
              <a:rPr lang="en-US" sz="1500" dirty="0" smtClean="0"/>
              <a:t> with oral antihistamine and acetaminophen prior to dosing </a:t>
            </a:r>
            <a:r>
              <a:rPr lang="en-US" sz="1500" dirty="0" smtClean="0"/>
              <a:t> </a:t>
            </a:r>
          </a:p>
        </p:txBody>
      </p:sp>
      <p:sp>
        <p:nvSpPr>
          <p:cNvPr id="26" name="Title 1"/>
          <p:cNvSpPr txBox="1">
            <a:spLocks/>
          </p:cNvSpPr>
          <p:nvPr/>
        </p:nvSpPr>
        <p:spPr>
          <a:xfrm>
            <a:off x="381000" y="49990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27" name="Content Placeholder 2"/>
          <p:cNvSpPr txBox="1">
            <a:spLocks/>
          </p:cNvSpPr>
          <p:nvPr/>
        </p:nvSpPr>
        <p:spPr>
          <a:xfrm>
            <a:off x="381000" y="5364162"/>
            <a:ext cx="8229600" cy="274638"/>
          </a:xfrm>
          <a:prstGeom prst="rect">
            <a:avLst/>
          </a:prstGeom>
        </p:spPr>
        <p:txBody>
          <a:bodyPr vert="horz" lIns="91440" tIns="45720" rIns="91440" bIns="45720" rtlCol="0">
            <a:noAutofit/>
          </a:bodyPr>
          <a:lstStyle/>
          <a:p>
            <a:pPr algn="just">
              <a:spcBef>
                <a:spcPct val="20000"/>
              </a:spcBef>
            </a:pPr>
            <a:r>
              <a:rPr lang="en-US" sz="1500" dirty="0" smtClean="0"/>
              <a:t>None</a:t>
            </a:r>
            <a:endParaRPr lang="en-US" sz="1500" dirty="0" smtClean="0"/>
          </a:p>
        </p:txBody>
      </p:sp>
      <p:sp>
        <p:nvSpPr>
          <p:cNvPr id="30" name="Content Placeholder 2"/>
          <p:cNvSpPr txBox="1">
            <a:spLocks/>
          </p:cNvSpPr>
          <p:nvPr/>
        </p:nvSpPr>
        <p:spPr>
          <a:xfrm>
            <a:off x="457200" y="685800"/>
            <a:ext cx="8229600" cy="1676400"/>
          </a:xfrm>
          <a:prstGeom prst="rect">
            <a:avLst/>
          </a:prstGeom>
        </p:spPr>
        <p:txBody>
          <a:bodyPr vert="horz" lIns="91440" tIns="45720" rIns="91440" bIns="45720" rtlCol="0">
            <a:noAutofit/>
          </a:bodyPr>
          <a:lstStyle/>
          <a:p>
            <a:pPr algn="just">
              <a:spcBef>
                <a:spcPct val="20000"/>
              </a:spcBef>
            </a:pPr>
            <a:r>
              <a:rPr lang="en-US" sz="1500" dirty="0" err="1" smtClean="0"/>
              <a:t>Campath</a:t>
            </a:r>
            <a:r>
              <a:rPr lang="en-US" sz="1500" dirty="0" smtClean="0"/>
              <a:t> (</a:t>
            </a:r>
            <a:r>
              <a:rPr lang="en-US" sz="1500" dirty="0" err="1" smtClean="0"/>
              <a:t>alemtuzumab</a:t>
            </a:r>
            <a:r>
              <a:rPr lang="en-US" sz="1500" dirty="0" smtClean="0"/>
              <a:t>) is a recombinant DNA-derived humanized monoclonal antibody (Campath-1H) directed against the 21-28 </a:t>
            </a:r>
            <a:r>
              <a:rPr lang="en-US" sz="1500" dirty="0" err="1" smtClean="0"/>
              <a:t>kD</a:t>
            </a:r>
            <a:r>
              <a:rPr lang="en-US" sz="1500" dirty="0" smtClean="0"/>
              <a:t> cell surface glycoprotein, CD52. Campath-1H is an IgG1 kappa antibody with human variable framework and constant regions, and </a:t>
            </a:r>
            <a:r>
              <a:rPr lang="en-US" sz="1500" dirty="0" err="1" smtClean="0"/>
              <a:t>complementarity</a:t>
            </a:r>
            <a:r>
              <a:rPr lang="en-US" sz="1500" dirty="0" smtClean="0"/>
              <a:t>-determining regions from a </a:t>
            </a:r>
            <a:r>
              <a:rPr lang="en-US" sz="1500" dirty="0" err="1" smtClean="0"/>
              <a:t>murine</a:t>
            </a:r>
            <a:r>
              <a:rPr lang="en-US" sz="1500" dirty="0" smtClean="0"/>
              <a:t> (rat) monoclonal antibody (Campath-1G). The Campath-1H antibody has an approximate molecular weight of 150 </a:t>
            </a:r>
            <a:r>
              <a:rPr lang="en-US" sz="1500" dirty="0" err="1" smtClean="0"/>
              <a:t>kD</a:t>
            </a:r>
            <a:r>
              <a:rPr lang="en-US" sz="1500" dirty="0" smtClean="0"/>
              <a:t>. </a:t>
            </a:r>
            <a:r>
              <a:rPr lang="en-US" sz="1500" dirty="0" err="1" smtClean="0"/>
              <a:t>Campath</a:t>
            </a:r>
            <a:r>
              <a:rPr lang="en-US" sz="1500" dirty="0" smtClean="0"/>
              <a:t> is produced in mammalian cell (Chinese hamster ovary). </a:t>
            </a:r>
            <a:r>
              <a:rPr lang="en-US" sz="1500" dirty="0" err="1" smtClean="0"/>
              <a:t>Campath</a:t>
            </a:r>
            <a:r>
              <a:rPr lang="en-US" sz="1500" dirty="0" smtClean="0"/>
              <a:t> is a sterile, clear, colorless, isotonic solution (pH 6.8-7.4) for </a:t>
            </a:r>
            <a:r>
              <a:rPr lang="en-US" sz="1500" dirty="0" smtClean="0"/>
              <a:t>injection to be administered as intravenous infusion. </a:t>
            </a:r>
            <a:endParaRPr lang="en-US" sz="1500" dirty="0" smtClean="0"/>
          </a:p>
        </p:txBody>
      </p:sp>
      <p:sp>
        <p:nvSpPr>
          <p:cNvPr id="32" name="Title 1"/>
          <p:cNvSpPr txBox="1">
            <a:spLocks/>
          </p:cNvSpPr>
          <p:nvPr/>
        </p:nvSpPr>
        <p:spPr>
          <a:xfrm>
            <a:off x="381000" y="55626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 effects</a:t>
            </a:r>
          </a:p>
        </p:txBody>
      </p:sp>
      <p:sp>
        <p:nvSpPr>
          <p:cNvPr id="33" name="Content Placeholder 2"/>
          <p:cNvSpPr txBox="1">
            <a:spLocks/>
          </p:cNvSpPr>
          <p:nvPr/>
        </p:nvSpPr>
        <p:spPr>
          <a:xfrm>
            <a:off x="381000" y="5867400"/>
            <a:ext cx="8229600" cy="609600"/>
          </a:xfrm>
          <a:prstGeom prst="rect">
            <a:avLst/>
          </a:prstGeom>
        </p:spPr>
        <p:txBody>
          <a:bodyPr vert="horz" lIns="91440" tIns="45720" rIns="91440" bIns="45720" rtlCol="0">
            <a:noAutofit/>
          </a:bodyPr>
          <a:lstStyle/>
          <a:p>
            <a:pPr algn="just">
              <a:spcBef>
                <a:spcPct val="20000"/>
              </a:spcBef>
            </a:pPr>
            <a:r>
              <a:rPr lang="en-US" sz="1500" dirty="0" smtClean="0"/>
              <a:t>Most common adverse reactions (≥ 10%): </a:t>
            </a:r>
            <a:r>
              <a:rPr lang="en-US" sz="1500" dirty="0" err="1" smtClean="0"/>
              <a:t>cytopenias</a:t>
            </a:r>
            <a:r>
              <a:rPr lang="en-US" sz="1500" dirty="0" smtClean="0"/>
              <a:t>, infusion reactions, cytomegalovirus (CMV) and other infections, nausea, emesis, diarrhea, and insomnia</a:t>
            </a:r>
            <a:endParaRPr lang="en-US" sz="15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04800" y="762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9" name="Content Placeholder 2"/>
          <p:cNvSpPr txBox="1">
            <a:spLocks/>
          </p:cNvSpPr>
          <p:nvPr/>
        </p:nvSpPr>
        <p:spPr>
          <a:xfrm>
            <a:off x="304800" y="1066800"/>
            <a:ext cx="8229600" cy="838200"/>
          </a:xfrm>
          <a:prstGeom prst="rect">
            <a:avLst/>
          </a:prstGeom>
        </p:spPr>
        <p:txBody>
          <a:bodyPr vert="horz" lIns="91440" tIns="45720" rIns="91440" bIns="45720" rtlCol="0">
            <a:noAutofit/>
          </a:bodyPr>
          <a:lstStyle/>
          <a:p>
            <a:pPr marL="342900" indent="-342900" algn="just">
              <a:spcBef>
                <a:spcPct val="20000"/>
              </a:spcBef>
              <a:buAutoNum type="arabicPeriod"/>
            </a:pPr>
            <a:r>
              <a:rPr lang="en-US" sz="1500" dirty="0" smtClean="0"/>
              <a:t>http://</a:t>
            </a:r>
            <a:r>
              <a:rPr lang="en-US" sz="1500" dirty="0" smtClean="0"/>
              <a:t>dailymed.nlm.nih.gov/dailymed/drugInfo.cfm?setid=4f5f7255-7abc-4328-bd1a-ceaf139ef3e0</a:t>
            </a:r>
          </a:p>
          <a:p>
            <a:pPr marL="342900" indent="-342900" algn="just">
              <a:spcBef>
                <a:spcPct val="20000"/>
              </a:spcBef>
              <a:buAutoNum type="arabicPeriod"/>
            </a:pPr>
            <a:r>
              <a:rPr lang="en-US" sz="1500" dirty="0" smtClean="0"/>
              <a:t> </a:t>
            </a:r>
            <a:r>
              <a:rPr lang="en-US" sz="1500" dirty="0" smtClean="0"/>
              <a:t>http://www.rxlist.com/campath-drug.htm</a:t>
            </a:r>
            <a:endParaRPr lang="en-US" sz="1500" dirty="0" smtClean="0"/>
          </a:p>
        </p:txBody>
      </p:sp>
      <p:sp>
        <p:nvSpPr>
          <p:cNvPr id="10" name="Rectangle 9"/>
          <p:cNvSpPr/>
          <p:nvPr/>
        </p:nvSpPr>
        <p:spPr>
          <a:xfrm>
            <a:off x="304800" y="152400"/>
            <a:ext cx="1905000" cy="338554"/>
          </a:xfrm>
          <a:prstGeom prst="rect">
            <a:avLst/>
          </a:prstGeom>
        </p:spPr>
        <p:txBody>
          <a:bodyPr wrap="square">
            <a:spAutoFit/>
          </a:bodyPr>
          <a:lstStyle/>
          <a:p>
            <a:r>
              <a:rPr lang="en-US" sz="1600" b="1" dirty="0" smtClean="0"/>
              <a:t>Drug Interactions</a:t>
            </a:r>
            <a:endParaRPr lang="en-US" sz="1600" b="1" dirty="0"/>
          </a:p>
        </p:txBody>
      </p:sp>
      <p:sp>
        <p:nvSpPr>
          <p:cNvPr id="11" name="Content Placeholder 2"/>
          <p:cNvSpPr txBox="1">
            <a:spLocks/>
          </p:cNvSpPr>
          <p:nvPr/>
        </p:nvSpPr>
        <p:spPr>
          <a:xfrm>
            <a:off x="304800" y="457200"/>
            <a:ext cx="8229600" cy="304800"/>
          </a:xfrm>
          <a:prstGeom prst="rect">
            <a:avLst/>
          </a:prstGeom>
        </p:spPr>
        <p:txBody>
          <a:bodyPr vert="horz" lIns="91440" tIns="45720" rIns="91440" bIns="45720" rtlCol="0">
            <a:noAutofit/>
          </a:bodyPr>
          <a:lstStyle/>
          <a:p>
            <a:pPr algn="just">
              <a:spcBef>
                <a:spcPct val="20000"/>
              </a:spcBef>
            </a:pPr>
            <a:r>
              <a:rPr lang="en-US" sz="1500" dirty="0" smtClean="0"/>
              <a:t>No formal drug interaction studies have been performed with </a:t>
            </a:r>
            <a:r>
              <a:rPr lang="en-US" sz="1500" dirty="0" err="1" smtClean="0"/>
              <a:t>Campath</a:t>
            </a:r>
            <a:endParaRPr lang="en-US" sz="15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81000" y="316468"/>
            <a:ext cx="1144096" cy="369332"/>
          </a:xfrm>
          <a:prstGeom prst="rect">
            <a:avLst/>
          </a:prstGeom>
        </p:spPr>
        <p:txBody>
          <a:bodyPr wrap="none">
            <a:spAutoFit/>
          </a:bodyPr>
          <a:lstStyle/>
          <a:p>
            <a:r>
              <a:rPr lang="en-US" b="1" dirty="0" err="1" smtClean="0"/>
              <a:t>Lemtrada</a:t>
            </a:r>
            <a:r>
              <a:rPr lang="en-US" b="1" dirty="0" smtClean="0"/>
              <a:t> </a:t>
            </a:r>
            <a:endParaRPr lang="en-US" b="1" dirty="0"/>
          </a:p>
        </p:txBody>
      </p:sp>
      <p:sp>
        <p:nvSpPr>
          <p:cNvPr id="11" name="Content Placeholder 2"/>
          <p:cNvSpPr txBox="1">
            <a:spLocks/>
          </p:cNvSpPr>
          <p:nvPr/>
        </p:nvSpPr>
        <p:spPr>
          <a:xfrm>
            <a:off x="457200" y="2667000"/>
            <a:ext cx="8229600" cy="1905000"/>
          </a:xfrm>
          <a:prstGeom prst="rect">
            <a:avLst/>
          </a:prstGeom>
        </p:spPr>
        <p:txBody>
          <a:bodyPr vert="horz" lIns="91440" tIns="45720" rIns="91440" bIns="45720" rtlCol="0">
            <a:noAutofit/>
          </a:bodyPr>
          <a:lstStyle/>
          <a:p>
            <a:pPr algn="just">
              <a:spcBef>
                <a:spcPct val="20000"/>
              </a:spcBef>
            </a:pPr>
            <a:endParaRPr lang="en-US" sz="1500" dirty="0" smtClean="0"/>
          </a:p>
        </p:txBody>
      </p:sp>
      <p:sp>
        <p:nvSpPr>
          <p:cNvPr id="12" name="Content Placeholder 2"/>
          <p:cNvSpPr txBox="1">
            <a:spLocks/>
          </p:cNvSpPr>
          <p:nvPr/>
        </p:nvSpPr>
        <p:spPr>
          <a:xfrm>
            <a:off x="381000" y="685800"/>
            <a:ext cx="8229600" cy="990600"/>
          </a:xfrm>
          <a:prstGeom prst="rect">
            <a:avLst/>
          </a:prstGeom>
        </p:spPr>
        <p:txBody>
          <a:bodyPr vert="horz" lIns="91440" tIns="45720" rIns="91440" bIns="45720" rtlCol="0">
            <a:noAutofit/>
          </a:bodyPr>
          <a:lstStyle/>
          <a:p>
            <a:pPr algn="just">
              <a:spcBef>
                <a:spcPct val="20000"/>
              </a:spcBef>
            </a:pPr>
            <a:r>
              <a:rPr lang="en-US" sz="1500" dirty="0" smtClean="0"/>
              <a:t> </a:t>
            </a:r>
            <a:endParaRPr lang="en-US" sz="1500" dirty="0" smtClean="0"/>
          </a:p>
        </p:txBody>
      </p:sp>
      <p:sp>
        <p:nvSpPr>
          <p:cNvPr id="13" name="Title 1"/>
          <p:cNvSpPr txBox="1">
            <a:spLocks/>
          </p:cNvSpPr>
          <p:nvPr/>
        </p:nvSpPr>
        <p:spPr>
          <a:xfrm>
            <a:off x="381000" y="20574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16" name="Content Placeholder 2"/>
          <p:cNvSpPr txBox="1">
            <a:spLocks/>
          </p:cNvSpPr>
          <p:nvPr/>
        </p:nvSpPr>
        <p:spPr>
          <a:xfrm>
            <a:off x="381000" y="2362200"/>
            <a:ext cx="8229600" cy="533400"/>
          </a:xfrm>
          <a:prstGeom prst="rect">
            <a:avLst/>
          </a:prstGeom>
        </p:spPr>
        <p:txBody>
          <a:bodyPr vert="horz" lIns="91440" tIns="45720" rIns="91440" bIns="45720" rtlCol="0">
            <a:noAutofit/>
          </a:bodyPr>
          <a:lstStyle/>
          <a:p>
            <a:pPr algn="just">
              <a:spcBef>
                <a:spcPct val="20000"/>
              </a:spcBef>
            </a:pPr>
            <a:r>
              <a:rPr lang="en-US" sz="1500" dirty="0" smtClean="0"/>
              <a:t>Each 1 </a:t>
            </a:r>
            <a:r>
              <a:rPr lang="en-US" sz="1500" dirty="0" err="1" smtClean="0"/>
              <a:t>mL</a:t>
            </a:r>
            <a:r>
              <a:rPr lang="en-US" sz="1500" dirty="0" smtClean="0"/>
              <a:t> of solution contains </a:t>
            </a:r>
            <a:r>
              <a:rPr lang="en-US" sz="1500" dirty="0" err="1" smtClean="0"/>
              <a:t>alemtuzumab</a:t>
            </a:r>
            <a:r>
              <a:rPr lang="en-US" sz="1500" dirty="0" smtClean="0"/>
              <a:t> 10 mg, dibasic sodium phosphate (1.15 mg), disodium </a:t>
            </a:r>
            <a:r>
              <a:rPr lang="en-US" sz="1500" dirty="0" err="1" smtClean="0"/>
              <a:t>edetate</a:t>
            </a:r>
            <a:r>
              <a:rPr lang="en-US" sz="1500" dirty="0" smtClean="0"/>
              <a:t> </a:t>
            </a:r>
            <a:r>
              <a:rPr lang="en-US" sz="1500" dirty="0" err="1" smtClean="0"/>
              <a:t>dihydrate</a:t>
            </a:r>
            <a:r>
              <a:rPr lang="en-US" sz="1500" dirty="0" smtClean="0"/>
              <a:t> (0.0187 mg), </a:t>
            </a:r>
            <a:r>
              <a:rPr lang="en-US" sz="1500" dirty="0" err="1" smtClean="0"/>
              <a:t>polysorbate</a:t>
            </a:r>
            <a:r>
              <a:rPr lang="en-US" sz="1500" dirty="0" smtClean="0"/>
              <a:t> 80 (0.1 mg), potassium chloride (0.2 mg), potassium </a:t>
            </a:r>
            <a:r>
              <a:rPr lang="en-US" sz="1500" dirty="0" err="1" smtClean="0"/>
              <a:t>dihydrogen</a:t>
            </a:r>
            <a:r>
              <a:rPr lang="en-US" sz="1500" dirty="0" smtClean="0"/>
              <a:t> phosphate (0.2 mg), sodium chloride (8 mg), and water for injection.</a:t>
            </a:r>
            <a:endParaRPr lang="en-US" sz="1500" dirty="0" smtClean="0"/>
          </a:p>
        </p:txBody>
      </p:sp>
      <p:sp>
        <p:nvSpPr>
          <p:cNvPr id="17" name="Title 1"/>
          <p:cNvSpPr txBox="1">
            <a:spLocks/>
          </p:cNvSpPr>
          <p:nvPr/>
        </p:nvSpPr>
        <p:spPr>
          <a:xfrm>
            <a:off x="381000" y="3048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1" name="Content Placeholder 2"/>
          <p:cNvSpPr txBox="1">
            <a:spLocks/>
          </p:cNvSpPr>
          <p:nvPr/>
        </p:nvSpPr>
        <p:spPr>
          <a:xfrm>
            <a:off x="381000" y="3429000"/>
            <a:ext cx="8229600" cy="533400"/>
          </a:xfrm>
          <a:prstGeom prst="rect">
            <a:avLst/>
          </a:prstGeom>
        </p:spPr>
        <p:txBody>
          <a:bodyPr vert="horz" lIns="91440" tIns="45720" rIns="91440" bIns="45720" rtlCol="0">
            <a:noAutofit/>
          </a:bodyPr>
          <a:lstStyle/>
          <a:p>
            <a:pPr algn="just">
              <a:spcBef>
                <a:spcPct val="20000"/>
              </a:spcBef>
            </a:pPr>
            <a:r>
              <a:rPr lang="en-US" sz="1500" dirty="0" smtClean="0"/>
              <a:t>LEMTRADA is a CD52-directed </a:t>
            </a:r>
            <a:r>
              <a:rPr lang="en-US" sz="1500" dirty="0" err="1" smtClean="0"/>
              <a:t>cytolytic</a:t>
            </a:r>
            <a:r>
              <a:rPr lang="en-US" sz="1500" dirty="0" smtClean="0"/>
              <a:t> monoclonal antibody indicated for the treatment of patients with relapsing forms of multiple sclerosis (MS). Because of its safety profile, the use of LEMTRADA should generally be reserved for patients who have had an inadequate response to two or more drugs indicated for the treatment of MS.</a:t>
            </a:r>
            <a:endParaRPr lang="en-US" sz="1500" dirty="0" smtClean="0"/>
          </a:p>
        </p:txBody>
      </p:sp>
      <p:sp>
        <p:nvSpPr>
          <p:cNvPr id="22" name="Title 1"/>
          <p:cNvSpPr txBox="1">
            <a:spLocks/>
          </p:cNvSpPr>
          <p:nvPr/>
        </p:nvSpPr>
        <p:spPr>
          <a:xfrm>
            <a:off x="381000" y="43434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23" name="Content Placeholder 2"/>
          <p:cNvSpPr txBox="1">
            <a:spLocks/>
          </p:cNvSpPr>
          <p:nvPr/>
        </p:nvSpPr>
        <p:spPr>
          <a:xfrm>
            <a:off x="381000" y="4648200"/>
            <a:ext cx="8229600" cy="762000"/>
          </a:xfrm>
          <a:prstGeom prst="rect">
            <a:avLst/>
          </a:prstGeom>
        </p:spPr>
        <p:txBody>
          <a:bodyPr vert="horz" lIns="91440" tIns="45720" rIns="91440" bIns="45720" rtlCol="0">
            <a:noAutofit/>
          </a:bodyPr>
          <a:lstStyle/>
          <a:p>
            <a:pPr algn="just">
              <a:spcBef>
                <a:spcPct val="20000"/>
              </a:spcBef>
            </a:pPr>
            <a:r>
              <a:rPr lang="en-US" sz="1500" dirty="0" smtClean="0"/>
              <a:t>Administer LEMTRADA by intravenous infusion over 4 hours for 2 treatment courses. First course: 12 mg/day on 5 consecutive days. Second course: 12 mg/day on 3 consecutive days 12 months after first treatment course.</a:t>
            </a:r>
            <a:r>
              <a:rPr lang="en-US" sz="1500" dirty="0" smtClean="0"/>
              <a:t> </a:t>
            </a:r>
          </a:p>
        </p:txBody>
      </p:sp>
      <p:sp>
        <p:nvSpPr>
          <p:cNvPr id="26" name="Title 1"/>
          <p:cNvSpPr txBox="1">
            <a:spLocks/>
          </p:cNvSpPr>
          <p:nvPr/>
        </p:nvSpPr>
        <p:spPr>
          <a:xfrm>
            <a:off x="381000" y="5410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27" name="Content Placeholder 2"/>
          <p:cNvSpPr txBox="1">
            <a:spLocks/>
          </p:cNvSpPr>
          <p:nvPr/>
        </p:nvSpPr>
        <p:spPr>
          <a:xfrm>
            <a:off x="381000" y="5745162"/>
            <a:ext cx="8229600" cy="579438"/>
          </a:xfrm>
          <a:prstGeom prst="rect">
            <a:avLst/>
          </a:prstGeom>
        </p:spPr>
        <p:txBody>
          <a:bodyPr vert="horz" lIns="91440" tIns="45720" rIns="91440" bIns="45720" rtlCol="0">
            <a:noAutofit/>
          </a:bodyPr>
          <a:lstStyle/>
          <a:p>
            <a:pPr algn="just">
              <a:spcBef>
                <a:spcPct val="20000"/>
              </a:spcBef>
            </a:pPr>
            <a:r>
              <a:rPr lang="en-US" sz="1500" dirty="0" smtClean="0"/>
              <a:t>LEMTRADA is contraindicated in patients who are infected with Human Immunodeficiency Virus (HIV) because LEMTRADA causes prolonged reductions of CD4+ lymphocyte counts.</a:t>
            </a:r>
            <a:endParaRPr lang="en-US" sz="1500" dirty="0" smtClean="0"/>
          </a:p>
        </p:txBody>
      </p:sp>
      <p:sp>
        <p:nvSpPr>
          <p:cNvPr id="30" name="Content Placeholder 2"/>
          <p:cNvSpPr txBox="1">
            <a:spLocks/>
          </p:cNvSpPr>
          <p:nvPr/>
        </p:nvSpPr>
        <p:spPr>
          <a:xfrm>
            <a:off x="381000" y="685800"/>
            <a:ext cx="8229600" cy="1676400"/>
          </a:xfrm>
          <a:prstGeom prst="rect">
            <a:avLst/>
          </a:prstGeom>
        </p:spPr>
        <p:txBody>
          <a:bodyPr vert="horz" lIns="91440" tIns="45720" rIns="91440" bIns="45720" rtlCol="0">
            <a:noAutofit/>
          </a:bodyPr>
          <a:lstStyle/>
          <a:p>
            <a:pPr algn="just">
              <a:spcBef>
                <a:spcPct val="20000"/>
              </a:spcBef>
            </a:pPr>
            <a:r>
              <a:rPr lang="en-US" sz="1500" dirty="0" smtClean="0"/>
              <a:t>LEMTRADA (</a:t>
            </a:r>
            <a:r>
              <a:rPr lang="en-US" sz="1500" dirty="0" err="1" smtClean="0"/>
              <a:t>alemtuzumab</a:t>
            </a:r>
            <a:r>
              <a:rPr lang="en-US" sz="1500" dirty="0" smtClean="0"/>
              <a:t>) is a recombinant humanized IgG1 kappa monoclonal antibody directed against the cell surface glycoprotein, CD52. </a:t>
            </a:r>
            <a:r>
              <a:rPr lang="en-US" sz="1500" dirty="0" err="1" smtClean="0"/>
              <a:t>Alemtuzumab</a:t>
            </a:r>
            <a:r>
              <a:rPr lang="en-US" sz="1500" dirty="0" smtClean="0"/>
              <a:t> has an approximate molecular weight of 150kD. LEMTRADA is produced in mammalian cell (Chinese hamster ovary) suspension culture in a nutrient medium containing neomycin. Neomycin is not detectable in the final product. LEMTRADA is a sterile, clear and colorless to slightly yellow, solution (pH 7.2±0.2) for </a:t>
            </a:r>
            <a:r>
              <a:rPr lang="en-US" sz="1500" dirty="0" smtClean="0"/>
              <a:t>infusion to be administered as intravenous infusion.</a:t>
            </a:r>
            <a:endParaRPr lang="en-US" sz="15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81000" y="24384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9" name="Content Placeholder 2"/>
          <p:cNvSpPr txBox="1">
            <a:spLocks/>
          </p:cNvSpPr>
          <p:nvPr/>
        </p:nvSpPr>
        <p:spPr>
          <a:xfrm>
            <a:off x="381000" y="2743200"/>
            <a:ext cx="8229600" cy="838200"/>
          </a:xfrm>
          <a:prstGeom prst="rect">
            <a:avLst/>
          </a:prstGeom>
        </p:spPr>
        <p:txBody>
          <a:bodyPr vert="horz" lIns="91440" tIns="45720" rIns="91440" bIns="45720" rtlCol="0">
            <a:noAutofit/>
          </a:bodyPr>
          <a:lstStyle/>
          <a:p>
            <a:pPr marL="342900" indent="-342900" algn="just">
              <a:spcBef>
                <a:spcPct val="20000"/>
              </a:spcBef>
              <a:buAutoNum type="arabicPeriod"/>
            </a:pPr>
            <a:r>
              <a:rPr lang="en-US" sz="1500" dirty="0" smtClean="0"/>
              <a:t>http://dailymed.nlm.nih.gov/dailymed/drugInfo.cfm?setid=6236b0bc-82e9-4447-9a78-f57d94770269 </a:t>
            </a:r>
            <a:endParaRPr lang="en-US" sz="1500" dirty="0" smtClean="0"/>
          </a:p>
          <a:p>
            <a:pPr marL="342900" indent="-342900" algn="just">
              <a:spcBef>
                <a:spcPct val="20000"/>
              </a:spcBef>
              <a:buAutoNum type="arabicPeriod"/>
            </a:pPr>
            <a:r>
              <a:rPr lang="en-US" sz="1500" dirty="0" smtClean="0"/>
              <a:t>http</a:t>
            </a:r>
            <a:r>
              <a:rPr lang="en-US" sz="1500" dirty="0" smtClean="0"/>
              <a:t>://www.rxlist.com/lemtrada-drug.htm</a:t>
            </a:r>
            <a:endParaRPr lang="en-US" sz="1500" dirty="0" smtClean="0"/>
          </a:p>
        </p:txBody>
      </p:sp>
      <p:sp>
        <p:nvSpPr>
          <p:cNvPr id="10" name="Rectangle 9"/>
          <p:cNvSpPr/>
          <p:nvPr/>
        </p:nvSpPr>
        <p:spPr>
          <a:xfrm>
            <a:off x="381000" y="1828800"/>
            <a:ext cx="1905000" cy="338554"/>
          </a:xfrm>
          <a:prstGeom prst="rect">
            <a:avLst/>
          </a:prstGeom>
        </p:spPr>
        <p:txBody>
          <a:bodyPr wrap="square">
            <a:spAutoFit/>
          </a:bodyPr>
          <a:lstStyle/>
          <a:p>
            <a:r>
              <a:rPr lang="en-US" sz="1600" b="1" dirty="0" smtClean="0"/>
              <a:t>Drug Interactions</a:t>
            </a:r>
            <a:endParaRPr lang="en-US" sz="1600" b="1" dirty="0"/>
          </a:p>
        </p:txBody>
      </p:sp>
      <p:sp>
        <p:nvSpPr>
          <p:cNvPr id="11" name="Content Placeholder 2"/>
          <p:cNvSpPr txBox="1">
            <a:spLocks/>
          </p:cNvSpPr>
          <p:nvPr/>
        </p:nvSpPr>
        <p:spPr>
          <a:xfrm>
            <a:off x="381000" y="2133600"/>
            <a:ext cx="8229600" cy="304800"/>
          </a:xfrm>
          <a:prstGeom prst="rect">
            <a:avLst/>
          </a:prstGeom>
        </p:spPr>
        <p:txBody>
          <a:bodyPr vert="horz" lIns="91440" tIns="45720" rIns="91440" bIns="45720" rtlCol="0">
            <a:noAutofit/>
          </a:bodyPr>
          <a:lstStyle/>
          <a:p>
            <a:pPr algn="just">
              <a:spcBef>
                <a:spcPct val="20000"/>
              </a:spcBef>
            </a:pPr>
            <a:r>
              <a:rPr lang="en-US" sz="1500" dirty="0" smtClean="0"/>
              <a:t>No information provided.</a:t>
            </a:r>
            <a:endParaRPr lang="en-US" sz="1500" dirty="0" smtClean="0"/>
          </a:p>
        </p:txBody>
      </p:sp>
      <p:sp>
        <p:nvSpPr>
          <p:cNvPr id="6" name="Title 1"/>
          <p:cNvSpPr txBox="1">
            <a:spLocks/>
          </p:cNvSpPr>
          <p:nvPr/>
        </p:nvSpPr>
        <p:spPr>
          <a:xfrm>
            <a:off x="381000" y="304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 effects</a:t>
            </a:r>
          </a:p>
        </p:txBody>
      </p:sp>
      <p:sp>
        <p:nvSpPr>
          <p:cNvPr id="7" name="Content Placeholder 2"/>
          <p:cNvSpPr txBox="1">
            <a:spLocks/>
          </p:cNvSpPr>
          <p:nvPr/>
        </p:nvSpPr>
        <p:spPr>
          <a:xfrm>
            <a:off x="381000" y="609600"/>
            <a:ext cx="8229600" cy="609600"/>
          </a:xfrm>
          <a:prstGeom prst="rect">
            <a:avLst/>
          </a:prstGeom>
        </p:spPr>
        <p:txBody>
          <a:bodyPr vert="horz" lIns="91440" tIns="45720" rIns="91440" bIns="45720" rtlCol="0">
            <a:noAutofit/>
          </a:bodyPr>
          <a:lstStyle/>
          <a:p>
            <a:pPr algn="just">
              <a:spcBef>
                <a:spcPct val="20000"/>
              </a:spcBef>
            </a:pPr>
            <a:r>
              <a:rPr lang="en-US" sz="1500" dirty="0" smtClean="0"/>
              <a:t>Most common adverse reactions (incidence ≥ 10% and &gt; interferon beta-1a): rash, headache, pyrexia, </a:t>
            </a:r>
            <a:r>
              <a:rPr lang="en-US" sz="1500" dirty="0" err="1" smtClean="0"/>
              <a:t>nasopharyngitis</a:t>
            </a:r>
            <a:r>
              <a:rPr lang="en-US" sz="1500" dirty="0" smtClean="0"/>
              <a:t>, nausea, urinary tract infection, fatigue, insomnia, upper respiratory tract infection, herpes viral infection, </a:t>
            </a:r>
            <a:r>
              <a:rPr lang="en-US" sz="1500" dirty="0" err="1" smtClean="0"/>
              <a:t>urticaria</a:t>
            </a:r>
            <a:r>
              <a:rPr lang="en-US" sz="1500" dirty="0" smtClean="0"/>
              <a:t>, </a:t>
            </a:r>
            <a:r>
              <a:rPr lang="en-US" sz="1500" dirty="0" err="1" smtClean="0"/>
              <a:t>pruritus</a:t>
            </a:r>
            <a:r>
              <a:rPr lang="en-US" sz="1500" dirty="0" smtClean="0"/>
              <a:t>, thyroid gland disorders, fungal infection, </a:t>
            </a:r>
            <a:r>
              <a:rPr lang="en-US" sz="1500" dirty="0" err="1" smtClean="0"/>
              <a:t>arthralgia</a:t>
            </a:r>
            <a:r>
              <a:rPr lang="en-US" sz="1500" dirty="0" smtClean="0"/>
              <a:t>, pain in extremity, back pain, diarrhea, sinusitis, </a:t>
            </a:r>
            <a:r>
              <a:rPr lang="en-US" sz="1500" dirty="0" err="1" smtClean="0"/>
              <a:t>oropharyngeal</a:t>
            </a:r>
            <a:r>
              <a:rPr lang="en-US" sz="1500" dirty="0" smtClean="0"/>
              <a:t> pain, </a:t>
            </a:r>
            <a:r>
              <a:rPr lang="en-US" sz="1500" dirty="0" err="1" smtClean="0"/>
              <a:t>paresthesia</a:t>
            </a:r>
            <a:r>
              <a:rPr lang="en-US" sz="1500" dirty="0" smtClean="0"/>
              <a:t>, dizziness, abdominal pain, flushing, and vomiting.</a:t>
            </a:r>
            <a:endParaRPr lang="en-US" sz="15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1620</TotalTime>
  <Words>1072</Words>
  <Application>Microsoft Office PowerPoint</Application>
  <PresentationFormat>On-screen Show (4:3)</PresentationFormat>
  <Paragraphs>81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Alemtuzumab (DB00087) Approved and Investigational Drug</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 (DB00001) Approved Drug</dc:title>
  <dc:creator>abc</dc:creator>
  <cp:lastModifiedBy>Ankit</cp:lastModifiedBy>
  <cp:revision>167</cp:revision>
  <dcterms:created xsi:type="dcterms:W3CDTF">2014-12-19T08:52:54Z</dcterms:created>
  <dcterms:modified xsi:type="dcterms:W3CDTF">2015-01-15T02:27:26Z</dcterms:modified>
</cp:coreProperties>
</file>