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4" r:id="rId4"/>
    <p:sldId id="265" r:id="rId5"/>
    <p:sldId id="266" r:id="rId6"/>
    <p:sldId id="256" r:id="rId7"/>
    <p:sldId id="257" r:id="rId8"/>
    <p:sldId id="259" r:id="rId9"/>
    <p:sldId id="258" r:id="rId10"/>
    <p:sldId id="263" r:id="rId11"/>
    <p:sldId id="267"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267"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374D3E-C25E-4CFD-89BA-5F9E1C4572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1691629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74D3E-C25E-4CFD-89BA-5F9E1C4572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2999121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74D3E-C25E-4CFD-89BA-5F9E1C4572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3534048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374D3E-C25E-4CFD-89BA-5F9E1C4572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3052393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374D3E-C25E-4CFD-89BA-5F9E1C457238}" type="datetimeFigureOut">
              <a:rPr lang="en-US" smtClean="0"/>
              <a:t>1/11/2015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59063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374D3E-C25E-4CFD-89BA-5F9E1C457238}"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3233725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374D3E-C25E-4CFD-89BA-5F9E1C457238}" type="datetimeFigureOut">
              <a:rPr lang="en-US" smtClean="0"/>
              <a:t>1/11/2015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203549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374D3E-C25E-4CFD-89BA-5F9E1C457238}" type="datetimeFigureOut">
              <a:rPr lang="en-US" smtClean="0"/>
              <a:t>1/11/2015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676304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74D3E-C25E-4CFD-89BA-5F9E1C457238}" type="datetimeFigureOut">
              <a:rPr lang="en-US" smtClean="0"/>
              <a:t>1/11/2015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249326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74D3E-C25E-4CFD-89BA-5F9E1C457238}"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2848703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374D3E-C25E-4CFD-89BA-5F9E1C457238}" type="datetimeFigureOut">
              <a:rPr lang="en-US" smtClean="0"/>
              <a:t>1/11/2015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313C71-E74B-4C0B-BB4B-F97C3873BC88}" type="slidenum">
              <a:rPr lang="en-US" smtClean="0"/>
              <a:t>‹#›</a:t>
            </a:fld>
            <a:endParaRPr lang="en-US"/>
          </a:p>
        </p:txBody>
      </p:sp>
    </p:spTree>
    <p:extLst>
      <p:ext uri="{BB962C8B-B14F-4D97-AF65-F5344CB8AC3E}">
        <p14:creationId xmlns:p14="http://schemas.microsoft.com/office/powerpoint/2010/main" val="239726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374D3E-C25E-4CFD-89BA-5F9E1C457238}" type="datetimeFigureOut">
              <a:rPr lang="en-US" smtClean="0"/>
              <a:t>1/11/2015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313C71-E74B-4C0B-BB4B-F97C3873BC88}" type="slidenum">
              <a:rPr lang="en-US" smtClean="0"/>
              <a:t>‹#›</a:t>
            </a:fld>
            <a:endParaRPr lang="en-US"/>
          </a:p>
        </p:txBody>
      </p:sp>
    </p:spTree>
    <p:extLst>
      <p:ext uri="{BB962C8B-B14F-4D97-AF65-F5344CB8AC3E}">
        <p14:creationId xmlns:p14="http://schemas.microsoft.com/office/powerpoint/2010/main" val="2960795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cbi.nlm.nih.gov/pubmed/2346116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2895600" cy="1143000"/>
          </a:xfrm>
        </p:spPr>
        <p:txBody>
          <a:bodyPr>
            <a:normAutofit fontScale="90000"/>
          </a:bodyPr>
          <a:lstStyle/>
          <a:p>
            <a:pPr algn="l"/>
            <a:r>
              <a:rPr lang="en-US" dirty="0" smtClean="0"/>
              <a:t>AFLIBERCEPT</a:t>
            </a:r>
            <a:endParaRPr lang="en-US" dirty="0"/>
          </a:p>
        </p:txBody>
      </p:sp>
      <p:sp>
        <p:nvSpPr>
          <p:cNvPr id="4" name="Rectangle 3"/>
          <p:cNvSpPr/>
          <p:nvPr/>
        </p:nvSpPr>
        <p:spPr>
          <a:xfrm>
            <a:off x="152400" y="152400"/>
            <a:ext cx="1140056" cy="400110"/>
          </a:xfrm>
          <a:prstGeom prst="rect">
            <a:avLst/>
          </a:prstGeom>
        </p:spPr>
        <p:txBody>
          <a:bodyPr wrap="none">
            <a:spAutoFit/>
          </a:bodyPr>
          <a:lstStyle/>
          <a:p>
            <a:r>
              <a:rPr lang="en-US" sz="2000" dirty="0"/>
              <a:t>DB08885</a:t>
            </a:r>
          </a:p>
        </p:txBody>
      </p:sp>
      <p:sp>
        <p:nvSpPr>
          <p:cNvPr id="5" name="Rectangle 4"/>
          <p:cNvSpPr/>
          <p:nvPr/>
        </p:nvSpPr>
        <p:spPr>
          <a:xfrm>
            <a:off x="722428" y="2873216"/>
            <a:ext cx="6573723" cy="461665"/>
          </a:xfrm>
          <a:prstGeom prst="rect">
            <a:avLst/>
          </a:prstGeom>
        </p:spPr>
        <p:txBody>
          <a:bodyPr wrap="none">
            <a:spAutoFit/>
          </a:bodyPr>
          <a:lstStyle/>
          <a:p>
            <a:r>
              <a:rPr lang="en-US" sz="2400" dirty="0" smtClean="0"/>
              <a:t>C</a:t>
            </a:r>
            <a:r>
              <a:rPr lang="en-US" sz="2400" baseline="-25000" dirty="0" smtClean="0"/>
              <a:t>4318</a:t>
            </a:r>
            <a:r>
              <a:rPr lang="en-US" sz="2400" dirty="0" smtClean="0"/>
              <a:t>H</a:t>
            </a:r>
            <a:r>
              <a:rPr lang="en-US" sz="2400" baseline="-25000" dirty="0" smtClean="0"/>
              <a:t>6788</a:t>
            </a:r>
            <a:r>
              <a:rPr lang="en-US" sz="2400" dirty="0" smtClean="0"/>
              <a:t>N</a:t>
            </a:r>
            <a:r>
              <a:rPr lang="en-US" sz="2400" baseline="-25000" dirty="0" smtClean="0"/>
              <a:t>1164</a:t>
            </a:r>
            <a:r>
              <a:rPr lang="en-US" sz="2400" dirty="0" smtClean="0"/>
              <a:t>O</a:t>
            </a:r>
            <a:r>
              <a:rPr lang="en-US" sz="2400" baseline="-25000" dirty="0" smtClean="0"/>
              <a:t>1304</a:t>
            </a:r>
            <a:r>
              <a:rPr lang="en-US" sz="2400" dirty="0" smtClean="0"/>
              <a:t>S</a:t>
            </a:r>
            <a:r>
              <a:rPr lang="en-US" sz="2400" baseline="-25000" dirty="0" smtClean="0"/>
              <a:t>32  </a:t>
            </a:r>
            <a:r>
              <a:rPr lang="en-US" sz="2400" dirty="0" smtClean="0"/>
              <a:t>(115 </a:t>
            </a:r>
            <a:r>
              <a:rPr lang="en-US" sz="2400" dirty="0" err="1" smtClean="0"/>
              <a:t>kDa</a:t>
            </a:r>
            <a:r>
              <a:rPr lang="en-US" sz="2400" dirty="0" smtClean="0"/>
              <a:t>-with glycosylation)</a:t>
            </a:r>
            <a:endParaRPr lang="en-US" sz="2400" dirty="0"/>
          </a:p>
        </p:txBody>
      </p:sp>
      <p:sp>
        <p:nvSpPr>
          <p:cNvPr id="6" name="Rectangle 5"/>
          <p:cNvSpPr/>
          <p:nvPr/>
        </p:nvSpPr>
        <p:spPr>
          <a:xfrm>
            <a:off x="762000" y="3657600"/>
            <a:ext cx="4572000" cy="646331"/>
          </a:xfrm>
          <a:prstGeom prst="rect">
            <a:avLst/>
          </a:prstGeom>
        </p:spPr>
        <p:txBody>
          <a:bodyPr>
            <a:spAutoFit/>
          </a:bodyPr>
          <a:lstStyle/>
          <a:p>
            <a:r>
              <a:rPr lang="en-US" dirty="0" err="1"/>
              <a:t>Eylea</a:t>
            </a:r>
            <a:r>
              <a:rPr lang="en-US" dirty="0"/>
              <a:t> 	</a:t>
            </a:r>
            <a:r>
              <a:rPr lang="en-US" dirty="0" err="1"/>
              <a:t>Regeneron</a:t>
            </a:r>
            <a:r>
              <a:rPr lang="en-US" dirty="0"/>
              <a:t> Pharmaceuticals</a:t>
            </a:r>
          </a:p>
          <a:p>
            <a:r>
              <a:rPr lang="en-US" dirty="0" err="1"/>
              <a:t>Zaltrap</a:t>
            </a:r>
            <a:r>
              <a:rPr lang="en-US" dirty="0"/>
              <a:t> 	</a:t>
            </a:r>
            <a:r>
              <a:rPr lang="en-US" dirty="0" err="1"/>
              <a:t>Regeneron</a:t>
            </a:r>
            <a:r>
              <a:rPr lang="en-US" dirty="0"/>
              <a:t> Pharmaceuticals</a:t>
            </a:r>
          </a:p>
        </p:txBody>
      </p:sp>
      <p:sp>
        <p:nvSpPr>
          <p:cNvPr id="7" name="Rectangle 6"/>
          <p:cNvSpPr/>
          <p:nvPr/>
        </p:nvSpPr>
        <p:spPr>
          <a:xfrm>
            <a:off x="685800" y="4724400"/>
            <a:ext cx="4572000" cy="1015663"/>
          </a:xfrm>
          <a:prstGeom prst="rect">
            <a:avLst/>
          </a:prstGeom>
        </p:spPr>
        <p:txBody>
          <a:bodyPr>
            <a:spAutoFit/>
          </a:bodyPr>
          <a:lstStyle/>
          <a:p>
            <a:r>
              <a:rPr lang="en-US" sz="2000" b="1" dirty="0" smtClean="0"/>
              <a:t>CATEGORY</a:t>
            </a:r>
            <a:r>
              <a:rPr lang="en-US" sz="2000" dirty="0" smtClean="0"/>
              <a:t>	</a:t>
            </a:r>
          </a:p>
          <a:p>
            <a:r>
              <a:rPr lang="en-US" sz="2000" dirty="0" smtClean="0"/>
              <a:t>    </a:t>
            </a:r>
            <a:r>
              <a:rPr lang="en-US" sz="2000" dirty="0"/>
              <a:t>Antineoplastic Agents</a:t>
            </a:r>
          </a:p>
          <a:p>
            <a:r>
              <a:rPr lang="en-US" sz="2000" dirty="0"/>
              <a:t>    </a:t>
            </a:r>
            <a:r>
              <a:rPr lang="en-US" sz="2000" dirty="0" err="1"/>
              <a:t>Ophthalmics</a:t>
            </a:r>
            <a:endParaRPr lang="en-US" sz="2000" dirty="0"/>
          </a:p>
        </p:txBody>
      </p:sp>
    </p:spTree>
    <p:extLst>
      <p:ext uri="{BB962C8B-B14F-4D97-AF65-F5344CB8AC3E}">
        <p14:creationId xmlns:p14="http://schemas.microsoft.com/office/powerpoint/2010/main" val="1232111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7680" y="2057400"/>
            <a:ext cx="8001000" cy="3170099"/>
          </a:xfrm>
          <a:prstGeom prst="rect">
            <a:avLst/>
          </a:prstGeom>
        </p:spPr>
        <p:txBody>
          <a:bodyPr wrap="square">
            <a:spAutoFit/>
          </a:bodyPr>
          <a:lstStyle/>
          <a:p>
            <a:r>
              <a:rPr lang="en-US" sz="2000" dirty="0" smtClean="0"/>
              <a:t>PROTEIN SEQUENCE FOR AFLIBERCEPT</a:t>
            </a:r>
          </a:p>
          <a:p>
            <a:endParaRPr lang="en-US" sz="2000" dirty="0"/>
          </a:p>
          <a:p>
            <a:r>
              <a:rPr lang="en-US" sz="2000" dirty="0" smtClean="0"/>
              <a:t>SDTGRPFVEMYSEIPEIIHMTEGRELVIPCRVTSPNITVTLKKFPLDTLIPDGKRIIWDSRKGFIISNATYKEIGLLTCEATVNGHLYKTNYLTHRQTNTIIDVVLSPSHGIELSVGEKLVLNCTARTELNVGIDFNWEYPSSKHQHKKLVNRDLKTQSGSEMKKFLSTLTIDGVTRSDQGLYTCAASSGLMTKKNSTFVRVHEKDKTHTCPPCPAPELLGGPSVFLFPPKPKDTLMISRTPEVTCVVVDVSHEDPEVKFNWYVDGVEVHNAKTKPREEQYNSTYRVVSVLTVLHQDWLNGKEYKCKVSNKALPAPIEKTISKAKGQPREPQVYTLPPSRDELTKNQVSLTCLVKGFYPSDIAVEWESNGQPENNYKTTPPVLDSDGSFFLYSKLTVDKSRWQQGNVFSCSVMHEALHNHYTQKSLSLSPG</a:t>
            </a:r>
            <a:endParaRPr lang="en-US" sz="2000" dirty="0"/>
          </a:p>
        </p:txBody>
      </p:sp>
    </p:spTree>
    <p:extLst>
      <p:ext uri="{BB962C8B-B14F-4D97-AF65-F5344CB8AC3E}">
        <p14:creationId xmlns:p14="http://schemas.microsoft.com/office/powerpoint/2010/main" val="34627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60" y="1295400"/>
            <a:ext cx="8610600" cy="2585323"/>
          </a:xfrm>
          <a:prstGeom prst="rect">
            <a:avLst/>
          </a:prstGeom>
        </p:spPr>
        <p:txBody>
          <a:bodyPr wrap="square">
            <a:spAutoFit/>
          </a:bodyPr>
          <a:lstStyle/>
          <a:p>
            <a:r>
              <a:rPr lang="en-US" b="1" dirty="0" smtClean="0"/>
              <a:t>PATENTS</a:t>
            </a:r>
          </a:p>
          <a:p>
            <a:endParaRPr lang="en-US" b="1" dirty="0"/>
          </a:p>
          <a:p>
            <a:r>
              <a:rPr lang="en-US" b="1" dirty="0" smtClean="0"/>
              <a:t>Country</a:t>
            </a:r>
            <a:r>
              <a:rPr lang="en-US" b="1" dirty="0"/>
              <a:t>	</a:t>
            </a:r>
            <a:r>
              <a:rPr lang="en-US" b="1" dirty="0" smtClean="0"/>
              <a:t>	Patent </a:t>
            </a:r>
            <a:r>
              <a:rPr lang="en-US" b="1" dirty="0"/>
              <a:t>Number	Approved	</a:t>
            </a:r>
            <a:r>
              <a:rPr lang="en-US" b="1" dirty="0" smtClean="0"/>
              <a:t>Expires </a:t>
            </a:r>
            <a:r>
              <a:rPr lang="en-US" b="1" dirty="0"/>
              <a:t>(estimated)</a:t>
            </a:r>
          </a:p>
          <a:p>
            <a:r>
              <a:rPr lang="en-US" dirty="0"/>
              <a:t>United States	7306799	</a:t>
            </a:r>
            <a:r>
              <a:rPr lang="en-US" dirty="0" smtClean="0"/>
              <a:t>	2005-03-25</a:t>
            </a:r>
            <a:r>
              <a:rPr lang="en-US" dirty="0"/>
              <a:t>	2020-05-23</a:t>
            </a:r>
          </a:p>
          <a:p>
            <a:r>
              <a:rPr lang="en-US" dirty="0"/>
              <a:t>United States	7531173	</a:t>
            </a:r>
            <a:r>
              <a:rPr lang="en-US" dirty="0" smtClean="0"/>
              <a:t>	2009-05-12</a:t>
            </a:r>
            <a:r>
              <a:rPr lang="en-US" dirty="0"/>
              <a:t>	2026-02-02</a:t>
            </a:r>
          </a:p>
          <a:p>
            <a:r>
              <a:rPr lang="en-US" dirty="0"/>
              <a:t>United States	7374758	</a:t>
            </a:r>
            <a:r>
              <a:rPr lang="en-US" dirty="0" smtClean="0"/>
              <a:t>	2008-05-20</a:t>
            </a:r>
            <a:r>
              <a:rPr lang="en-US" dirty="0"/>
              <a:t>	2020-05-23</a:t>
            </a:r>
          </a:p>
          <a:p>
            <a:r>
              <a:rPr lang="en-US" dirty="0"/>
              <a:t>United States	7608261	</a:t>
            </a:r>
            <a:r>
              <a:rPr lang="en-US" dirty="0" smtClean="0"/>
              <a:t>	2009-10-27</a:t>
            </a:r>
            <a:r>
              <a:rPr lang="en-US" dirty="0"/>
              <a:t>	2027-06-14</a:t>
            </a:r>
          </a:p>
          <a:p>
            <a:r>
              <a:rPr lang="en-US" dirty="0"/>
              <a:t>United States	7070959	</a:t>
            </a:r>
            <a:r>
              <a:rPr lang="en-US" dirty="0" smtClean="0"/>
              <a:t>	2006-07-04</a:t>
            </a:r>
            <a:r>
              <a:rPr lang="en-US" dirty="0"/>
              <a:t>	2020-05-23</a:t>
            </a:r>
          </a:p>
          <a:p>
            <a:r>
              <a:rPr lang="en-US" dirty="0"/>
              <a:t>United States	7374757	</a:t>
            </a:r>
            <a:r>
              <a:rPr lang="en-US" dirty="0" smtClean="0"/>
              <a:t>	2008-05-20</a:t>
            </a:r>
            <a:r>
              <a:rPr lang="en-US" dirty="0"/>
              <a:t>	2020-05-23</a:t>
            </a:r>
          </a:p>
        </p:txBody>
      </p:sp>
    </p:spTree>
    <p:extLst>
      <p:ext uri="{BB962C8B-B14F-4D97-AF65-F5344CB8AC3E}">
        <p14:creationId xmlns:p14="http://schemas.microsoft.com/office/powerpoint/2010/main" val="3657246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215241"/>
            <a:ext cx="6629400" cy="4401205"/>
          </a:xfrm>
          <a:prstGeom prst="rect">
            <a:avLst/>
          </a:prstGeom>
        </p:spPr>
        <p:txBody>
          <a:bodyPr wrap="square">
            <a:spAutoFit/>
          </a:bodyPr>
          <a:lstStyle/>
          <a:p>
            <a:r>
              <a:rPr lang="en-US" sz="2000" dirty="0" smtClean="0"/>
              <a:t>REFERENCES</a:t>
            </a:r>
          </a:p>
          <a:p>
            <a:endParaRPr lang="en-US" sz="2000" dirty="0" smtClean="0"/>
          </a:p>
          <a:p>
            <a:r>
              <a:rPr lang="en-US" sz="2000" dirty="0" err="1" smtClean="0"/>
              <a:t>Eyela</a:t>
            </a:r>
            <a:endParaRPr lang="en-US" sz="2000" dirty="0" smtClean="0"/>
          </a:p>
          <a:p>
            <a:r>
              <a:rPr lang="en-US" sz="2000" dirty="0" smtClean="0"/>
              <a:t>http://www.ncbi.nlm.nih.gov/pubmed/25200895 http://www.ncbi.nlm.nih.gov/pubmed/24740170 http://www.ncbi.nlm.nih.gov/pubmed/22354219 </a:t>
            </a:r>
            <a:r>
              <a:rPr lang="en-US" sz="2000" dirty="0" smtClean="0">
                <a:hlinkClick r:id="rId2"/>
              </a:rPr>
              <a:t>http://www.ncbi.nlm.nih.gov/pubmed/23461161</a:t>
            </a:r>
            <a:endParaRPr lang="en-US" sz="2000" dirty="0" smtClean="0"/>
          </a:p>
          <a:p>
            <a:endParaRPr lang="en-US" sz="2000" dirty="0" smtClean="0"/>
          </a:p>
          <a:p>
            <a:r>
              <a:rPr lang="en-US" sz="2000" dirty="0" err="1" smtClean="0"/>
              <a:t>Zaltrap</a:t>
            </a:r>
            <a:endParaRPr lang="en-US" sz="2000" dirty="0" smtClean="0"/>
          </a:p>
          <a:p>
            <a:r>
              <a:rPr lang="en-US" sz="2000" dirty="0" smtClean="0"/>
              <a:t>http://www.ncbi.nlm.nih.gov/pubmed/25395483 http://www.ncbi.nlm.nih.gov/pubmed/25394166 http://www.ncbi.nlm.nih.gov/pubmed/25393440 http://www.ncbi.nlm.nih.gov/pubmed/25378900 http://www.ncbi.nlm.nih.gov/pubmed/25378873</a:t>
            </a:r>
            <a:endParaRPr lang="en-US" sz="2000" dirty="0"/>
          </a:p>
        </p:txBody>
      </p:sp>
    </p:spTree>
    <p:extLst>
      <p:ext uri="{BB962C8B-B14F-4D97-AF65-F5344CB8AC3E}">
        <p14:creationId xmlns:p14="http://schemas.microsoft.com/office/powerpoint/2010/main" val="677573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1" y="296882"/>
            <a:ext cx="8763000" cy="4524315"/>
          </a:xfrm>
          <a:prstGeom prst="rect">
            <a:avLst/>
          </a:prstGeom>
        </p:spPr>
        <p:txBody>
          <a:bodyPr wrap="square">
            <a:spAutoFit/>
          </a:bodyPr>
          <a:lstStyle/>
          <a:p>
            <a:pPr algn="just"/>
            <a:r>
              <a:rPr lang="en-US" b="1" dirty="0" smtClean="0"/>
              <a:t>DESCRIPTION</a:t>
            </a:r>
          </a:p>
          <a:p>
            <a:pPr algn="just"/>
            <a:endParaRPr lang="en-US" dirty="0" smtClean="0"/>
          </a:p>
          <a:p>
            <a:pPr algn="just"/>
            <a:r>
              <a:rPr lang="en-US" dirty="0" err="1"/>
              <a:t>Aflibercept</a:t>
            </a:r>
            <a:r>
              <a:rPr lang="en-US" dirty="0"/>
              <a:t> is a recombinant fusion protein that comprises of two main components: the vascular endothelial growth factor (VEGF) binding portions from the extracellular domains of human VEGF receptors 1 and 2 which is then fused to the Fc portion of human IgG1. Structurally, </a:t>
            </a:r>
            <a:r>
              <a:rPr lang="en-US" dirty="0" err="1"/>
              <a:t>Aflibercept</a:t>
            </a:r>
            <a:r>
              <a:rPr lang="en-US" dirty="0"/>
              <a:t> is a dimeric glycoprotein with a protein molecular weight of 96.9 kilo Daltons (</a:t>
            </a:r>
            <a:r>
              <a:rPr lang="en-US" dirty="0" err="1"/>
              <a:t>kDa</a:t>
            </a:r>
            <a:r>
              <a:rPr lang="en-US" dirty="0"/>
              <a:t>). It contains approximately 15% glycosylation to give a total molecular weight of 115 </a:t>
            </a:r>
            <a:r>
              <a:rPr lang="en-US" dirty="0" err="1"/>
              <a:t>kDa</a:t>
            </a:r>
            <a:r>
              <a:rPr lang="en-US" dirty="0"/>
              <a:t>. All five putative N-glycosylation sites on each polypeptide chain predicted by the primary sequence can be occupied with carbohydrate and exhibit some degree of chain heterogeneity, including heterogeneity in terminal sialic acid residues, except at the single </a:t>
            </a:r>
            <a:r>
              <a:rPr lang="en-US" dirty="0" err="1"/>
              <a:t>unsialylated</a:t>
            </a:r>
            <a:r>
              <a:rPr lang="en-US" dirty="0"/>
              <a:t> site associated with the Fc domain. </a:t>
            </a:r>
            <a:r>
              <a:rPr lang="en-US" dirty="0" err="1"/>
              <a:t>Aflibercept</a:t>
            </a:r>
            <a:r>
              <a:rPr lang="en-US" dirty="0"/>
              <a:t>, as an ophthalmic agent, is used in the treatment of macular edema following Central Retinal Vein Occlusion (CRVO) and </a:t>
            </a:r>
            <a:r>
              <a:rPr lang="en-US" dirty="0" err="1"/>
              <a:t>neovascular</a:t>
            </a:r>
            <a:r>
              <a:rPr lang="en-US" dirty="0"/>
              <a:t> Age-Related Macular Degeneration (AMD). </a:t>
            </a:r>
            <a:r>
              <a:rPr lang="en-US" dirty="0" err="1"/>
              <a:t>Ziv-aflibercept</a:t>
            </a:r>
            <a:r>
              <a:rPr lang="en-US" dirty="0"/>
              <a:t>, under the brand name </a:t>
            </a:r>
            <a:r>
              <a:rPr lang="en-US" dirty="0" err="1"/>
              <a:t>Zaltrap</a:t>
            </a:r>
            <a:r>
              <a:rPr lang="en-US" dirty="0"/>
              <a:t>, was developed as an injection for treatment of metastatic colorectal cancer. FDA approved in November 18, 2011 and EMA approved in November 2012.</a:t>
            </a:r>
          </a:p>
        </p:txBody>
      </p:sp>
    </p:spTree>
    <p:extLst>
      <p:ext uri="{BB962C8B-B14F-4D97-AF65-F5344CB8AC3E}">
        <p14:creationId xmlns:p14="http://schemas.microsoft.com/office/powerpoint/2010/main" val="4144297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81000"/>
            <a:ext cx="8458200" cy="2031325"/>
          </a:xfrm>
          <a:prstGeom prst="rect">
            <a:avLst/>
          </a:prstGeom>
        </p:spPr>
        <p:txBody>
          <a:bodyPr wrap="square">
            <a:spAutoFit/>
          </a:bodyPr>
          <a:lstStyle/>
          <a:p>
            <a:r>
              <a:rPr lang="en-US" dirty="0" smtClean="0"/>
              <a:t>INDICATION</a:t>
            </a:r>
          </a:p>
          <a:p>
            <a:endParaRPr lang="en-US" dirty="0" smtClean="0"/>
          </a:p>
          <a:p>
            <a:r>
              <a:rPr lang="en-US" dirty="0" smtClean="0"/>
              <a:t>The </a:t>
            </a:r>
            <a:r>
              <a:rPr lang="en-US" dirty="0" err="1"/>
              <a:t>opthalmic</a:t>
            </a:r>
            <a:r>
              <a:rPr lang="en-US" dirty="0"/>
              <a:t> agent is used for the treatment of </a:t>
            </a:r>
            <a:r>
              <a:rPr lang="en-US" dirty="0" err="1"/>
              <a:t>neovascular</a:t>
            </a:r>
            <a:r>
              <a:rPr lang="en-US" dirty="0"/>
              <a:t> (wet) age-related </a:t>
            </a:r>
            <a:r>
              <a:rPr lang="en-US" dirty="0" err="1"/>
              <a:t>mascular</a:t>
            </a:r>
            <a:r>
              <a:rPr lang="en-US" dirty="0"/>
              <a:t> degeneration (AMD) and macular edema following central retinal vein </a:t>
            </a:r>
            <a:r>
              <a:rPr lang="en-US" dirty="0" err="1"/>
              <a:t>occulsion</a:t>
            </a:r>
            <a:r>
              <a:rPr lang="en-US" dirty="0"/>
              <a:t> (CRVO). The systemic injection, known as </a:t>
            </a:r>
            <a:r>
              <a:rPr lang="en-US" dirty="0" err="1"/>
              <a:t>ziv-aflibercept</a:t>
            </a:r>
            <a:r>
              <a:rPr lang="en-US" dirty="0"/>
              <a:t>, in combination with 5-fluorouracil, </a:t>
            </a:r>
            <a:r>
              <a:rPr lang="en-US" dirty="0" err="1"/>
              <a:t>leucovorin</a:t>
            </a:r>
            <a:r>
              <a:rPr lang="en-US" dirty="0"/>
              <a:t>, </a:t>
            </a:r>
            <a:r>
              <a:rPr lang="en-US" dirty="0" err="1"/>
              <a:t>irinotecan</a:t>
            </a:r>
            <a:r>
              <a:rPr lang="en-US" dirty="0"/>
              <a:t>-(FOLFIRI), is for the treatment of metastatic colorectal cancer that is resistant to or progressed following treatment with </a:t>
            </a:r>
            <a:r>
              <a:rPr lang="en-US" dirty="0" err="1"/>
              <a:t>oxaliplatin</a:t>
            </a:r>
            <a:r>
              <a:rPr lang="en-US" dirty="0"/>
              <a:t>. </a:t>
            </a:r>
          </a:p>
        </p:txBody>
      </p:sp>
      <p:sp>
        <p:nvSpPr>
          <p:cNvPr id="5" name="Rectangle 4"/>
          <p:cNvSpPr/>
          <p:nvPr/>
        </p:nvSpPr>
        <p:spPr>
          <a:xfrm>
            <a:off x="304800" y="2918936"/>
            <a:ext cx="2324547" cy="369332"/>
          </a:xfrm>
          <a:prstGeom prst="rect">
            <a:avLst/>
          </a:prstGeom>
        </p:spPr>
        <p:txBody>
          <a:bodyPr wrap="none">
            <a:spAutoFit/>
          </a:bodyPr>
          <a:lstStyle/>
          <a:p>
            <a:r>
              <a:rPr lang="en-US" dirty="0" smtClean="0"/>
              <a:t>PHARMACODYNAMICS</a:t>
            </a:r>
            <a:endParaRPr lang="en-US" dirty="0"/>
          </a:p>
        </p:txBody>
      </p:sp>
      <p:sp>
        <p:nvSpPr>
          <p:cNvPr id="6" name="Rectangle 5"/>
          <p:cNvSpPr/>
          <p:nvPr/>
        </p:nvSpPr>
        <p:spPr>
          <a:xfrm>
            <a:off x="304800" y="3429000"/>
            <a:ext cx="8404413" cy="646331"/>
          </a:xfrm>
          <a:prstGeom prst="rect">
            <a:avLst/>
          </a:prstGeom>
        </p:spPr>
        <p:txBody>
          <a:bodyPr wrap="square">
            <a:spAutoFit/>
          </a:bodyPr>
          <a:lstStyle/>
          <a:p>
            <a:r>
              <a:rPr lang="en-US" dirty="0"/>
              <a:t>Compared to other anti-VEGF drugs like </a:t>
            </a:r>
            <a:r>
              <a:rPr lang="en-US" dirty="0" err="1"/>
              <a:t>bevacizumab</a:t>
            </a:r>
            <a:r>
              <a:rPr lang="en-US" dirty="0"/>
              <a:t> and </a:t>
            </a:r>
            <a:r>
              <a:rPr lang="en-US" dirty="0" err="1"/>
              <a:t>ranibizumab</a:t>
            </a:r>
            <a:r>
              <a:rPr lang="en-US" dirty="0"/>
              <a:t>, </a:t>
            </a:r>
            <a:r>
              <a:rPr lang="en-US" dirty="0" err="1"/>
              <a:t>aflibercept</a:t>
            </a:r>
            <a:r>
              <a:rPr lang="en-US" dirty="0"/>
              <a:t> has a higher binding affinity to VEGF-A (</a:t>
            </a:r>
            <a:r>
              <a:rPr lang="en-US" dirty="0" err="1"/>
              <a:t>Kd</a:t>
            </a:r>
            <a:r>
              <a:rPr lang="en-US" dirty="0"/>
              <a:t> = 0.5 </a:t>
            </a:r>
            <a:r>
              <a:rPr lang="en-US" dirty="0" err="1"/>
              <a:t>pM</a:t>
            </a:r>
            <a:r>
              <a:rPr lang="en-US" dirty="0"/>
              <a:t>).</a:t>
            </a:r>
          </a:p>
        </p:txBody>
      </p:sp>
      <p:sp>
        <p:nvSpPr>
          <p:cNvPr id="7" name="Rectangle 6"/>
          <p:cNvSpPr/>
          <p:nvPr/>
        </p:nvSpPr>
        <p:spPr>
          <a:xfrm>
            <a:off x="304800" y="4419600"/>
            <a:ext cx="2492990" cy="369332"/>
          </a:xfrm>
          <a:prstGeom prst="rect">
            <a:avLst/>
          </a:prstGeom>
        </p:spPr>
        <p:txBody>
          <a:bodyPr wrap="none">
            <a:spAutoFit/>
          </a:bodyPr>
          <a:lstStyle/>
          <a:p>
            <a:r>
              <a:rPr lang="en-US" dirty="0" smtClean="0"/>
              <a:t>MECHANISM OF ACTION</a:t>
            </a:r>
            <a:endParaRPr lang="en-US" dirty="0"/>
          </a:p>
        </p:txBody>
      </p:sp>
      <p:sp>
        <p:nvSpPr>
          <p:cNvPr id="8" name="Rectangle 7"/>
          <p:cNvSpPr/>
          <p:nvPr/>
        </p:nvSpPr>
        <p:spPr>
          <a:xfrm>
            <a:off x="304800" y="4847272"/>
            <a:ext cx="8617774" cy="1477328"/>
          </a:xfrm>
          <a:prstGeom prst="rect">
            <a:avLst/>
          </a:prstGeom>
        </p:spPr>
        <p:txBody>
          <a:bodyPr wrap="square">
            <a:spAutoFit/>
          </a:bodyPr>
          <a:lstStyle/>
          <a:p>
            <a:r>
              <a:rPr lang="en-US" dirty="0" err="1"/>
              <a:t>Ablibercept</a:t>
            </a:r>
            <a:r>
              <a:rPr lang="en-US" dirty="0"/>
              <a:t> is a recombinant fusion protein that acts as a decoy receptor for the ligands, vascular endothelial growth factor-A (VEGF-A) and placental growth factor (PIGF). It prevents these ligands to binding to endothelial receptors, VEGFR-1 and VEGFR-2, to suppress neovascularization and decrease vascular permeability. This ultimately will slow vision loss or the progression of metastatic colorectal cancer. </a:t>
            </a:r>
          </a:p>
        </p:txBody>
      </p:sp>
    </p:spTree>
    <p:extLst>
      <p:ext uri="{BB962C8B-B14F-4D97-AF65-F5344CB8AC3E}">
        <p14:creationId xmlns:p14="http://schemas.microsoft.com/office/powerpoint/2010/main" val="3225643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2013"/>
            <a:ext cx="8610600" cy="1754326"/>
          </a:xfrm>
          <a:prstGeom prst="rect">
            <a:avLst/>
          </a:prstGeom>
        </p:spPr>
        <p:txBody>
          <a:bodyPr wrap="square">
            <a:spAutoFit/>
          </a:bodyPr>
          <a:lstStyle/>
          <a:p>
            <a:r>
              <a:rPr lang="en-US" dirty="0" smtClean="0"/>
              <a:t>ABSORPTION</a:t>
            </a:r>
          </a:p>
          <a:p>
            <a:endParaRPr lang="en-US" dirty="0" smtClean="0"/>
          </a:p>
          <a:p>
            <a:r>
              <a:rPr lang="en-US" dirty="0" smtClean="0"/>
              <a:t>In </a:t>
            </a:r>
            <a:r>
              <a:rPr lang="en-US" dirty="0"/>
              <a:t>patients with wet AMD and CRVO, the mean peak plasma concentration (</a:t>
            </a:r>
            <a:r>
              <a:rPr lang="en-US" dirty="0" err="1"/>
              <a:t>Cmax</a:t>
            </a:r>
            <a:r>
              <a:rPr lang="en-US" dirty="0"/>
              <a:t>) was 0.02 mcg/mL and 0.05 mcg/mL respectively. These concentrations were reached in 1 to 3 days. </a:t>
            </a:r>
            <a:r>
              <a:rPr lang="en-US" dirty="0" err="1"/>
              <a:t>Aflibercept</a:t>
            </a:r>
            <a:r>
              <a:rPr lang="en-US" dirty="0"/>
              <a:t> did not accumulate when administered as repeated doses </a:t>
            </a:r>
            <a:r>
              <a:rPr lang="en-US" dirty="0" err="1"/>
              <a:t>intravitreally</a:t>
            </a:r>
            <a:r>
              <a:rPr lang="en-US" dirty="0"/>
              <a:t> every 4 weeks. </a:t>
            </a:r>
          </a:p>
        </p:txBody>
      </p:sp>
      <p:sp>
        <p:nvSpPr>
          <p:cNvPr id="5" name="Rectangle 4"/>
          <p:cNvSpPr/>
          <p:nvPr/>
        </p:nvSpPr>
        <p:spPr>
          <a:xfrm>
            <a:off x="228600" y="2667000"/>
            <a:ext cx="2722284" cy="369332"/>
          </a:xfrm>
          <a:prstGeom prst="rect">
            <a:avLst/>
          </a:prstGeom>
        </p:spPr>
        <p:txBody>
          <a:bodyPr wrap="none">
            <a:spAutoFit/>
          </a:bodyPr>
          <a:lstStyle/>
          <a:p>
            <a:r>
              <a:rPr lang="en-US" dirty="0" smtClean="0"/>
              <a:t>VOLUME OF DISTRIBUTION</a:t>
            </a:r>
            <a:endParaRPr lang="en-US" dirty="0"/>
          </a:p>
        </p:txBody>
      </p:sp>
      <p:sp>
        <p:nvSpPr>
          <p:cNvPr id="6" name="Rectangle 5"/>
          <p:cNvSpPr/>
          <p:nvPr/>
        </p:nvSpPr>
        <p:spPr>
          <a:xfrm>
            <a:off x="571500" y="3247906"/>
            <a:ext cx="7924800" cy="369332"/>
          </a:xfrm>
          <a:prstGeom prst="rect">
            <a:avLst/>
          </a:prstGeom>
        </p:spPr>
        <p:txBody>
          <a:bodyPr wrap="square">
            <a:spAutoFit/>
          </a:bodyPr>
          <a:lstStyle/>
          <a:p>
            <a:r>
              <a:rPr lang="en-US" dirty="0"/>
              <a:t>After intravenous injection of </a:t>
            </a:r>
            <a:r>
              <a:rPr lang="en-US" dirty="0" err="1"/>
              <a:t>aflibercept</a:t>
            </a:r>
            <a:r>
              <a:rPr lang="en-US" dirty="0"/>
              <a:t>, the volume of distribution is 6 L</a:t>
            </a:r>
          </a:p>
        </p:txBody>
      </p:sp>
      <p:sp>
        <p:nvSpPr>
          <p:cNvPr id="7" name="Rectangle 6"/>
          <p:cNvSpPr/>
          <p:nvPr/>
        </p:nvSpPr>
        <p:spPr>
          <a:xfrm>
            <a:off x="228600" y="3810000"/>
            <a:ext cx="8610600" cy="1477328"/>
          </a:xfrm>
          <a:prstGeom prst="rect">
            <a:avLst/>
          </a:prstGeom>
        </p:spPr>
        <p:txBody>
          <a:bodyPr wrap="square">
            <a:spAutoFit/>
          </a:bodyPr>
          <a:lstStyle/>
          <a:p>
            <a:r>
              <a:rPr lang="en-US" dirty="0"/>
              <a:t>Metabolism	</a:t>
            </a:r>
          </a:p>
          <a:p>
            <a:endParaRPr lang="en-US" dirty="0"/>
          </a:p>
          <a:p>
            <a:r>
              <a:rPr lang="en-US" dirty="0"/>
              <a:t>Because </a:t>
            </a:r>
            <a:r>
              <a:rPr lang="en-US" dirty="0" err="1"/>
              <a:t>aflibercept</a:t>
            </a:r>
            <a:r>
              <a:rPr lang="en-US" dirty="0"/>
              <a:t> is a protein, it is expected to be broken down via proteolysis into smaller peptides and amino acids. The cytochrome P450 enzyme system is not involved in the metabolism of </a:t>
            </a:r>
            <a:r>
              <a:rPr lang="en-US" dirty="0" err="1"/>
              <a:t>aflibercept</a:t>
            </a:r>
            <a:r>
              <a:rPr lang="en-US" dirty="0"/>
              <a:t>. </a:t>
            </a:r>
          </a:p>
        </p:txBody>
      </p:sp>
    </p:spTree>
    <p:extLst>
      <p:ext uri="{BB962C8B-B14F-4D97-AF65-F5344CB8AC3E}">
        <p14:creationId xmlns:p14="http://schemas.microsoft.com/office/powerpoint/2010/main" val="293999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 y="-84594"/>
            <a:ext cx="8976360" cy="7171194"/>
          </a:xfrm>
          <a:prstGeom prst="rect">
            <a:avLst/>
          </a:prstGeom>
        </p:spPr>
        <p:txBody>
          <a:bodyPr wrap="square">
            <a:spAutoFit/>
          </a:bodyPr>
          <a:lstStyle/>
          <a:p>
            <a:r>
              <a:rPr lang="en-US" sz="2000" dirty="0" err="1" smtClean="0"/>
              <a:t>Intravitreal</a:t>
            </a:r>
            <a:r>
              <a:rPr lang="en-US" sz="2000" dirty="0" smtClean="0"/>
              <a:t> HALF-LIFE = </a:t>
            </a:r>
            <a:r>
              <a:rPr lang="en-US" sz="2000" dirty="0"/>
              <a:t>7.13 days in </a:t>
            </a:r>
            <a:r>
              <a:rPr lang="en-US" sz="2000" dirty="0" smtClean="0"/>
              <a:t>humans</a:t>
            </a:r>
          </a:p>
          <a:p>
            <a:endParaRPr lang="en-US" sz="2000" dirty="0"/>
          </a:p>
          <a:p>
            <a:r>
              <a:rPr lang="en-US" sz="2000" dirty="0" smtClean="0"/>
              <a:t>Terminal </a:t>
            </a:r>
            <a:r>
              <a:rPr lang="en-US" sz="2000" dirty="0"/>
              <a:t>elimination half-life of free </a:t>
            </a:r>
            <a:r>
              <a:rPr lang="en-US" sz="2000" dirty="0" err="1"/>
              <a:t>aflibercept</a:t>
            </a:r>
            <a:r>
              <a:rPr lang="en-US" sz="2000" dirty="0"/>
              <a:t> in plasma was 5 to 6 days after IV injection of 2 - 4 mg/kg dose</a:t>
            </a:r>
            <a:r>
              <a:rPr lang="en-US" sz="2000" dirty="0" smtClean="0"/>
              <a:t>.</a:t>
            </a:r>
          </a:p>
          <a:p>
            <a:endParaRPr lang="en-US" sz="2000" dirty="0"/>
          </a:p>
          <a:p>
            <a:endParaRPr lang="en-US" sz="2000" dirty="0" smtClean="0"/>
          </a:p>
          <a:p>
            <a:r>
              <a:rPr lang="en-US" sz="2000" dirty="0" smtClean="0"/>
              <a:t>CLEARANCE</a:t>
            </a:r>
          </a:p>
          <a:p>
            <a:endParaRPr lang="en-US" sz="2000" dirty="0" smtClean="0"/>
          </a:p>
          <a:p>
            <a:r>
              <a:rPr lang="en-US" sz="2000" dirty="0" smtClean="0"/>
              <a:t>When </a:t>
            </a:r>
            <a:r>
              <a:rPr lang="en-US" sz="2000" dirty="0"/>
              <a:t>cancer patients were given 2-9 mg/kg every 2 or 3 week; 1 hour IV infusion of </a:t>
            </a:r>
            <a:r>
              <a:rPr lang="en-US" sz="2000" dirty="0" err="1"/>
              <a:t>aflibercept</a:t>
            </a:r>
            <a:r>
              <a:rPr lang="en-US" sz="2000" dirty="0"/>
              <a:t> the typical estimated clearances were as follows:</a:t>
            </a:r>
          </a:p>
          <a:p>
            <a:r>
              <a:rPr lang="en-US" sz="2000" dirty="0"/>
              <a:t>CL of free </a:t>
            </a:r>
            <a:r>
              <a:rPr lang="en-US" sz="2000" dirty="0" err="1"/>
              <a:t>aflibercept</a:t>
            </a:r>
            <a:r>
              <a:rPr lang="en-US" sz="2000" dirty="0"/>
              <a:t> (</a:t>
            </a:r>
            <a:r>
              <a:rPr lang="en-US" sz="2000" dirty="0" err="1"/>
              <a:t>CLf</a:t>
            </a:r>
            <a:r>
              <a:rPr lang="en-US" sz="2000" dirty="0"/>
              <a:t>) = 0.88 L/day;</a:t>
            </a:r>
          </a:p>
          <a:p>
            <a:r>
              <a:rPr lang="en-US" sz="2000" dirty="0"/>
              <a:t>CL of bound </a:t>
            </a:r>
            <a:r>
              <a:rPr lang="en-US" sz="2000" dirty="0" err="1"/>
              <a:t>aflibercept</a:t>
            </a:r>
            <a:r>
              <a:rPr lang="en-US" sz="2000" dirty="0"/>
              <a:t> (</a:t>
            </a:r>
            <a:r>
              <a:rPr lang="en-US" sz="2000" dirty="0" err="1"/>
              <a:t>CLf</a:t>
            </a:r>
            <a:r>
              <a:rPr lang="en-US" sz="2000" dirty="0"/>
              <a:t>) = 0.19 L/day;</a:t>
            </a:r>
          </a:p>
          <a:p>
            <a:r>
              <a:rPr lang="en-US" sz="2000" dirty="0"/>
              <a:t>Patients clear free </a:t>
            </a:r>
            <a:r>
              <a:rPr lang="en-US" sz="2000" dirty="0" err="1"/>
              <a:t>aflibercept</a:t>
            </a:r>
            <a:r>
              <a:rPr lang="en-US" sz="2000" dirty="0"/>
              <a:t> faster if they had low albumin or high alkaline phosphatase levels.</a:t>
            </a:r>
          </a:p>
          <a:p>
            <a:endParaRPr lang="en-US" sz="2000" dirty="0" smtClean="0"/>
          </a:p>
          <a:p>
            <a:r>
              <a:rPr lang="en-US" sz="2000" dirty="0" smtClean="0"/>
              <a:t>TOXICITY	</a:t>
            </a:r>
          </a:p>
          <a:p>
            <a:endParaRPr lang="en-US" sz="2000" dirty="0"/>
          </a:p>
          <a:p>
            <a:r>
              <a:rPr lang="en-US" sz="2000" dirty="0" smtClean="0"/>
              <a:t>For </a:t>
            </a:r>
            <a:r>
              <a:rPr lang="en-US" sz="2000" dirty="0"/>
              <a:t>all </a:t>
            </a:r>
            <a:r>
              <a:rPr lang="en-US" sz="2000" dirty="0" err="1"/>
              <a:t>intravitreal</a:t>
            </a:r>
            <a:r>
              <a:rPr lang="en-US" sz="2000" dirty="0"/>
              <a:t> VEGF inhibitors, there is increased risk of stroke and myocardial infarction. An increase in intraocular pressure may also occur. When used intravenously, most common adverse reactions were leukopenia, diarrhea, neutropenia, proteinuria, AST increased, stomatitis, fatigue, thrombocytopenia, ALT increased, hypertension, weight decreased, decreased appetite, epistaxis, abdominal pain, dysphonia, serum creatinine increased, and headache.</a:t>
            </a:r>
          </a:p>
        </p:txBody>
      </p:sp>
    </p:spTree>
    <p:extLst>
      <p:ext uri="{BB962C8B-B14F-4D97-AF65-F5344CB8AC3E}">
        <p14:creationId xmlns:p14="http://schemas.microsoft.com/office/powerpoint/2010/main" val="838388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3597"/>
            <a:ext cx="9372600" cy="1519003"/>
          </a:xfrm>
        </p:spPr>
        <p:txBody>
          <a:bodyPr>
            <a:normAutofit/>
          </a:bodyPr>
          <a:lstStyle/>
          <a:p>
            <a:pPr algn="l"/>
            <a:r>
              <a:rPr lang="en-US" sz="2800" dirty="0" smtClean="0"/>
              <a:t>AFLIBERCEPT</a:t>
            </a:r>
            <a:r>
              <a:rPr lang="en-US" sz="2800" dirty="0" smtClean="0"/>
              <a:t/>
            </a:r>
            <a:br>
              <a:rPr lang="en-US" sz="2800" dirty="0" smtClean="0"/>
            </a:br>
            <a:r>
              <a:rPr lang="en-US" sz="2800" dirty="0" smtClean="0"/>
              <a:t>EYLEA (for macular degeneration) </a:t>
            </a:r>
            <a:r>
              <a:rPr lang="en-US" sz="2800" dirty="0" smtClean="0">
                <a:sym typeface="Wingdings" panose="05000000000000000000" pitchFamily="2" charset="2"/>
              </a:rPr>
              <a:t> </a:t>
            </a:r>
            <a:r>
              <a:rPr lang="en-US" sz="2800" dirty="0" err="1" smtClean="0">
                <a:sym typeface="Wingdings" panose="05000000000000000000" pitchFamily="2" charset="2"/>
              </a:rPr>
              <a:t>Intravitreal</a:t>
            </a:r>
            <a:r>
              <a:rPr lang="en-US" sz="2800" dirty="0" smtClean="0">
                <a:sym typeface="Wingdings" panose="05000000000000000000" pitchFamily="2" charset="2"/>
              </a:rPr>
              <a:t> inj.</a:t>
            </a:r>
            <a:r>
              <a:rPr lang="en-US" sz="2800" dirty="0"/>
              <a:t/>
            </a:r>
            <a:br>
              <a:rPr lang="en-US" sz="2800" dirty="0"/>
            </a:br>
            <a:r>
              <a:rPr lang="en-US" sz="2800" dirty="0" err="1"/>
              <a:t>Zaltrap</a:t>
            </a:r>
            <a:r>
              <a:rPr lang="en-US" sz="2800" dirty="0"/>
              <a:t> ((</a:t>
            </a:r>
            <a:r>
              <a:rPr lang="en-US" sz="2800" dirty="0" err="1"/>
              <a:t>ziv‑aflibercept</a:t>
            </a:r>
            <a:r>
              <a:rPr lang="en-US" sz="2800" dirty="0"/>
              <a:t>: for colorectal cancer</a:t>
            </a:r>
            <a:r>
              <a:rPr lang="en-US" sz="2800" dirty="0" smtClean="0"/>
              <a:t>)</a:t>
            </a:r>
            <a:r>
              <a:rPr lang="en-US" sz="2800" dirty="0" smtClean="0">
                <a:sym typeface="Wingdings" panose="05000000000000000000" pitchFamily="2" charset="2"/>
              </a:rPr>
              <a:t> IV infusion</a:t>
            </a:r>
            <a:endParaRPr lang="en-US" sz="2800" dirty="0"/>
          </a:p>
        </p:txBody>
      </p:sp>
      <p:sp>
        <p:nvSpPr>
          <p:cNvPr id="5" name="Rectangle 4"/>
          <p:cNvSpPr/>
          <p:nvPr/>
        </p:nvSpPr>
        <p:spPr>
          <a:xfrm>
            <a:off x="66706" y="2362200"/>
            <a:ext cx="8915400" cy="1754326"/>
          </a:xfrm>
          <a:prstGeom prst="rect">
            <a:avLst/>
          </a:prstGeom>
        </p:spPr>
        <p:txBody>
          <a:bodyPr wrap="square">
            <a:spAutoFit/>
          </a:bodyPr>
          <a:lstStyle/>
          <a:p>
            <a:r>
              <a:rPr lang="en-US" dirty="0" smtClean="0"/>
              <a:t>EYLEA (</a:t>
            </a:r>
            <a:r>
              <a:rPr lang="en-US" dirty="0" err="1" smtClean="0"/>
              <a:t>aflibercept</a:t>
            </a:r>
            <a:r>
              <a:rPr lang="en-US" dirty="0" smtClean="0"/>
              <a:t>) is a recombinant fusion protein consisting of portions of human VEGF receptors 1 and 2 extracellular domains fused to the Fc portion of human IgG1 formulated as an </a:t>
            </a:r>
            <a:r>
              <a:rPr lang="en-US" dirty="0" err="1" smtClean="0"/>
              <a:t>iso</a:t>
            </a:r>
            <a:r>
              <a:rPr lang="en-US" dirty="0" smtClean="0"/>
              <a:t>-osmotic solution for </a:t>
            </a:r>
            <a:r>
              <a:rPr lang="en-US" dirty="0" err="1" smtClean="0"/>
              <a:t>intravitreal</a:t>
            </a:r>
            <a:r>
              <a:rPr lang="en-US" dirty="0" smtClean="0"/>
              <a:t> administration. </a:t>
            </a:r>
            <a:r>
              <a:rPr lang="en-US" dirty="0" err="1" smtClean="0"/>
              <a:t>Aflibercept</a:t>
            </a:r>
            <a:r>
              <a:rPr lang="en-US" dirty="0" smtClean="0"/>
              <a:t> is a dimeric glycoprotein with a protein molecular weight of 97 </a:t>
            </a:r>
            <a:r>
              <a:rPr lang="en-US" dirty="0" err="1" smtClean="0"/>
              <a:t>kilodaltons</a:t>
            </a:r>
            <a:r>
              <a:rPr lang="en-US" dirty="0" smtClean="0"/>
              <a:t> (</a:t>
            </a:r>
            <a:r>
              <a:rPr lang="en-US" dirty="0" err="1" smtClean="0"/>
              <a:t>kDa</a:t>
            </a:r>
            <a:r>
              <a:rPr lang="en-US" dirty="0" smtClean="0"/>
              <a:t>) and contains glycosylation, constituting an additional 15% of the total molecular mass, resulting in a total molecular weight of 115 </a:t>
            </a:r>
            <a:r>
              <a:rPr lang="en-US" dirty="0" err="1" smtClean="0"/>
              <a:t>kDa</a:t>
            </a:r>
            <a:r>
              <a:rPr lang="en-US" dirty="0" smtClean="0"/>
              <a:t>. </a:t>
            </a:r>
            <a:r>
              <a:rPr lang="en-US" dirty="0" err="1" smtClean="0"/>
              <a:t>Aflibercept</a:t>
            </a:r>
            <a:r>
              <a:rPr lang="en-US" dirty="0" smtClean="0"/>
              <a:t> is produced in recombinant Chinese hamster ovary (CHO) cells.</a:t>
            </a:r>
            <a:endParaRPr lang="en-US" dirty="0"/>
          </a:p>
        </p:txBody>
      </p:sp>
      <p:sp>
        <p:nvSpPr>
          <p:cNvPr id="3" name="Rectangle 2"/>
          <p:cNvSpPr/>
          <p:nvPr/>
        </p:nvSpPr>
        <p:spPr>
          <a:xfrm>
            <a:off x="102932" y="4711005"/>
            <a:ext cx="8879174" cy="923330"/>
          </a:xfrm>
          <a:prstGeom prst="rect">
            <a:avLst/>
          </a:prstGeom>
        </p:spPr>
        <p:txBody>
          <a:bodyPr wrap="square">
            <a:spAutoFit/>
          </a:bodyPr>
          <a:lstStyle/>
          <a:p>
            <a:r>
              <a:rPr lang="en-US" dirty="0" err="1"/>
              <a:t>Zaltrap</a:t>
            </a:r>
            <a:r>
              <a:rPr lang="en-US" dirty="0"/>
              <a:t> (</a:t>
            </a:r>
            <a:r>
              <a:rPr lang="en-US" dirty="0" err="1"/>
              <a:t>ziv-aflibercept</a:t>
            </a:r>
            <a:r>
              <a:rPr lang="en-US" dirty="0"/>
              <a:t>) is a recombinant fusion protein consisting of Vascular Endothelial Growth Factor fused to the Fc portion of human IgG. </a:t>
            </a:r>
            <a:r>
              <a:rPr lang="en-US" dirty="0" err="1"/>
              <a:t>Zaltrap</a:t>
            </a:r>
            <a:r>
              <a:rPr lang="en-US" dirty="0"/>
              <a:t> injection for intravenous infusion is indicated for patients with metastatic colorectal cancer (</a:t>
            </a:r>
            <a:r>
              <a:rPr lang="en-US" dirty="0" err="1"/>
              <a:t>mCRC</a:t>
            </a:r>
            <a:r>
              <a:rPr lang="en-US" dirty="0"/>
              <a:t>). </a:t>
            </a:r>
          </a:p>
        </p:txBody>
      </p:sp>
    </p:spTree>
    <p:extLst>
      <p:ext uri="{BB962C8B-B14F-4D97-AF65-F5344CB8AC3E}">
        <p14:creationId xmlns:p14="http://schemas.microsoft.com/office/powerpoint/2010/main" val="830198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313872"/>
            <a:ext cx="9105900" cy="1477328"/>
          </a:xfrm>
          <a:prstGeom prst="rect">
            <a:avLst/>
          </a:prstGeom>
        </p:spPr>
        <p:txBody>
          <a:bodyPr wrap="square">
            <a:spAutoFit/>
          </a:bodyPr>
          <a:lstStyle/>
          <a:p>
            <a:r>
              <a:rPr lang="en-US" dirty="0" smtClean="0"/>
              <a:t>VIAL DESCRIPTION:</a:t>
            </a:r>
          </a:p>
          <a:p>
            <a:r>
              <a:rPr lang="en-US" dirty="0" smtClean="0"/>
              <a:t>EYLEA is a sterile, clear, and colorless to pale yellow solution. EYLEA is supplied as a preservative-free, sterile, aqueous solution in a single-use, glass vial designed to deliver 0.05 mL (50 microliters) of EYLEA (40 mg/mL in 10 </a:t>
            </a:r>
            <a:r>
              <a:rPr lang="en-US" dirty="0" err="1" smtClean="0"/>
              <a:t>mM</a:t>
            </a:r>
            <a:r>
              <a:rPr lang="en-US" dirty="0" smtClean="0"/>
              <a:t> sodium phosphate, 40 </a:t>
            </a:r>
            <a:r>
              <a:rPr lang="en-US" dirty="0" err="1" smtClean="0"/>
              <a:t>mM</a:t>
            </a:r>
            <a:r>
              <a:rPr lang="en-US" dirty="0" smtClean="0"/>
              <a:t> sodium chloride, 0.03% </a:t>
            </a:r>
            <a:r>
              <a:rPr lang="en-US" dirty="0" err="1" smtClean="0"/>
              <a:t>polysorbate</a:t>
            </a:r>
            <a:r>
              <a:rPr lang="en-US" dirty="0" smtClean="0"/>
              <a:t> 20, and 5% sucrose, pH 6.2).</a:t>
            </a:r>
            <a:endParaRPr lang="en-US" dirty="0"/>
          </a:p>
        </p:txBody>
      </p:sp>
      <p:sp>
        <p:nvSpPr>
          <p:cNvPr id="5" name="TextBox 4"/>
          <p:cNvSpPr txBox="1"/>
          <p:nvPr/>
        </p:nvSpPr>
        <p:spPr>
          <a:xfrm>
            <a:off x="0" y="591740"/>
            <a:ext cx="3606885" cy="369332"/>
          </a:xfrm>
          <a:prstGeom prst="rect">
            <a:avLst/>
          </a:prstGeom>
          <a:noFill/>
        </p:spPr>
        <p:txBody>
          <a:bodyPr wrap="none" rtlCol="0">
            <a:spAutoFit/>
          </a:bodyPr>
          <a:lstStyle/>
          <a:p>
            <a:r>
              <a:rPr lang="en-US" dirty="0" smtClean="0"/>
              <a:t>Derived from recombinant CHO cells</a:t>
            </a:r>
          </a:p>
        </p:txBody>
      </p:sp>
      <p:sp>
        <p:nvSpPr>
          <p:cNvPr id="2" name="Rectangle 1"/>
          <p:cNvSpPr/>
          <p:nvPr/>
        </p:nvSpPr>
        <p:spPr>
          <a:xfrm>
            <a:off x="0" y="1135907"/>
            <a:ext cx="8991600" cy="1754326"/>
          </a:xfrm>
          <a:prstGeom prst="rect">
            <a:avLst/>
          </a:prstGeom>
        </p:spPr>
        <p:txBody>
          <a:bodyPr wrap="square">
            <a:spAutoFit/>
          </a:bodyPr>
          <a:lstStyle/>
          <a:p>
            <a:r>
              <a:rPr lang="en-US" dirty="0" smtClean="0"/>
              <a:t>DOSAGE (</a:t>
            </a:r>
            <a:r>
              <a:rPr lang="en-US" dirty="0" err="1" smtClean="0"/>
              <a:t>Eyela</a:t>
            </a:r>
            <a:r>
              <a:rPr lang="en-US" dirty="0" smtClean="0"/>
              <a:t>): </a:t>
            </a:r>
          </a:p>
          <a:p>
            <a:r>
              <a:rPr lang="en-US" dirty="0" smtClean="0"/>
              <a:t>2 </a:t>
            </a:r>
            <a:r>
              <a:rPr lang="en-US" dirty="0"/>
              <a:t>mg (0.05 mL or 50 microliters) administered by </a:t>
            </a:r>
            <a:r>
              <a:rPr lang="en-US" dirty="0" err="1"/>
              <a:t>intravitreal</a:t>
            </a:r>
            <a:r>
              <a:rPr lang="en-US" dirty="0"/>
              <a:t> injection every 4 weeks (monthly) for the first 12 weeks (3 months), followed by 2 mg (0.05 mL) via </a:t>
            </a:r>
            <a:r>
              <a:rPr lang="en-US" dirty="0" err="1"/>
              <a:t>intravitreal</a:t>
            </a:r>
            <a:r>
              <a:rPr lang="en-US" dirty="0"/>
              <a:t> injection once every 8 weeks (2 months). Although EYLEA may be dosed as frequently as 2 mg every 4 weeks (monthly), additional efficacy was not demonstrated when EYLEA was dosed every 4 weeks compared to every 8 weeks</a:t>
            </a:r>
          </a:p>
        </p:txBody>
      </p:sp>
      <p:sp>
        <p:nvSpPr>
          <p:cNvPr id="3" name="Rectangle 2"/>
          <p:cNvSpPr/>
          <p:nvPr/>
        </p:nvSpPr>
        <p:spPr>
          <a:xfrm>
            <a:off x="0" y="3085742"/>
            <a:ext cx="8915400" cy="923330"/>
          </a:xfrm>
          <a:prstGeom prst="rect">
            <a:avLst/>
          </a:prstGeom>
        </p:spPr>
        <p:txBody>
          <a:bodyPr wrap="square">
            <a:spAutoFit/>
          </a:bodyPr>
          <a:lstStyle/>
          <a:p>
            <a:r>
              <a:rPr lang="en-US" dirty="0" smtClean="0"/>
              <a:t>DOSAGE (</a:t>
            </a:r>
            <a:r>
              <a:rPr lang="en-US" dirty="0" err="1" smtClean="0"/>
              <a:t>Zaltrap</a:t>
            </a:r>
            <a:r>
              <a:rPr lang="en-US" dirty="0" smtClean="0"/>
              <a:t>):</a:t>
            </a:r>
          </a:p>
          <a:p>
            <a:r>
              <a:rPr lang="en-US" dirty="0" smtClean="0"/>
              <a:t>4 </a:t>
            </a:r>
            <a:r>
              <a:rPr lang="en-US" dirty="0"/>
              <a:t>mg per kg as an intravenous (IV) infusion over 1 hour every two weeks. Administer ZALTRAP prior to any component of the FOLFIRI regimen on the day of treatment</a:t>
            </a:r>
          </a:p>
        </p:txBody>
      </p:sp>
    </p:spTree>
    <p:extLst>
      <p:ext uri="{BB962C8B-B14F-4D97-AF65-F5344CB8AC3E}">
        <p14:creationId xmlns:p14="http://schemas.microsoft.com/office/powerpoint/2010/main" val="9739883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52400" y="1295400"/>
            <a:ext cx="9105900" cy="3416320"/>
          </a:xfrm>
          <a:prstGeom prst="rect">
            <a:avLst/>
          </a:prstGeom>
        </p:spPr>
        <p:txBody>
          <a:bodyPr wrap="square">
            <a:spAutoFit/>
          </a:bodyPr>
          <a:lstStyle/>
          <a:p>
            <a:r>
              <a:rPr lang="en-US" dirty="0"/>
              <a:t>VIAL </a:t>
            </a:r>
            <a:r>
              <a:rPr lang="en-US" dirty="0" smtClean="0"/>
              <a:t>DESCRIPTION</a:t>
            </a:r>
          </a:p>
          <a:p>
            <a:endParaRPr lang="en-US" dirty="0"/>
          </a:p>
          <a:p>
            <a:r>
              <a:rPr lang="en-US" dirty="0" err="1" smtClean="0"/>
              <a:t>Zaltrap</a:t>
            </a:r>
            <a:r>
              <a:rPr lang="en-US" dirty="0" smtClean="0"/>
              <a:t> </a:t>
            </a:r>
            <a:r>
              <a:rPr lang="en-US" dirty="0"/>
              <a:t>is available in single-use vials in two strengths: 100 mg/4 mL (25 mg/mL) and 200 mg/8 mL (25 mg/mL). </a:t>
            </a:r>
            <a:r>
              <a:rPr lang="en-US" dirty="0" err="1"/>
              <a:t>Zaltrap</a:t>
            </a:r>
            <a:r>
              <a:rPr lang="en-US" dirty="0"/>
              <a:t> is dosed as 4 mg/kg as an intravenous infusion over 1 hour, every 2 weeks. Serious side effects include hemorrhage, GI perforation and compromised wound healing. Based on animal data, </a:t>
            </a:r>
            <a:r>
              <a:rPr lang="en-US" dirty="0" err="1"/>
              <a:t>Zaltrap</a:t>
            </a:r>
            <a:r>
              <a:rPr lang="en-US" dirty="0"/>
              <a:t> may cause fetal harm. </a:t>
            </a:r>
            <a:r>
              <a:rPr lang="en-US" dirty="0" err="1"/>
              <a:t>Zaltrap</a:t>
            </a:r>
            <a:r>
              <a:rPr lang="en-US" dirty="0"/>
              <a:t> should be used during pregnancy only if the potential benefit justifies the potential risk to the fetus. It is not known whether </a:t>
            </a:r>
            <a:r>
              <a:rPr lang="en-US" dirty="0" err="1"/>
              <a:t>Zaltrap</a:t>
            </a:r>
            <a:r>
              <a:rPr lang="en-US" dirty="0"/>
              <a:t> is excreted in human milk. Because many drugs are excreted in human milk and because of the potential for serious side effects in nursing infants, a decision should be made as to whether to discontinue nursing or to discontinue the drugs, taking into account the important of the drug to the mother. The safety and effectiveness of </a:t>
            </a:r>
            <a:r>
              <a:rPr lang="en-US" dirty="0" err="1"/>
              <a:t>Zaltrap</a:t>
            </a:r>
            <a:r>
              <a:rPr lang="en-US" dirty="0"/>
              <a:t> has not been examined in the pediatric population.</a:t>
            </a:r>
          </a:p>
        </p:txBody>
      </p:sp>
    </p:spTree>
    <p:extLst>
      <p:ext uri="{BB962C8B-B14F-4D97-AF65-F5344CB8AC3E}">
        <p14:creationId xmlns:p14="http://schemas.microsoft.com/office/powerpoint/2010/main" val="2872156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1703" y="3897362"/>
            <a:ext cx="8044097" cy="2554545"/>
          </a:xfrm>
          <a:prstGeom prst="rect">
            <a:avLst/>
          </a:prstGeom>
        </p:spPr>
        <p:txBody>
          <a:bodyPr wrap="square">
            <a:spAutoFit/>
          </a:bodyPr>
          <a:lstStyle/>
          <a:p>
            <a:endParaRPr lang="en-US" sz="2000" dirty="0" smtClean="0"/>
          </a:p>
          <a:p>
            <a:r>
              <a:rPr lang="en-US" sz="2000" dirty="0" smtClean="0"/>
              <a:t>DOSAGE</a:t>
            </a:r>
          </a:p>
          <a:p>
            <a:r>
              <a:rPr lang="en-US" sz="2000" dirty="0" smtClean="0"/>
              <a:t>2 </a:t>
            </a:r>
            <a:r>
              <a:rPr lang="en-US" sz="2000" dirty="0" smtClean="0"/>
              <a:t>mg (0.05 mL or 50 microliters) administered by </a:t>
            </a:r>
            <a:r>
              <a:rPr lang="en-US" sz="2000" dirty="0" err="1" smtClean="0"/>
              <a:t>intravitreal</a:t>
            </a:r>
            <a:r>
              <a:rPr lang="en-US" sz="2000" dirty="0" smtClean="0"/>
              <a:t> injection every 4 weeks (monthly) for the first 12 weeks (3 months), followed by 2 mg (0.05 mL) via </a:t>
            </a:r>
            <a:r>
              <a:rPr lang="en-US" sz="2000" dirty="0" err="1" smtClean="0"/>
              <a:t>intravitreal</a:t>
            </a:r>
            <a:r>
              <a:rPr lang="en-US" sz="2000" dirty="0" smtClean="0"/>
              <a:t> injection once every 8 weeks (2 months). Although EYLEA may be dosed as frequently as 2 mg every 4 weeks (monthly), additional efficacy was not demonstrated when EYLEA was dosed every 4 weeks compared to every 8 weeks</a:t>
            </a:r>
            <a:endParaRPr lang="en-US" sz="2000" dirty="0"/>
          </a:p>
        </p:txBody>
      </p:sp>
      <p:sp>
        <p:nvSpPr>
          <p:cNvPr id="6" name="Rectangle 5"/>
          <p:cNvSpPr/>
          <p:nvPr/>
        </p:nvSpPr>
        <p:spPr>
          <a:xfrm>
            <a:off x="261703" y="381000"/>
            <a:ext cx="8958497" cy="3477875"/>
          </a:xfrm>
          <a:prstGeom prst="rect">
            <a:avLst/>
          </a:prstGeom>
        </p:spPr>
        <p:txBody>
          <a:bodyPr wrap="square">
            <a:spAutoFit/>
          </a:bodyPr>
          <a:lstStyle/>
          <a:p>
            <a:r>
              <a:rPr lang="en-US" sz="2000" dirty="0" smtClean="0"/>
              <a:t>ADVERSE REACTION:</a:t>
            </a:r>
          </a:p>
          <a:p>
            <a:r>
              <a:rPr lang="en-US" sz="2000" b="1" dirty="0" err="1" smtClean="0"/>
              <a:t>Eyela</a:t>
            </a:r>
            <a:r>
              <a:rPr lang="en-US" sz="2000" b="1" dirty="0" smtClean="0"/>
              <a:t>:</a:t>
            </a:r>
            <a:r>
              <a:rPr lang="en-US" sz="2000" dirty="0" smtClean="0"/>
              <a:t> Hives; difficult breathing; swelling of your face, lips, tongue, or throat.</a:t>
            </a:r>
          </a:p>
          <a:p>
            <a:endParaRPr lang="en-US" sz="2000" dirty="0" smtClean="0"/>
          </a:p>
          <a:p>
            <a:r>
              <a:rPr lang="en-US" sz="2000" b="1" dirty="0" err="1" smtClean="0"/>
              <a:t>Zaltrap</a:t>
            </a:r>
            <a:r>
              <a:rPr lang="en-US" sz="2000" b="1" dirty="0"/>
              <a:t>:</a:t>
            </a:r>
            <a:r>
              <a:rPr lang="en-US" sz="2000" dirty="0"/>
              <a:t> Severe and sometimes fatal hemorrhage, including gastrointestinal (GI) hemorrhage, has been reported in the patients who have received ZALTRAP in combination with FOLFIRI. Monitor patients for signs and symptoms of GI bleeding and other severe bleeding. Do not administer ZALTRAP to patients with severe hemorrhage.</a:t>
            </a:r>
          </a:p>
          <a:p>
            <a:endParaRPr lang="en-US" sz="2000" dirty="0"/>
          </a:p>
          <a:p>
            <a:r>
              <a:rPr lang="en-US" sz="2000" dirty="0"/>
              <a:t>GI perforation including fatal GI perforation can occur in patients receiving ZALTRAP. Discontinue ZALTRAP therapy in patients who experience GI perforation.</a:t>
            </a:r>
          </a:p>
        </p:txBody>
      </p:sp>
    </p:spTree>
    <p:extLst>
      <p:ext uri="{BB962C8B-B14F-4D97-AF65-F5344CB8AC3E}">
        <p14:creationId xmlns:p14="http://schemas.microsoft.com/office/powerpoint/2010/main" val="3650787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1243</Words>
  <Application>Microsoft Office PowerPoint</Application>
  <PresentationFormat>On-screen Show (4:3)</PresentationFormat>
  <Paragraphs>82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AFLIBERCEPT</vt:lpstr>
      <vt:lpstr>PowerPoint Presentation</vt:lpstr>
      <vt:lpstr>PowerPoint Presentation</vt:lpstr>
      <vt:lpstr>PowerPoint Presentation</vt:lpstr>
      <vt:lpstr>PowerPoint Presentation</vt:lpstr>
      <vt:lpstr>AFLIBERCEPT EYLEA (for macular degeneration)  Intravitreal inj. Zaltrap ((ziv‑aflibercept: for colorectal cancer) IV infusion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Aflibercept EYLEA (for macular degeneration)</dc:title>
  <dc:creator>PC</dc:creator>
  <cp:lastModifiedBy>PC</cp:lastModifiedBy>
  <cp:revision>13</cp:revision>
  <dcterms:created xsi:type="dcterms:W3CDTF">2015-01-02T08:48:42Z</dcterms:created>
  <dcterms:modified xsi:type="dcterms:W3CDTF">2015-01-11T11:33:06Z</dcterms:modified>
</cp:coreProperties>
</file>